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C9_5AB5F68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362" r:id="rId5"/>
    <p:sldId id="384" r:id="rId6"/>
    <p:sldId id="448" r:id="rId7"/>
    <p:sldId id="449" r:id="rId8"/>
    <p:sldId id="450" r:id="rId9"/>
    <p:sldId id="451" r:id="rId10"/>
    <p:sldId id="452" r:id="rId11"/>
    <p:sldId id="455" r:id="rId12"/>
    <p:sldId id="456" r:id="rId13"/>
    <p:sldId id="460" r:id="rId14"/>
    <p:sldId id="457" r:id="rId15"/>
    <p:sldId id="458" r:id="rId16"/>
    <p:sldId id="459" r:id="rId17"/>
    <p:sldId id="454" r:id="rId18"/>
    <p:sldId id="445" r:id="rId19"/>
    <p:sldId id="453" r:id="rId20"/>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568C47-1721-EAB4-CC4B-B6149AF64A85}" name="Sophie Nickisson" initials="SN" userId="S::sophie.nickisson@go1.com::89368022-3792-44dc-99a0-bab979c8f19b" providerId="AD"/>
  <p188:author id="{77B6EC4F-8622-567C-F404-642F690CA329}" name="Danielle Stewart" initials="" userId="S::danielle.stewart@go1.com::2d4b9f44-3071-4cf4-8bbb-22d92c1d0f51" providerId="AD"/>
  <p188:author id="{EAB18EF7-41F1-D3FE-02A7-F6ABECC03B44}" name="HONG Menglei" initials="MH" userId="S::B00759991@essec.edu::5b53d52b-c8f7-4377-8df0-a108c4e92da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1DA"/>
    <a:srgbClr val="D3EAEE"/>
    <a:srgbClr val="394646"/>
    <a:srgbClr val="FFF4CE"/>
    <a:srgbClr val="FFDDCC"/>
    <a:srgbClr val="B05C3B"/>
    <a:srgbClr val="E6804C"/>
    <a:srgbClr val="52714B"/>
    <a:srgbClr val="DAAB4E"/>
    <a:srgbClr val="356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56C4D-71BF-C62C-DC0C-93F6FB67A135}" v="2" dt="2025-05-20T15:16:24.871"/>
    <p1510:client id="{8FF27946-E1E0-4F5D-88A3-8F08057B22DC}" v="28" dt="2025-05-20T14:51:03.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3"/>
    <p:restoredTop sz="94610"/>
  </p:normalViewPr>
  <p:slideViewPr>
    <p:cSldViewPr snapToGrid="0" snapToObjects="1">
      <p:cViewPr varScale="1">
        <p:scale>
          <a:sx n="73" d="100"/>
          <a:sy n="73" d="100"/>
        </p:scale>
        <p:origin x="744" y="200"/>
      </p:cViewPr>
      <p:guideLst/>
    </p:cSldViewPr>
  </p:slideViewPr>
  <p:notesTextViewPr>
    <p:cViewPr>
      <p:scale>
        <a:sx n="1" d="1"/>
        <a:sy n="1" d="1"/>
      </p:scale>
      <p:origin x="0" y="0"/>
    </p:cViewPr>
  </p:notesTextViewPr>
  <p:notesViewPr>
    <p:cSldViewPr snapToGrid="0" snapToObjects="1">
      <p:cViewPr varScale="1">
        <p:scale>
          <a:sx n="59" d="100"/>
          <a:sy n="59" d="100"/>
        </p:scale>
        <p:origin x="57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comments/modernComment_1C9_5AB5F688.xml><?xml version="1.0" encoding="utf-8"?>
<p188:cmLst xmlns:a="http://schemas.openxmlformats.org/drawingml/2006/main" xmlns:r="http://schemas.openxmlformats.org/officeDocument/2006/relationships" xmlns:p188="http://schemas.microsoft.com/office/powerpoint/2018/8/main">
  <p188:cm id="{0C117065-143E-4660-8E19-D8F22971C9C8}" authorId="{52568C47-1721-EAB4-CC4B-B6149AF64A85}" created="2025-04-16T10:34:46.129" startDate="2025-04-16T10:34:46.129" dueDate="2025-04-16T10:34:46.129" assignedTo="{77B6EC4F-8622-567C-F404-642F690CA329}" title="@Danielle Stewart speaking with product (I have added their comment to the slide)- should we still include this slide? adding in elements of the homepage has been recommended but I am not sure if that matches with the copy- happy to get your thoughts …">
    <pc:sldMkLst xmlns:pc="http://schemas.microsoft.com/office/powerpoint/2013/main/command">
      <pc:docMk/>
      <pc:sldMk cId="1521874568" sldId="457"/>
    </pc:sldMkLst>
    <p188:replyLst>
      <p188:reply id="{793FBEE1-76CB-4D33-893D-3BC0BAAA992E}" authorId="{77B6EC4F-8622-567C-F404-642F690CA329}" created="2025-04-18T20:10:38.031">
        <p188:txBody>
          <a:bodyPr/>
          <a:lstStyle/>
          <a:p>
            <a:r>
              <a:rPr lang="en-US"/>
              <a:t>Thank you! If this feature won't port over, I'll enable CS on this change when we hand them the deck.</a:t>
            </a:r>
          </a:p>
        </p188:txBody>
      </p188:reply>
    </p188:replyLst>
    <p188:txBody>
      <a:bodyPr/>
      <a:lstStyle/>
      <a:p>
        <a:r>
          <a:rPr lang="en-GB"/>
          <a:t>[@Danielle Stewart] speaking with product (I have added their comment to the slide)- should we still include this slide? adding in elements of the homepage has been recommended but I am not sure if that matches with the copy- happy to get your thoughts though :) </a:t>
        </a:r>
      </a:p>
    </p188:txBody>
    <p188:extLst>
      <p:ext xmlns:p="http://schemas.openxmlformats.org/presentationml/2006/main" uri="{5BB2D875-25FF-4072-B9AC-8F64D62656EB}">
        <p228:taskDetails xmlns:p228="http://schemas.microsoft.com/office/powerpoint/2022/08/main">
          <p228:history>
            <p228:event time="2025-04-16T10:34:46.129" id="{AFCAB3F8-8133-4148-9467-AC38B122F2E5}">
              <p228:atrbtn authorId="{52568C47-1721-EAB4-CC4B-B6149AF64A85}"/>
              <p228:anchr>
                <p228:comment id="{0C117065-143E-4660-8E19-D8F22971C9C8}"/>
              </p228:anchr>
              <p228:add/>
            </p228:event>
            <p228:event time="2025-04-16T10:34:46.129" id="{77E06D23-2ACC-47D9-BAD5-F47705373185}">
              <p228:atrbtn authorId="{52568C47-1721-EAB4-CC4B-B6149AF64A85}"/>
              <p228:anchr>
                <p228:comment id="{0C117065-143E-4660-8E19-D8F22971C9C8}"/>
              </p228:anchr>
              <p228:asgn authorId="{77B6EC4F-8622-567C-F404-642F690CA329}"/>
            </p228:event>
            <p228:event time="2025-04-16T10:34:46.129" id="{44B0A03E-FB70-455B-894D-B4925BC63E16}">
              <p228:atrbtn authorId="{52568C47-1721-EAB4-CC4B-B6149AF64A85}"/>
              <p228:anchr>
                <p228:comment id="{0C117065-143E-4660-8E19-D8F22971C9C8}"/>
              </p228:anchr>
              <p228:title val="@Danielle Stewart speaking with product (I have added their comment to the slide)- should we still include this slide? adding in elements of the homepage has been recommended but I am not sure if that matches with the copy- happy to get your thoughts …"/>
            </p228:event>
            <p228:event time="2025-04-16T10:34:46.129" id="{4427A6E8-AECA-4F6C-8E88-D75047311077}">
              <p228:atrbtn authorId="{52568C47-1721-EAB4-CC4B-B6149AF64A85}"/>
              <p228:anchr>
                <p228:comment id="{0C117065-143E-4660-8E19-D8F22971C9C8}"/>
              </p228:anchr>
              <p228:date stDt="2025-04-16T10:34:46.129" endDt="2025-04-16T10:34:46.129"/>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5/20/2025</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‹N°›</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sv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5.svg"/><Relationship Id="rId2" Type="http://schemas.openxmlformats.org/officeDocument/2006/relationships/image" Target="../media/image43.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1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4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2.svg"/><Relationship Id="rId4" Type="http://schemas.openxmlformats.org/officeDocument/2006/relationships/image" Target="../media/image110.png"/><Relationship Id="rId9"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05</a:t>
            </a:r>
            <a:endParaRPr lang="en-US" sz="3600" dirty="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01</a:t>
            </a:r>
            <a:endParaRPr lang="en-US" sz="3600" dirty="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06</a:t>
            </a:r>
            <a:endParaRPr lang="en-US" sz="3600" dirty="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02</a:t>
            </a:r>
            <a:endParaRPr lang="en-US" sz="3600" dirty="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07</a:t>
            </a:r>
            <a:endParaRPr lang="en-US" sz="3600" dirty="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03</a:t>
            </a:r>
            <a:endParaRPr lang="en-US" sz="3600" dirty="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08</a:t>
            </a:r>
            <a:endParaRPr lang="en-US" sz="3600" dirty="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04</a:t>
            </a:r>
            <a:endParaRPr lang="en-US" sz="3600" dirty="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4"/>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4"/>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4"/>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4"/>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4"/>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4"/>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4"/>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4"/>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4"/>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5"/>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4"/>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5"/>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5"/>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9601200"/>
            <a:ext cx="609600" cy="3048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Our Partners</a:t>
            </a:r>
            <a:endParaRPr lang="en-US" sz="9600" dirty="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757646"/>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4643846"/>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803322" y="5032329"/>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654144" y="5901146"/>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504966" y="6339296"/>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6082121"/>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63583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803322" y="67679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8654144" y="74251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2504966" y="77966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55772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803322" y="59868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8654144" y="66440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2504966" y="70155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pic>
        <p:nvPicPr>
          <p:cNvPr id="2" name="Ellipse 2" descr="preencoded.png">
            <a:extLst>
              <a:ext uri="{FF2B5EF4-FFF2-40B4-BE49-F238E27FC236}">
                <a16:creationId xmlns:a16="http://schemas.microsoft.com/office/drawing/2014/main" id="{11CF255F-4352-53E8-FB1C-A15500C99C3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877911" y="4727529"/>
            <a:ext cx="609600" cy="609600"/>
          </a:xfrm>
          <a:prstGeom prst="rect">
            <a:avLst/>
          </a:prstGeom>
        </p:spPr>
      </p:pic>
      <p:pic>
        <p:nvPicPr>
          <p:cNvPr id="3" name="Ellipse 2" descr="preencoded.png">
            <a:extLst>
              <a:ext uri="{FF2B5EF4-FFF2-40B4-BE49-F238E27FC236}">
                <a16:creationId xmlns:a16="http://schemas.microsoft.com/office/drawing/2014/main" id="{56A1BC8F-1CF6-B72F-0ABB-F20A7B83BC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728733" y="5434965"/>
            <a:ext cx="609600" cy="609600"/>
          </a:xfrm>
          <a:prstGeom prst="rect">
            <a:avLst/>
          </a:prstGeom>
        </p:spPr>
      </p:pic>
      <p:pic>
        <p:nvPicPr>
          <p:cNvPr id="4" name="Ellipse 2" descr="preencoded.png">
            <a:extLst>
              <a:ext uri="{FF2B5EF4-FFF2-40B4-BE49-F238E27FC236}">
                <a16:creationId xmlns:a16="http://schemas.microsoft.com/office/drawing/2014/main" id="{F76C9E22-2657-9F14-CACF-90DE8C02D9F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79555" y="6205946"/>
            <a:ext cx="609600" cy="609600"/>
          </a:xfrm>
          <a:prstGeom prst="rect">
            <a:avLst/>
          </a:prstGeom>
        </p:spPr>
      </p:pic>
    </p:spTree>
    <p:extLst>
      <p:ext uri="{BB962C8B-B14F-4D97-AF65-F5344CB8AC3E}">
        <p14:creationId xmlns:p14="http://schemas.microsoft.com/office/powerpoint/2010/main" val="580721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-22%</a:t>
            </a:r>
            <a:endParaRPr lang="en-US" sz="9600" dirty="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6"/>
          <a:srcRect/>
          <a:stretch/>
        </p:blipFill>
        <p:spPr>
          <a:xfrm>
            <a:off x="6343650" y="5010150"/>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5x</a:t>
            </a:r>
            <a:endParaRPr lang="en-US" sz="16500" dirty="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-22%</a:t>
            </a:r>
            <a:endParaRPr lang="en-US" sz="16500" dirty="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28265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162621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308785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134046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0281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9373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385770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74003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520493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6684774"/>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360799"/>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417824"/>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5741799"/>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065774"/>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 name="Line 28" descr="preencoded.png">
            <a:extLst>
              <a:ext uri="{FF2B5EF4-FFF2-40B4-BE49-F238E27FC236}">
                <a16:creationId xmlns:a16="http://schemas.microsoft.com/office/drawing/2014/main" id="{4C4075BE-72A5-D842-453F-95C8F89D144F}"/>
              </a:ext>
            </a:extLst>
          </p:cNvPr>
          <p:cNvPicPr>
            <a:picLocks noChangeAspect="1"/>
          </p:cNvPicPr>
          <p:nvPr userDrawn="1"/>
        </p:nvPicPr>
        <p:blipFill>
          <a:blip r:embed="rId6"/>
          <a:srcRect/>
          <a:stretch/>
        </p:blipFill>
        <p:spPr>
          <a:xfrm>
            <a:off x="9991725" y="8193495"/>
            <a:ext cx="7305675" cy="18288"/>
          </a:xfrm>
          <a:prstGeom prst="rect">
            <a:avLst/>
          </a:prstGeom>
        </p:spPr>
      </p:pic>
      <p:sp>
        <p:nvSpPr>
          <p:cNvPr id="3" name="Text 0">
            <a:extLst>
              <a:ext uri="{FF2B5EF4-FFF2-40B4-BE49-F238E27FC236}">
                <a16:creationId xmlns:a16="http://schemas.microsoft.com/office/drawing/2014/main" id="{C2BC42DC-5B27-1ACC-9EB0-7CAAB16ABE87}"/>
              </a:ext>
            </a:extLst>
          </p:cNvPr>
          <p:cNvSpPr>
            <a:spLocks noGrp="1"/>
          </p:cNvSpPr>
          <p:nvPr>
            <p:ph type="body" idx="126" hasCustomPrompt="1"/>
          </p:nvPr>
        </p:nvSpPr>
        <p:spPr>
          <a:xfrm>
            <a:off x="10496550" y="8556207"/>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Tree>
    <p:extLst>
      <p:ext uri="{BB962C8B-B14F-4D97-AF65-F5344CB8AC3E}">
        <p14:creationId xmlns:p14="http://schemas.microsoft.com/office/powerpoint/2010/main" val="3880553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769060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3491849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409008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039619"/>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dirty="0"/>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dirty="0"/>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dirty="0"/>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4"/>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dirty="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952500" y="9601200"/>
            <a:ext cx="609600" cy="304800"/>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746" r:id="rId31"/>
    <p:sldLayoutId id="2147483747" r:id="rId32"/>
    <p:sldLayoutId id="2147483748"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64" r:id="rId45"/>
    <p:sldLayoutId id="2147483695" r:id="rId46"/>
    <p:sldLayoutId id="2147483697" r:id="rId47"/>
    <p:sldLayoutId id="2147483698" r:id="rId48"/>
    <p:sldLayoutId id="2147483699" r:id="rId49"/>
    <p:sldLayoutId id="2147483700" r:id="rId50"/>
    <p:sldLayoutId id="2147483701" r:id="rId51"/>
    <p:sldLayoutId id="2147483702" r:id="rId52"/>
    <p:sldLayoutId id="2147483766"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 id="2147483749" r:id="rId69"/>
    <p:sldLayoutId id="2147483750" r:id="rId70"/>
    <p:sldLayoutId id="2147483751" r:id="rId71"/>
    <p:sldLayoutId id="2147483722" r:id="rId72"/>
    <p:sldLayoutId id="2147483752" r:id="rId73"/>
    <p:sldLayoutId id="2147483753" r:id="rId74"/>
    <p:sldLayoutId id="2147483754" r:id="rId75"/>
    <p:sldLayoutId id="2147483726" r:id="rId76"/>
    <p:sldLayoutId id="2147483755" r:id="rId77"/>
    <p:sldLayoutId id="2147483756" r:id="rId78"/>
    <p:sldLayoutId id="2147483757" r:id="rId79"/>
    <p:sldLayoutId id="2147483767" r:id="rId80"/>
    <p:sldLayoutId id="2147483730" r:id="rId81"/>
    <p:sldLayoutId id="2147483758" r:id="rId82"/>
    <p:sldLayoutId id="2147483768" r:id="rId83"/>
    <p:sldLayoutId id="2147483759" r:id="rId84"/>
    <p:sldLayoutId id="2147483760" r:id="rId85"/>
    <p:sldLayoutId id="2147483734" r:id="rId86"/>
    <p:sldLayoutId id="2147483738" r:id="rId87"/>
    <p:sldLayoutId id="2147483761" r:id="rId88"/>
    <p:sldLayoutId id="2147483763" r:id="rId89"/>
    <p:sldLayoutId id="2147483762" r:id="rId90"/>
    <p:sldLayoutId id="2147483739" r:id="rId91"/>
    <p:sldLayoutId id="2147483740" r:id="rId92"/>
    <p:sldLayoutId id="2147483741" r:id="rId93"/>
    <p:sldLayoutId id="2147483742" r:id="rId94"/>
    <p:sldLayoutId id="2147483765" r:id="rId9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7.jpg"/><Relationship Id="rId1" Type="http://schemas.openxmlformats.org/officeDocument/2006/relationships/slideLayout" Target="../slideLayouts/slideLayout83.xml"/><Relationship Id="rId5" Type="http://schemas.openxmlformats.org/officeDocument/2006/relationships/image" Target="../media/image128.jpg"/><Relationship Id="rId4" Type="http://schemas.openxmlformats.org/officeDocument/2006/relationships/image" Target="../media/image126.svg"/></Relationships>
</file>

<file path=ppt/slides/_rels/slide11.xml.rels><?xml version="1.0" encoding="UTF-8" standalone="yes"?>
<Relationships xmlns="http://schemas.openxmlformats.org/package/2006/relationships"><Relationship Id="rId2" Type="http://schemas.microsoft.com/office/2018/10/relationships/comments" Target="../comments/modernComment_1C9_5AB5F68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9.jpg"/><Relationship Id="rId1" Type="http://schemas.openxmlformats.org/officeDocument/2006/relationships/slideLayout" Target="../slideLayouts/slideLayout80.xml"/><Relationship Id="rId4" Type="http://schemas.openxmlformats.org/officeDocument/2006/relationships/image" Target="../media/image12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g"/><Relationship Id="rId2" Type="http://schemas.openxmlformats.org/officeDocument/2006/relationships/image" Target="../media/image117.png"/><Relationship Id="rId1" Type="http://schemas.openxmlformats.org/officeDocument/2006/relationships/slideLayout" Target="../slideLayouts/slideLayout90.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32.xml"/><Relationship Id="rId4" Type="http://schemas.openxmlformats.org/officeDocument/2006/relationships/image" Target="../media/image126.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D0B9-0775-F3BB-5474-6FED47F4C4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C3C3B3-3291-68FE-1A02-93372A8378D1}"/>
              </a:ext>
            </a:extLst>
          </p:cNvPr>
          <p:cNvSpPr>
            <a:spLocks noGrp="1"/>
          </p:cNvSpPr>
          <p:nvPr>
            <p:ph type="body" idx="102"/>
          </p:nvPr>
        </p:nvSpPr>
        <p:spPr>
          <a:xfrm>
            <a:off x="952499" y="5486399"/>
            <a:ext cx="12095286" cy="3059724"/>
          </a:xfrm>
        </p:spPr>
        <p:txBody>
          <a:bodyPr wrap="square" lIns="91440" tIns="45720" rIns="91440" bIns="45720" rtlCol="0" anchor="t"/>
          <a:lstStyle/>
          <a:p>
            <a:r>
              <a:rPr lang="fr-FR">
                <a:latin typeface="Arial Narrow"/>
                <a:ea typeface="Enduro Narrow Regular"/>
              </a:rPr>
              <a:t>Améliorez </a:t>
            </a:r>
            <a:r>
              <a:rPr lang="fr-FR" dirty="0">
                <a:latin typeface="Arial Narrow"/>
                <a:ea typeface="Enduro Narrow Regular"/>
              </a:rPr>
              <a:t>votre apprentissage</a:t>
            </a:r>
          </a:p>
        </p:txBody>
      </p:sp>
      <p:sp>
        <p:nvSpPr>
          <p:cNvPr id="5" name="Text Placeholder 4">
            <a:extLst>
              <a:ext uri="{FF2B5EF4-FFF2-40B4-BE49-F238E27FC236}">
                <a16:creationId xmlns:a16="http://schemas.microsoft.com/office/drawing/2014/main" id="{5A4948E2-4450-27E8-0E9D-494008040BE1}"/>
              </a:ext>
            </a:extLst>
          </p:cNvPr>
          <p:cNvSpPr>
            <a:spLocks noGrp="1"/>
          </p:cNvSpPr>
          <p:nvPr>
            <p:ph type="body" idx="103"/>
          </p:nvPr>
        </p:nvSpPr>
        <p:spPr>
          <a:xfrm>
            <a:off x="952500" y="9001125"/>
            <a:ext cx="10178562" cy="1110029"/>
          </a:xfrm>
        </p:spPr>
        <p:txBody>
          <a:bodyPr/>
          <a:lstStyle/>
          <a:p>
            <a:r>
              <a:rPr lang="fr-FR" dirty="0"/>
              <a:t>Entrez dans une expérience d’apprentissage personnalisée conçue pour évoluer avec votre équipe.</a:t>
            </a:r>
          </a:p>
        </p:txBody>
      </p:sp>
    </p:spTree>
    <p:extLst>
      <p:ext uri="{BB962C8B-B14F-4D97-AF65-F5344CB8AC3E}">
        <p14:creationId xmlns:p14="http://schemas.microsoft.com/office/powerpoint/2010/main" val="4560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2F7B14-0F33-822C-601E-6FDD7A689CED}"/>
              </a:ext>
            </a:extLst>
          </p:cNvPr>
          <p:cNvSpPr>
            <a:spLocks noGrp="1"/>
          </p:cNvSpPr>
          <p:nvPr>
            <p:ph type="body" idx="120"/>
          </p:nvPr>
        </p:nvSpPr>
        <p:spPr>
          <a:xfrm>
            <a:off x="9358679" y="696368"/>
            <a:ext cx="9133742" cy="2001715"/>
          </a:xfrm>
        </p:spPr>
        <p:txBody>
          <a:bodyPr/>
          <a:lstStyle/>
          <a:p>
            <a:r>
              <a:rPr lang="fr-FR" altLang="zh-CN" sz="6000" dirty="0"/>
              <a:t>Créez un apprentissage contextualisé en quelques minutes</a:t>
            </a:r>
            <a:endParaRPr lang="fr-FR" sz="6000" dirty="0"/>
          </a:p>
        </p:txBody>
      </p:sp>
      <p:sp>
        <p:nvSpPr>
          <p:cNvPr id="3" name="Text Placeholder 2">
            <a:extLst>
              <a:ext uri="{FF2B5EF4-FFF2-40B4-BE49-F238E27FC236}">
                <a16:creationId xmlns:a16="http://schemas.microsoft.com/office/drawing/2014/main" id="{346B4E60-E217-4E4B-8130-96E6282A0882}"/>
              </a:ext>
            </a:extLst>
          </p:cNvPr>
          <p:cNvSpPr>
            <a:spLocks noGrp="1"/>
          </p:cNvSpPr>
          <p:nvPr>
            <p:ph type="body" idx="121"/>
          </p:nvPr>
        </p:nvSpPr>
        <p:spPr>
          <a:xfrm>
            <a:off x="9396535" y="2981817"/>
            <a:ext cx="6505575" cy="974965"/>
          </a:xfrm>
        </p:spPr>
        <p:txBody>
          <a:bodyPr/>
          <a:lstStyle/>
          <a:p>
            <a:r>
              <a:rPr lang="fr-FR" altLang="zh-CN" dirty="0"/>
              <a:t>Trouvez des cours pertinents et de haute qualité. Enregistrez des cours pour plus tard. Personnalisez vos recommandations.</a:t>
            </a:r>
          </a:p>
        </p:txBody>
      </p:sp>
      <p:sp>
        <p:nvSpPr>
          <p:cNvPr id="5" name="Text Placeholder 4">
            <a:extLst>
              <a:ext uri="{FF2B5EF4-FFF2-40B4-BE49-F238E27FC236}">
                <a16:creationId xmlns:a16="http://schemas.microsoft.com/office/drawing/2014/main" id="{4BB68571-EFF0-AEA7-8C20-B70CC0C1FF00}"/>
              </a:ext>
            </a:extLst>
          </p:cNvPr>
          <p:cNvSpPr>
            <a:spLocks noGrp="1"/>
          </p:cNvSpPr>
          <p:nvPr>
            <p:ph type="body" idx="122"/>
          </p:nvPr>
        </p:nvSpPr>
        <p:spPr>
          <a:xfrm>
            <a:off x="10496550" y="4867274"/>
            <a:ext cx="6505575" cy="794971"/>
          </a:xfrm>
        </p:spPr>
        <p:txBody>
          <a:bodyPr/>
          <a:lstStyle/>
          <a:p>
            <a:r>
              <a:rPr lang="fr-FR" altLang="zh-CN" dirty="0"/>
              <a:t>Créez des parcours d’apprentissage adaptés à votre organisation</a:t>
            </a:r>
            <a:endParaRPr lang="fr-FR" dirty="0"/>
          </a:p>
        </p:txBody>
      </p:sp>
      <p:sp>
        <p:nvSpPr>
          <p:cNvPr id="13" name="Text Placeholder 12">
            <a:extLst>
              <a:ext uri="{FF2B5EF4-FFF2-40B4-BE49-F238E27FC236}">
                <a16:creationId xmlns:a16="http://schemas.microsoft.com/office/drawing/2014/main" id="{69ECF069-341B-0180-7801-194EC9D8D91C}"/>
              </a:ext>
            </a:extLst>
          </p:cNvPr>
          <p:cNvSpPr>
            <a:spLocks noGrp="1"/>
          </p:cNvSpPr>
          <p:nvPr>
            <p:ph type="body" idx="123"/>
          </p:nvPr>
        </p:nvSpPr>
        <p:spPr>
          <a:xfrm>
            <a:off x="10496550" y="6191249"/>
            <a:ext cx="6505575" cy="603737"/>
          </a:xfrm>
        </p:spPr>
        <p:txBody>
          <a:bodyPr/>
          <a:lstStyle/>
          <a:p>
            <a:r>
              <a:rPr lang="fr-FR" altLang="zh-CN" dirty="0"/>
              <a:t>Soutenez l’apprentissage mixte via des événements</a:t>
            </a:r>
            <a:endParaRPr lang="fr-FR" dirty="0"/>
          </a:p>
        </p:txBody>
      </p:sp>
      <p:sp>
        <p:nvSpPr>
          <p:cNvPr id="14" name="Text Placeholder 13">
            <a:extLst>
              <a:ext uri="{FF2B5EF4-FFF2-40B4-BE49-F238E27FC236}">
                <a16:creationId xmlns:a16="http://schemas.microsoft.com/office/drawing/2014/main" id="{39D7256D-CA37-99B1-8BCF-B77ABB3C85AE}"/>
              </a:ext>
            </a:extLst>
          </p:cNvPr>
          <p:cNvSpPr>
            <a:spLocks noGrp="1"/>
          </p:cNvSpPr>
          <p:nvPr>
            <p:ph type="body" idx="124"/>
          </p:nvPr>
        </p:nvSpPr>
        <p:spPr/>
        <p:txBody>
          <a:bodyPr/>
          <a:lstStyle/>
          <a:p>
            <a:r>
              <a:rPr lang="fr-FR" altLang="zh-CN" dirty="0"/>
              <a:t>Évaluez les connaissances grâce à l’outil d’évaluation intégré</a:t>
            </a:r>
            <a:endParaRPr lang="fr-FR" dirty="0"/>
          </a:p>
        </p:txBody>
      </p:sp>
      <p:pic>
        <p:nvPicPr>
          <p:cNvPr id="8" name="Content Placeholder 7" descr="A screenshot of a computer&#10;&#10;AI-generated content may be incorrect.">
            <a:extLst>
              <a:ext uri="{FF2B5EF4-FFF2-40B4-BE49-F238E27FC236}">
                <a16:creationId xmlns:a16="http://schemas.microsoft.com/office/drawing/2014/main" id="{53184C64-2D06-BE65-7FB1-F39C94857D1B}"/>
              </a:ext>
            </a:extLst>
          </p:cNvPr>
          <p:cNvPicPr>
            <a:picLocks noGrp="1" noChangeAspect="1"/>
          </p:cNvPicPr>
          <p:nvPr>
            <p:ph idx="107"/>
          </p:nvPr>
        </p:nvPicPr>
        <p:blipFill>
          <a:blip r:embed="rId2"/>
          <a:srcRect l="21334" t="1" b="43892"/>
          <a:stretch/>
        </p:blipFill>
        <p:spPr>
          <a:xfrm>
            <a:off x="596854" y="1778503"/>
            <a:ext cx="6716334" cy="4081970"/>
          </a:xfrm>
          <a:effectLst>
            <a:outerShdw blurRad="292100" dist="139700" dir="2700000" sx="94000" sy="94000" algn="tl" rotWithShape="0">
              <a:prstClr val="black">
                <a:alpha val="70000"/>
              </a:prstClr>
            </a:outerShdw>
          </a:effectLst>
        </p:spPr>
      </p:pic>
      <p:pic>
        <p:nvPicPr>
          <p:cNvPr id="19" name="Group 48096940" descr="preencoded.png">
            <a:extLst>
              <a:ext uri="{FF2B5EF4-FFF2-40B4-BE49-F238E27FC236}">
                <a16:creationId xmlns:a16="http://schemas.microsoft.com/office/drawing/2014/main" id="{DC2DBE7D-3CAB-A44A-E770-D59C6F112B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63150" y="4867275"/>
            <a:ext cx="342900" cy="342900"/>
          </a:xfrm>
          <a:prstGeom prst="rect">
            <a:avLst/>
          </a:prstGeom>
        </p:spPr>
      </p:pic>
      <p:pic>
        <p:nvPicPr>
          <p:cNvPr id="20" name="Group 48096940" descr="preencoded.png">
            <a:extLst>
              <a:ext uri="{FF2B5EF4-FFF2-40B4-BE49-F238E27FC236}">
                <a16:creationId xmlns:a16="http://schemas.microsoft.com/office/drawing/2014/main" id="{0F50BE9C-BA8E-9831-11B3-7AEBFABA3F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63150" y="6138136"/>
            <a:ext cx="342900" cy="342900"/>
          </a:xfrm>
          <a:prstGeom prst="rect">
            <a:avLst/>
          </a:prstGeom>
        </p:spPr>
      </p:pic>
      <p:pic>
        <p:nvPicPr>
          <p:cNvPr id="21" name="Group 48096940" descr="preencoded.png">
            <a:extLst>
              <a:ext uri="{FF2B5EF4-FFF2-40B4-BE49-F238E27FC236}">
                <a16:creationId xmlns:a16="http://schemas.microsoft.com/office/drawing/2014/main" id="{E8A1CA71-4A76-AE12-37CC-8D10129383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63150" y="7517485"/>
            <a:ext cx="342900" cy="342900"/>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3415FD8E-CFC9-74E7-1A3B-ADB21611FE71}"/>
              </a:ext>
            </a:extLst>
          </p:cNvPr>
          <p:cNvPicPr>
            <a:picLocks noChangeAspect="1"/>
          </p:cNvPicPr>
          <p:nvPr/>
        </p:nvPicPr>
        <p:blipFill>
          <a:blip r:embed="rId5"/>
          <a:srcRect l="20442" t="59417" r="1221" b="21282"/>
          <a:stretch/>
        </p:blipFill>
        <p:spPr>
          <a:xfrm>
            <a:off x="1951545" y="5457825"/>
            <a:ext cx="6448462" cy="2402560"/>
          </a:xfrm>
          <a:prstGeom prst="rect">
            <a:avLst/>
          </a:prstGeom>
          <a:effectLst>
            <a:outerShdw blurRad="292100" dist="139700" dir="2700000" sx="94000" sy="94000" algn="tl" rotWithShape="0">
              <a:prstClr val="black">
                <a:alpha val="70000"/>
              </a:prstClr>
            </a:outerShdw>
          </a:effectLst>
        </p:spPr>
      </p:pic>
      <p:sp>
        <p:nvSpPr>
          <p:cNvPr id="12" name="Rounded Rectangle 11">
            <a:extLst>
              <a:ext uri="{FF2B5EF4-FFF2-40B4-BE49-F238E27FC236}">
                <a16:creationId xmlns:a16="http://schemas.microsoft.com/office/drawing/2014/main" id="{86FEEEF2-E72F-EA80-DD48-5CF9DB293E2D}"/>
              </a:ext>
            </a:extLst>
          </p:cNvPr>
          <p:cNvSpPr/>
          <p:nvPr/>
        </p:nvSpPr>
        <p:spPr>
          <a:xfrm>
            <a:off x="2207669"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ounded Rectangle 14">
            <a:extLst>
              <a:ext uri="{FF2B5EF4-FFF2-40B4-BE49-F238E27FC236}">
                <a16:creationId xmlns:a16="http://schemas.microsoft.com/office/drawing/2014/main" id="{DA72DFBD-A150-C03F-429C-2E873AB0BC4D}"/>
              </a:ext>
            </a:extLst>
          </p:cNvPr>
          <p:cNvSpPr/>
          <p:nvPr/>
        </p:nvSpPr>
        <p:spPr>
          <a:xfrm>
            <a:off x="2207669"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ounded Rectangle 26">
            <a:extLst>
              <a:ext uri="{FF2B5EF4-FFF2-40B4-BE49-F238E27FC236}">
                <a16:creationId xmlns:a16="http://schemas.microsoft.com/office/drawing/2014/main" id="{D04A4A25-ED45-B266-8560-DA638831C6E1}"/>
              </a:ext>
            </a:extLst>
          </p:cNvPr>
          <p:cNvSpPr/>
          <p:nvPr/>
        </p:nvSpPr>
        <p:spPr>
          <a:xfrm>
            <a:off x="3754706"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ounded Rectangle 27">
            <a:extLst>
              <a:ext uri="{FF2B5EF4-FFF2-40B4-BE49-F238E27FC236}">
                <a16:creationId xmlns:a16="http://schemas.microsoft.com/office/drawing/2014/main" id="{F2324459-CB6E-D0AA-7E41-DFE4A7B68B85}"/>
              </a:ext>
            </a:extLst>
          </p:cNvPr>
          <p:cNvSpPr/>
          <p:nvPr/>
        </p:nvSpPr>
        <p:spPr>
          <a:xfrm>
            <a:off x="3754706"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ounded Rectangle 28">
            <a:extLst>
              <a:ext uri="{FF2B5EF4-FFF2-40B4-BE49-F238E27FC236}">
                <a16:creationId xmlns:a16="http://schemas.microsoft.com/office/drawing/2014/main" id="{BB2408EC-E7A9-02AA-5837-D9A42C6A6638}"/>
              </a:ext>
            </a:extLst>
          </p:cNvPr>
          <p:cNvSpPr/>
          <p:nvPr/>
        </p:nvSpPr>
        <p:spPr>
          <a:xfrm>
            <a:off x="5306638"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Rounded Rectangle 29">
            <a:extLst>
              <a:ext uri="{FF2B5EF4-FFF2-40B4-BE49-F238E27FC236}">
                <a16:creationId xmlns:a16="http://schemas.microsoft.com/office/drawing/2014/main" id="{06D0912C-E961-C5BC-B539-FAA6C2686393}"/>
              </a:ext>
            </a:extLst>
          </p:cNvPr>
          <p:cNvSpPr/>
          <p:nvPr/>
        </p:nvSpPr>
        <p:spPr>
          <a:xfrm>
            <a:off x="5306638"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ounded Rectangle 30">
            <a:extLst>
              <a:ext uri="{FF2B5EF4-FFF2-40B4-BE49-F238E27FC236}">
                <a16:creationId xmlns:a16="http://schemas.microsoft.com/office/drawing/2014/main" id="{35D20725-4092-9F5E-385C-AD22AC3E7B97}"/>
              </a:ext>
            </a:extLst>
          </p:cNvPr>
          <p:cNvSpPr/>
          <p:nvPr/>
        </p:nvSpPr>
        <p:spPr>
          <a:xfrm>
            <a:off x="6853322"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ounded Rectangle 31">
            <a:extLst>
              <a:ext uri="{FF2B5EF4-FFF2-40B4-BE49-F238E27FC236}">
                <a16:creationId xmlns:a16="http://schemas.microsoft.com/office/drawing/2014/main" id="{D0DC5E7D-DCAA-D72E-F9F6-4799942F3660}"/>
              </a:ext>
            </a:extLst>
          </p:cNvPr>
          <p:cNvSpPr/>
          <p:nvPr/>
        </p:nvSpPr>
        <p:spPr>
          <a:xfrm>
            <a:off x="6853322"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014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DA2169-7ED5-562F-517C-B1B2BE676733}"/>
              </a:ext>
            </a:extLst>
          </p:cNvPr>
          <p:cNvSpPr>
            <a:spLocks noGrp="1"/>
          </p:cNvSpPr>
          <p:nvPr>
            <p:ph type="body" idx="114"/>
          </p:nvPr>
        </p:nvSpPr>
        <p:spPr/>
        <p:txBody>
          <a:bodyPr/>
          <a:lstStyle/>
          <a:p>
            <a:r>
              <a:rPr lang="fr-FR" dirty="0"/>
              <a:t>Apprendre et évoluer en équipe</a:t>
            </a:r>
          </a:p>
        </p:txBody>
      </p:sp>
      <p:sp>
        <p:nvSpPr>
          <p:cNvPr id="3" name="Text Placeholder 2">
            <a:extLst>
              <a:ext uri="{FF2B5EF4-FFF2-40B4-BE49-F238E27FC236}">
                <a16:creationId xmlns:a16="http://schemas.microsoft.com/office/drawing/2014/main" id="{DBBC36DC-9124-E2B8-DFA7-251733A6A5D8}"/>
              </a:ext>
            </a:extLst>
          </p:cNvPr>
          <p:cNvSpPr>
            <a:spLocks noGrp="1"/>
          </p:cNvSpPr>
          <p:nvPr>
            <p:ph type="body" idx="122"/>
          </p:nvPr>
        </p:nvSpPr>
        <p:spPr>
          <a:xfrm>
            <a:off x="10096500" y="1238249"/>
            <a:ext cx="7435362" cy="854319"/>
          </a:xfrm>
        </p:spPr>
        <p:txBody>
          <a:bodyPr/>
          <a:lstStyle/>
          <a:p>
            <a:r>
              <a:rPr lang="fr-FR" altLang="zh-CN" dirty="0"/>
              <a:t>Accès à des groupes de discussion autour de sujets communs et avec les membres de votre équipe.</a:t>
            </a:r>
          </a:p>
        </p:txBody>
      </p:sp>
      <p:sp>
        <p:nvSpPr>
          <p:cNvPr id="18" name="Rectangle 17">
            <a:extLst>
              <a:ext uri="{FF2B5EF4-FFF2-40B4-BE49-F238E27FC236}">
                <a16:creationId xmlns:a16="http://schemas.microsoft.com/office/drawing/2014/main" id="{07D8D2A6-EB36-099E-12C9-4802A9F587C2}"/>
              </a:ext>
            </a:extLst>
          </p:cNvPr>
          <p:cNvSpPr/>
          <p:nvPr/>
        </p:nvSpPr>
        <p:spPr>
          <a:xfrm>
            <a:off x="4329793" y="3814354"/>
            <a:ext cx="9628414" cy="36314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tLang="zh-CN" dirty="0"/>
              <a:t>Produit : Il s’agit d’une fonctionnalité de MyGo1. Ne devrions-nous pas uniquement mettre en avant Go1 Learn, puisque nous sommes en cours de migration de tous les apprenants vers cette plateforme ? À ce stade, il n’est pas encore confirmé que les groupes de discussion seront intégrés dans la nouvelle plateforme.</a:t>
            </a:r>
          </a:p>
        </p:txBody>
      </p:sp>
    </p:spTree>
    <p:extLst>
      <p:ext uri="{BB962C8B-B14F-4D97-AF65-F5344CB8AC3E}">
        <p14:creationId xmlns:p14="http://schemas.microsoft.com/office/powerpoint/2010/main" val="152187456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3B0E72-C068-4268-EA1D-3716C2188C1B}"/>
              </a:ext>
            </a:extLst>
          </p:cNvPr>
          <p:cNvSpPr>
            <a:spLocks noGrp="1"/>
          </p:cNvSpPr>
          <p:nvPr>
            <p:ph type="body" idx="109"/>
          </p:nvPr>
        </p:nvSpPr>
        <p:spPr>
          <a:xfrm>
            <a:off x="952500" y="1543051"/>
            <a:ext cx="6415453" cy="2064988"/>
          </a:xfrm>
        </p:spPr>
        <p:txBody>
          <a:bodyPr/>
          <a:lstStyle/>
          <a:p>
            <a:r>
              <a:rPr lang="fr-FR" altLang="zh-CN" dirty="0"/>
              <a:t>Intégration fluide avec Go1</a:t>
            </a:r>
            <a:endParaRPr lang="fr-FR" dirty="0"/>
          </a:p>
        </p:txBody>
      </p:sp>
      <p:sp>
        <p:nvSpPr>
          <p:cNvPr id="12" name="Text Placeholder 11">
            <a:extLst>
              <a:ext uri="{FF2B5EF4-FFF2-40B4-BE49-F238E27FC236}">
                <a16:creationId xmlns:a16="http://schemas.microsoft.com/office/drawing/2014/main" id="{349DD227-5A5E-AD7E-954D-CAF2B2D514B8}"/>
              </a:ext>
            </a:extLst>
          </p:cNvPr>
          <p:cNvSpPr>
            <a:spLocks noGrp="1"/>
          </p:cNvSpPr>
          <p:nvPr>
            <p:ph type="body" idx="111"/>
          </p:nvPr>
        </p:nvSpPr>
        <p:spPr>
          <a:xfrm>
            <a:off x="1394334" y="4087219"/>
            <a:ext cx="7910348" cy="4580277"/>
          </a:xfrm>
        </p:spPr>
        <p:txBody>
          <a:bodyPr/>
          <a:lstStyle/>
          <a:p>
            <a:r>
              <a:rPr lang="fr-FR" altLang="zh-CN" dirty="0"/>
              <a:t>Lancement des formations directement depuis Teams</a:t>
            </a:r>
          </a:p>
          <a:p>
            <a:endParaRPr lang="fr-FR" altLang="zh-CN" dirty="0"/>
          </a:p>
          <a:p>
            <a:r>
              <a:rPr lang="fr-FR" altLang="zh-CN" dirty="0"/>
              <a:t>Création collaborative de parcours d’apprentissage</a:t>
            </a:r>
          </a:p>
          <a:p>
            <a:endParaRPr lang="fr-FR" altLang="zh-CN" dirty="0"/>
          </a:p>
          <a:p>
            <a:r>
              <a:rPr lang="fr-FR" altLang="zh-CN" dirty="0"/>
              <a:t>Expérience utilisateur familière</a:t>
            </a:r>
          </a:p>
          <a:p>
            <a:endParaRPr lang="fr-FR" altLang="zh-CN" dirty="0"/>
          </a:p>
          <a:p>
            <a:r>
              <a:rPr lang="fr-FR" altLang="zh-CN" dirty="0"/>
              <a:t>Apprentissage en groupe dans une classe virtuelle</a:t>
            </a:r>
          </a:p>
          <a:p>
            <a:endParaRPr lang="fr-FR" altLang="zh-CN" dirty="0"/>
          </a:p>
          <a:p>
            <a:r>
              <a:rPr lang="fr-FR" altLang="zh-CN" dirty="0"/>
              <a:t>Suivi cohérent des apprentissages</a:t>
            </a:r>
          </a:p>
        </p:txBody>
      </p:sp>
      <p:sp>
        <p:nvSpPr>
          <p:cNvPr id="13" name="Text Placeholder 12">
            <a:extLst>
              <a:ext uri="{FF2B5EF4-FFF2-40B4-BE49-F238E27FC236}">
                <a16:creationId xmlns:a16="http://schemas.microsoft.com/office/drawing/2014/main" id="{3A063C56-9837-E3AA-23A3-A1106673856E}"/>
              </a:ext>
            </a:extLst>
          </p:cNvPr>
          <p:cNvSpPr>
            <a:spLocks noGrp="1"/>
          </p:cNvSpPr>
          <p:nvPr>
            <p:ph type="body" idx="114"/>
          </p:nvPr>
        </p:nvSpPr>
        <p:spPr/>
        <p:txBody>
          <a:bodyPr/>
          <a:lstStyle/>
          <a:p>
            <a:r>
              <a:rPr lang="fr-FR" dirty="0"/>
              <a:t>Teams</a:t>
            </a:r>
          </a:p>
        </p:txBody>
      </p:sp>
      <p:pic>
        <p:nvPicPr>
          <p:cNvPr id="7" name="Content Placeholder 6" descr="A person and person looking at a tablet&#10;&#10;AI-generated content may be incorrect.">
            <a:extLst>
              <a:ext uri="{FF2B5EF4-FFF2-40B4-BE49-F238E27FC236}">
                <a16:creationId xmlns:a16="http://schemas.microsoft.com/office/drawing/2014/main" id="{0D9431AA-6609-9CC3-7F18-CA4C626EC30A}"/>
              </a:ext>
            </a:extLst>
          </p:cNvPr>
          <p:cNvPicPr>
            <a:picLocks noGrp="1" noChangeAspect="1"/>
          </p:cNvPicPr>
          <p:nvPr>
            <p:ph idx="107"/>
          </p:nvPr>
        </p:nvPicPr>
        <p:blipFill>
          <a:blip r:embed="rId2"/>
          <a:srcRect l="15845" r="26783"/>
          <a:stretch/>
        </p:blipFill>
        <p:spPr>
          <a:xfrm>
            <a:off x="9396248" y="0"/>
            <a:ext cx="8891752" cy="10316465"/>
          </a:xfrm>
        </p:spPr>
      </p:pic>
      <p:pic>
        <p:nvPicPr>
          <p:cNvPr id="14" name="Group 48096940" descr="preencoded.png">
            <a:extLst>
              <a:ext uri="{FF2B5EF4-FFF2-40B4-BE49-F238E27FC236}">
                <a16:creationId xmlns:a16="http://schemas.microsoft.com/office/drawing/2014/main" id="{823C71A9-851B-58B4-DFBD-B7FE79B1201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85" y="4119579"/>
            <a:ext cx="342900" cy="342900"/>
          </a:xfrm>
          <a:prstGeom prst="rect">
            <a:avLst/>
          </a:prstGeom>
        </p:spPr>
      </p:pic>
      <p:pic>
        <p:nvPicPr>
          <p:cNvPr id="15" name="Group 48096940" descr="preencoded.png">
            <a:extLst>
              <a:ext uri="{FF2B5EF4-FFF2-40B4-BE49-F238E27FC236}">
                <a16:creationId xmlns:a16="http://schemas.microsoft.com/office/drawing/2014/main" id="{99FB2D88-3046-9DFF-577D-7DB61A79569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5011264"/>
            <a:ext cx="342900" cy="342900"/>
          </a:xfrm>
          <a:prstGeom prst="rect">
            <a:avLst/>
          </a:prstGeom>
        </p:spPr>
      </p:pic>
      <p:pic>
        <p:nvPicPr>
          <p:cNvPr id="16" name="Group 48096940" descr="preencoded.png">
            <a:extLst>
              <a:ext uri="{FF2B5EF4-FFF2-40B4-BE49-F238E27FC236}">
                <a16:creationId xmlns:a16="http://schemas.microsoft.com/office/drawing/2014/main" id="{A699B9DF-2B74-D6F0-626D-47A909F1D5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5865703"/>
            <a:ext cx="342900" cy="342900"/>
          </a:xfrm>
          <a:prstGeom prst="rect">
            <a:avLst/>
          </a:prstGeom>
        </p:spPr>
      </p:pic>
      <p:pic>
        <p:nvPicPr>
          <p:cNvPr id="17" name="Group 48096940" descr="preencoded.png">
            <a:extLst>
              <a:ext uri="{FF2B5EF4-FFF2-40B4-BE49-F238E27FC236}">
                <a16:creationId xmlns:a16="http://schemas.microsoft.com/office/drawing/2014/main" id="{081D7662-2CC2-127A-82A1-2C450A3F816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1075" y="6737728"/>
            <a:ext cx="342900" cy="342900"/>
          </a:xfrm>
          <a:prstGeom prst="rect">
            <a:avLst/>
          </a:prstGeom>
        </p:spPr>
      </p:pic>
      <p:pic>
        <p:nvPicPr>
          <p:cNvPr id="18" name="Group 48096940" descr="preencoded.png">
            <a:extLst>
              <a:ext uri="{FF2B5EF4-FFF2-40B4-BE49-F238E27FC236}">
                <a16:creationId xmlns:a16="http://schemas.microsoft.com/office/drawing/2014/main" id="{C62FB03E-4DAC-FBA0-8723-5858572E4BB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2282" y="7592168"/>
            <a:ext cx="342900" cy="342900"/>
          </a:xfrm>
          <a:prstGeom prst="rect">
            <a:avLst/>
          </a:prstGeom>
        </p:spPr>
      </p:pic>
    </p:spTree>
    <p:extLst>
      <p:ext uri="{BB962C8B-B14F-4D97-AF65-F5344CB8AC3E}">
        <p14:creationId xmlns:p14="http://schemas.microsoft.com/office/powerpoint/2010/main" val="260730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6C0C59-1938-6664-BB96-879DD9317A3A}"/>
              </a:ext>
            </a:extLst>
          </p:cNvPr>
          <p:cNvSpPr>
            <a:spLocks noGrp="1"/>
          </p:cNvSpPr>
          <p:nvPr>
            <p:ph type="body" idx="104"/>
          </p:nvPr>
        </p:nvSpPr>
        <p:spPr>
          <a:xfrm>
            <a:off x="1330660" y="1380790"/>
            <a:ext cx="15626680" cy="4296988"/>
          </a:xfrm>
        </p:spPr>
        <p:txBody>
          <a:bodyPr/>
          <a:lstStyle/>
          <a:p>
            <a:r>
              <a:rPr lang="fr-FR" dirty="0"/>
              <a:t>Seulement 2 heures par semaine</a:t>
            </a:r>
          </a:p>
        </p:txBody>
      </p:sp>
      <p:sp>
        <p:nvSpPr>
          <p:cNvPr id="9" name="Text Placeholder 8">
            <a:extLst>
              <a:ext uri="{FF2B5EF4-FFF2-40B4-BE49-F238E27FC236}">
                <a16:creationId xmlns:a16="http://schemas.microsoft.com/office/drawing/2014/main" id="{BFDD7B11-E52C-5ABF-1B4D-90684943EACB}"/>
              </a:ext>
            </a:extLst>
          </p:cNvPr>
          <p:cNvSpPr>
            <a:spLocks noGrp="1"/>
          </p:cNvSpPr>
          <p:nvPr>
            <p:ph type="body" idx="105"/>
          </p:nvPr>
        </p:nvSpPr>
        <p:spPr>
          <a:xfrm>
            <a:off x="4022126" y="5818454"/>
            <a:ext cx="10326920" cy="3087755"/>
          </a:xfrm>
        </p:spPr>
        <p:txBody>
          <a:bodyPr/>
          <a:lstStyle/>
          <a:p>
            <a:r>
              <a:rPr lang="fr-FR" altLang="zh-CN" dirty="0"/>
              <a:t>La plupart des apprenants constatent une réelle progression en s'engageant seulement deux heures par semaine. Pas besoin de 10 000 heures — de petits efforts réguliers permettent de réaliser de grands progrès.</a:t>
            </a:r>
          </a:p>
          <a:p>
            <a:endParaRPr lang="fr-FR" altLang="zh-CN" dirty="0"/>
          </a:p>
          <a:p>
            <a:r>
              <a:rPr lang="fr-FR" altLang="zh-CN" dirty="0"/>
              <a:t>Commencez à suivre votre temps d’apprentissage et à célébrer chaque réussite avec votre équipe. Chaque avancée compte.</a:t>
            </a:r>
            <a:endParaRPr lang="fr-FR" dirty="0"/>
          </a:p>
        </p:txBody>
      </p:sp>
    </p:spTree>
    <p:extLst>
      <p:ext uri="{BB962C8B-B14F-4D97-AF65-F5344CB8AC3E}">
        <p14:creationId xmlns:p14="http://schemas.microsoft.com/office/powerpoint/2010/main" val="355175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017CE6-AA28-B0CE-4B86-EF6B7411A8E9}"/>
              </a:ext>
            </a:extLst>
          </p:cNvPr>
          <p:cNvSpPr>
            <a:spLocks noGrp="1"/>
          </p:cNvSpPr>
          <p:nvPr>
            <p:ph type="body" idx="108"/>
          </p:nvPr>
        </p:nvSpPr>
        <p:spPr>
          <a:xfrm>
            <a:off x="952500" y="855483"/>
            <a:ext cx="12148038" cy="1959010"/>
          </a:xfrm>
        </p:spPr>
        <p:txBody>
          <a:bodyPr/>
          <a:lstStyle/>
          <a:p>
            <a:r>
              <a:rPr lang="fr-FR" altLang="zh-CN" dirty="0"/>
              <a:t>Notre démarche pour développer votre plein potentiel</a:t>
            </a:r>
            <a:endParaRPr lang="fr-FR" dirty="0"/>
          </a:p>
        </p:txBody>
      </p:sp>
      <p:sp>
        <p:nvSpPr>
          <p:cNvPr id="16" name="Text Placeholder 15">
            <a:extLst>
              <a:ext uri="{FF2B5EF4-FFF2-40B4-BE49-F238E27FC236}">
                <a16:creationId xmlns:a16="http://schemas.microsoft.com/office/drawing/2014/main" id="{7078B634-9B77-D319-A644-0C1CC95DD58C}"/>
              </a:ext>
            </a:extLst>
          </p:cNvPr>
          <p:cNvSpPr>
            <a:spLocks noGrp="1"/>
          </p:cNvSpPr>
          <p:nvPr>
            <p:ph type="body" idx="110"/>
          </p:nvPr>
        </p:nvSpPr>
        <p:spPr/>
        <p:txBody>
          <a:bodyPr/>
          <a:lstStyle/>
          <a:p>
            <a:r>
              <a:rPr lang="fr-FR" altLang="zh-CN" dirty="0"/>
              <a:t>Inscription &amp; Découverte</a:t>
            </a:r>
            <a:endParaRPr lang="fr-FR" dirty="0"/>
          </a:p>
          <a:p>
            <a:endParaRPr lang="fr-FR" dirty="0"/>
          </a:p>
        </p:txBody>
      </p:sp>
      <p:sp>
        <p:nvSpPr>
          <p:cNvPr id="17" name="Text Placeholder 16">
            <a:extLst>
              <a:ext uri="{FF2B5EF4-FFF2-40B4-BE49-F238E27FC236}">
                <a16:creationId xmlns:a16="http://schemas.microsoft.com/office/drawing/2014/main" id="{A37D383C-265E-0384-FE32-EB639C3A5DE9}"/>
              </a:ext>
            </a:extLst>
          </p:cNvPr>
          <p:cNvSpPr>
            <a:spLocks noGrp="1"/>
          </p:cNvSpPr>
          <p:nvPr>
            <p:ph type="body" idx="111"/>
          </p:nvPr>
        </p:nvSpPr>
        <p:spPr/>
        <p:txBody>
          <a:bodyPr/>
          <a:lstStyle/>
          <a:p>
            <a:r>
              <a:rPr lang="fr-FR" dirty="0"/>
              <a:t>Créez votre parcours d'apprentissage</a:t>
            </a:r>
          </a:p>
        </p:txBody>
      </p:sp>
      <p:sp>
        <p:nvSpPr>
          <p:cNvPr id="18" name="Text Placeholder 17">
            <a:extLst>
              <a:ext uri="{FF2B5EF4-FFF2-40B4-BE49-F238E27FC236}">
                <a16:creationId xmlns:a16="http://schemas.microsoft.com/office/drawing/2014/main" id="{244376D9-740F-160B-ED38-FE0078551CAE}"/>
              </a:ext>
            </a:extLst>
          </p:cNvPr>
          <p:cNvSpPr>
            <a:spLocks noGrp="1"/>
          </p:cNvSpPr>
          <p:nvPr>
            <p:ph type="body" idx="112"/>
          </p:nvPr>
        </p:nvSpPr>
        <p:spPr>
          <a:xfrm>
            <a:off x="8654144" y="7425146"/>
            <a:ext cx="2219325" cy="990600"/>
          </a:xfrm>
        </p:spPr>
        <p:txBody>
          <a:bodyPr/>
          <a:lstStyle/>
          <a:p>
            <a:r>
              <a:rPr lang="fr-FR" dirty="0"/>
              <a:t>Inscrivez-vous à votre prochain cours</a:t>
            </a:r>
          </a:p>
          <a:p>
            <a:endParaRPr lang="fr-FR" dirty="0"/>
          </a:p>
        </p:txBody>
      </p:sp>
      <p:sp>
        <p:nvSpPr>
          <p:cNvPr id="19" name="Text Placeholder 18">
            <a:extLst>
              <a:ext uri="{FF2B5EF4-FFF2-40B4-BE49-F238E27FC236}">
                <a16:creationId xmlns:a16="http://schemas.microsoft.com/office/drawing/2014/main" id="{7C14F694-4740-F129-C41B-E70047540DAF}"/>
              </a:ext>
            </a:extLst>
          </p:cNvPr>
          <p:cNvSpPr>
            <a:spLocks noGrp="1"/>
          </p:cNvSpPr>
          <p:nvPr>
            <p:ph type="body" idx="114"/>
          </p:nvPr>
        </p:nvSpPr>
        <p:spPr/>
        <p:txBody>
          <a:bodyPr/>
          <a:lstStyle/>
          <a:p>
            <a:r>
              <a:rPr lang="fr-FR" dirty="0"/>
              <a:t>Revue du parcours d'apprentissage avec votre chef</a:t>
            </a:r>
          </a:p>
        </p:txBody>
      </p:sp>
      <p:sp>
        <p:nvSpPr>
          <p:cNvPr id="20" name="Text Placeholder 19">
            <a:extLst>
              <a:ext uri="{FF2B5EF4-FFF2-40B4-BE49-F238E27FC236}">
                <a16:creationId xmlns:a16="http://schemas.microsoft.com/office/drawing/2014/main" id="{0676591C-2B1C-AC51-6378-5B729E5D9F72}"/>
              </a:ext>
            </a:extLst>
          </p:cNvPr>
          <p:cNvSpPr>
            <a:spLocks noGrp="1"/>
          </p:cNvSpPr>
          <p:nvPr>
            <p:ph type="body" idx="115"/>
          </p:nvPr>
        </p:nvSpPr>
        <p:spPr/>
        <p:txBody>
          <a:bodyPr/>
          <a:lstStyle/>
          <a:p>
            <a:r>
              <a:rPr lang="fr-FR" dirty="0"/>
              <a:t>Semaine 1</a:t>
            </a:r>
          </a:p>
        </p:txBody>
      </p:sp>
      <p:sp>
        <p:nvSpPr>
          <p:cNvPr id="21" name="Text Placeholder 20">
            <a:extLst>
              <a:ext uri="{FF2B5EF4-FFF2-40B4-BE49-F238E27FC236}">
                <a16:creationId xmlns:a16="http://schemas.microsoft.com/office/drawing/2014/main" id="{DCE1996B-818C-A035-4461-FD0599A87A4E}"/>
              </a:ext>
            </a:extLst>
          </p:cNvPr>
          <p:cNvSpPr>
            <a:spLocks noGrp="1"/>
          </p:cNvSpPr>
          <p:nvPr>
            <p:ph type="body" idx="116"/>
          </p:nvPr>
        </p:nvSpPr>
        <p:spPr/>
        <p:txBody>
          <a:bodyPr/>
          <a:lstStyle/>
          <a:p>
            <a:r>
              <a:rPr lang="fr-FR" altLang="zh-CN" dirty="0"/>
              <a:t>Semaine</a:t>
            </a:r>
            <a:r>
              <a:rPr lang="fr-FR" dirty="0"/>
              <a:t> 3</a:t>
            </a:r>
          </a:p>
        </p:txBody>
      </p:sp>
      <p:sp>
        <p:nvSpPr>
          <p:cNvPr id="22" name="Text Placeholder 21">
            <a:extLst>
              <a:ext uri="{FF2B5EF4-FFF2-40B4-BE49-F238E27FC236}">
                <a16:creationId xmlns:a16="http://schemas.microsoft.com/office/drawing/2014/main" id="{0A178CCC-61FC-49B2-AC50-E81855D77765}"/>
              </a:ext>
            </a:extLst>
          </p:cNvPr>
          <p:cNvSpPr>
            <a:spLocks noGrp="1"/>
          </p:cNvSpPr>
          <p:nvPr>
            <p:ph type="body" idx="117"/>
          </p:nvPr>
        </p:nvSpPr>
        <p:spPr/>
        <p:txBody>
          <a:bodyPr/>
          <a:lstStyle/>
          <a:p>
            <a:r>
              <a:rPr lang="fr-FR" altLang="zh-CN" dirty="0"/>
              <a:t>Semaine</a:t>
            </a:r>
            <a:r>
              <a:rPr lang="fr-FR" dirty="0"/>
              <a:t> 5</a:t>
            </a:r>
          </a:p>
        </p:txBody>
      </p:sp>
      <p:sp>
        <p:nvSpPr>
          <p:cNvPr id="23" name="Text Placeholder 22">
            <a:extLst>
              <a:ext uri="{FF2B5EF4-FFF2-40B4-BE49-F238E27FC236}">
                <a16:creationId xmlns:a16="http://schemas.microsoft.com/office/drawing/2014/main" id="{818019C6-C473-DFA6-702D-86EC1531E7B5}"/>
              </a:ext>
            </a:extLst>
          </p:cNvPr>
          <p:cNvSpPr>
            <a:spLocks noGrp="1"/>
          </p:cNvSpPr>
          <p:nvPr>
            <p:ph type="body" idx="119"/>
          </p:nvPr>
        </p:nvSpPr>
        <p:spPr/>
        <p:txBody>
          <a:bodyPr/>
          <a:lstStyle/>
          <a:p>
            <a:r>
              <a:rPr lang="fr-FR" altLang="zh-CN" dirty="0"/>
              <a:t>Semaine</a:t>
            </a:r>
            <a:r>
              <a:rPr lang="fr-FR" dirty="0"/>
              <a:t> 7</a:t>
            </a:r>
          </a:p>
        </p:txBody>
      </p:sp>
      <p:sp>
        <p:nvSpPr>
          <p:cNvPr id="24" name="Text Placeholder 15">
            <a:extLst>
              <a:ext uri="{FF2B5EF4-FFF2-40B4-BE49-F238E27FC236}">
                <a16:creationId xmlns:a16="http://schemas.microsoft.com/office/drawing/2014/main" id="{BAFA7243-A643-B1EF-EE3C-FC6EDFE4279B}"/>
              </a:ext>
            </a:extLst>
          </p:cNvPr>
          <p:cNvSpPr txBox="1">
            <a:spLocks/>
          </p:cNvSpPr>
          <p:nvPr/>
        </p:nvSpPr>
        <p:spPr>
          <a:xfrm>
            <a:off x="2885803" y="277276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dirty="0"/>
              <a:t>Personnalisez votre expérience</a:t>
            </a:r>
            <a:endParaRPr lang="fr-FR" dirty="0"/>
          </a:p>
        </p:txBody>
      </p:sp>
      <p:sp>
        <p:nvSpPr>
          <p:cNvPr id="25" name="Text Placeholder 19">
            <a:extLst>
              <a:ext uri="{FF2B5EF4-FFF2-40B4-BE49-F238E27FC236}">
                <a16:creationId xmlns:a16="http://schemas.microsoft.com/office/drawing/2014/main" id="{0823401F-2CED-5385-0D5D-95D762827457}"/>
              </a:ext>
            </a:extLst>
          </p:cNvPr>
          <p:cNvSpPr txBox="1">
            <a:spLocks/>
          </p:cNvSpPr>
          <p:nvPr/>
        </p:nvSpPr>
        <p:spPr>
          <a:xfrm>
            <a:off x="2885803" y="410422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dirty="0"/>
              <a:t>Semaine</a:t>
            </a:r>
            <a:r>
              <a:rPr lang="fr-FR" dirty="0"/>
              <a:t> 2</a:t>
            </a:r>
          </a:p>
        </p:txBody>
      </p:sp>
      <p:sp>
        <p:nvSpPr>
          <p:cNvPr id="26" name="Text Placeholder 15">
            <a:extLst>
              <a:ext uri="{FF2B5EF4-FFF2-40B4-BE49-F238E27FC236}">
                <a16:creationId xmlns:a16="http://schemas.microsoft.com/office/drawing/2014/main" id="{D194410B-9701-40C2-FD80-E81D54066479}"/>
              </a:ext>
            </a:extLst>
          </p:cNvPr>
          <p:cNvSpPr txBox="1">
            <a:spLocks/>
          </p:cNvSpPr>
          <p:nvPr/>
        </p:nvSpPr>
        <p:spPr>
          <a:xfrm>
            <a:off x="6739345" y="354402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Partagez ce que vous avez appris dans vos groupes</a:t>
            </a:r>
          </a:p>
        </p:txBody>
      </p:sp>
      <p:sp>
        <p:nvSpPr>
          <p:cNvPr id="27" name="Text Placeholder 19">
            <a:extLst>
              <a:ext uri="{FF2B5EF4-FFF2-40B4-BE49-F238E27FC236}">
                <a16:creationId xmlns:a16="http://schemas.microsoft.com/office/drawing/2014/main" id="{E6B91D96-AD9F-2F6F-5188-AAD704DA3704}"/>
              </a:ext>
            </a:extLst>
          </p:cNvPr>
          <p:cNvSpPr txBox="1">
            <a:spLocks/>
          </p:cNvSpPr>
          <p:nvPr/>
        </p:nvSpPr>
        <p:spPr>
          <a:xfrm>
            <a:off x="6739345" y="487548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dirty="0"/>
              <a:t>Semaine </a:t>
            </a:r>
            <a:r>
              <a:rPr lang="fr-FR" dirty="0"/>
              <a:t>4</a:t>
            </a:r>
          </a:p>
        </p:txBody>
      </p:sp>
      <p:sp>
        <p:nvSpPr>
          <p:cNvPr id="28" name="Text Placeholder 15">
            <a:extLst>
              <a:ext uri="{FF2B5EF4-FFF2-40B4-BE49-F238E27FC236}">
                <a16:creationId xmlns:a16="http://schemas.microsoft.com/office/drawing/2014/main" id="{678C7359-0EEF-ACA2-0FB7-FBB9FD228384}"/>
              </a:ext>
            </a:extLst>
          </p:cNvPr>
          <p:cNvSpPr txBox="1">
            <a:spLocks/>
          </p:cNvSpPr>
          <p:nvPr/>
        </p:nvSpPr>
        <p:spPr>
          <a:xfrm>
            <a:off x="10592887" y="4280067"/>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Structurez le parcours d'apprentissage</a:t>
            </a:r>
          </a:p>
        </p:txBody>
      </p:sp>
      <p:sp>
        <p:nvSpPr>
          <p:cNvPr id="29" name="Text Placeholder 19">
            <a:extLst>
              <a:ext uri="{FF2B5EF4-FFF2-40B4-BE49-F238E27FC236}">
                <a16:creationId xmlns:a16="http://schemas.microsoft.com/office/drawing/2014/main" id="{803E4FA5-C96A-FD7B-28DD-D6D3A8A0B00E}"/>
              </a:ext>
            </a:extLst>
          </p:cNvPr>
          <p:cNvSpPr txBox="1">
            <a:spLocks/>
          </p:cNvSpPr>
          <p:nvPr/>
        </p:nvSpPr>
        <p:spPr>
          <a:xfrm>
            <a:off x="10592887" y="5611535"/>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dirty="0"/>
              <a:t>Semaine</a:t>
            </a:r>
            <a:r>
              <a:rPr lang="fr-FR" dirty="0"/>
              <a:t> 6</a:t>
            </a:r>
          </a:p>
        </p:txBody>
      </p:sp>
      <p:sp>
        <p:nvSpPr>
          <p:cNvPr id="30" name="Text Placeholder 15">
            <a:extLst>
              <a:ext uri="{FF2B5EF4-FFF2-40B4-BE49-F238E27FC236}">
                <a16:creationId xmlns:a16="http://schemas.microsoft.com/office/drawing/2014/main" id="{35AB27ED-D33D-EDD9-C5E3-AB34FB0B270B}"/>
              </a:ext>
            </a:extLst>
          </p:cNvPr>
          <p:cNvSpPr txBox="1">
            <a:spLocks/>
          </p:cNvSpPr>
          <p:nvPr/>
        </p:nvSpPr>
        <p:spPr>
          <a:xfrm>
            <a:off x="14446430" y="4201835"/>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dirty="0"/>
              <a:t>Q&amp;R finale avec le CSM Go1</a:t>
            </a:r>
            <a:endParaRPr lang="fr-FR" dirty="0"/>
          </a:p>
        </p:txBody>
      </p:sp>
      <p:sp>
        <p:nvSpPr>
          <p:cNvPr id="31" name="Text Placeholder 19">
            <a:extLst>
              <a:ext uri="{FF2B5EF4-FFF2-40B4-BE49-F238E27FC236}">
                <a16:creationId xmlns:a16="http://schemas.microsoft.com/office/drawing/2014/main" id="{0C15C504-A0B7-BB45-0009-35B63562E26A}"/>
              </a:ext>
            </a:extLst>
          </p:cNvPr>
          <p:cNvSpPr txBox="1">
            <a:spLocks/>
          </p:cNvSpPr>
          <p:nvPr/>
        </p:nvSpPr>
        <p:spPr>
          <a:xfrm>
            <a:off x="14446430" y="5533303"/>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dirty="0"/>
              <a:t>Semaine</a:t>
            </a:r>
            <a:r>
              <a:rPr lang="fr-FR" dirty="0"/>
              <a:t> 8</a:t>
            </a:r>
          </a:p>
        </p:txBody>
      </p:sp>
    </p:spTree>
    <p:extLst>
      <p:ext uri="{BB962C8B-B14F-4D97-AF65-F5344CB8AC3E}">
        <p14:creationId xmlns:p14="http://schemas.microsoft.com/office/powerpoint/2010/main" val="375716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56DDA4-FCBB-C92E-43D5-9E78E9D144ED}"/>
              </a:ext>
            </a:extLst>
          </p:cNvPr>
          <p:cNvSpPr>
            <a:spLocks noGrp="1"/>
          </p:cNvSpPr>
          <p:nvPr>
            <p:ph type="body" idx="102"/>
          </p:nvPr>
        </p:nvSpPr>
        <p:spPr>
          <a:xfrm>
            <a:off x="1496175" y="3104475"/>
            <a:ext cx="15286194" cy="4089156"/>
          </a:xfrm>
        </p:spPr>
        <p:txBody>
          <a:bodyPr/>
          <a:lstStyle/>
          <a:p>
            <a:r>
              <a:rPr lang="fr-FR" altLang="zh-CN" dirty="0"/>
              <a:t>Réussissez votre parcours d’apprentissage !</a:t>
            </a:r>
            <a:endParaRPr lang="fr-FR" dirty="0"/>
          </a:p>
        </p:txBody>
      </p:sp>
    </p:spTree>
    <p:extLst>
      <p:ext uri="{BB962C8B-B14F-4D97-AF65-F5344CB8AC3E}">
        <p14:creationId xmlns:p14="http://schemas.microsoft.com/office/powerpoint/2010/main" val="137043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61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lking to another person&#10;&#10;AI-generated content may be incorrect.">
            <a:extLst>
              <a:ext uri="{FF2B5EF4-FFF2-40B4-BE49-F238E27FC236}">
                <a16:creationId xmlns:a16="http://schemas.microsoft.com/office/drawing/2014/main" id="{D0E82128-A8D9-79B2-6A0F-9B1CDE8BDE5B}"/>
              </a:ext>
            </a:extLst>
          </p:cNvPr>
          <p:cNvPicPr>
            <a:picLocks noChangeAspect="1"/>
          </p:cNvPicPr>
          <p:nvPr/>
        </p:nvPicPr>
        <p:blipFill>
          <a:blip r:embed="rId2"/>
          <a:srcRect l="22577" r="28767"/>
          <a:stretch/>
        </p:blipFill>
        <p:spPr>
          <a:xfrm>
            <a:off x="10772774" y="0"/>
            <a:ext cx="7515225" cy="10286999"/>
          </a:xfrm>
          <a:prstGeom prst="rect">
            <a:avLst/>
          </a:prstGeom>
        </p:spPr>
      </p:pic>
      <p:sp>
        <p:nvSpPr>
          <p:cNvPr id="3" name="Text Placeholder 2">
            <a:extLst>
              <a:ext uri="{FF2B5EF4-FFF2-40B4-BE49-F238E27FC236}">
                <a16:creationId xmlns:a16="http://schemas.microsoft.com/office/drawing/2014/main" id="{05917A79-0AC6-1E36-E15D-72640C114379}"/>
              </a:ext>
            </a:extLst>
          </p:cNvPr>
          <p:cNvSpPr>
            <a:spLocks noGrp="1"/>
          </p:cNvSpPr>
          <p:nvPr>
            <p:ph type="body" idx="103"/>
          </p:nvPr>
        </p:nvSpPr>
        <p:spPr/>
        <p:txBody>
          <a:bodyPr/>
          <a:lstStyle/>
          <a:p>
            <a:r>
              <a:rPr lang="fr-FR" dirty="0"/>
              <a:t>Quels bénéfices pour vous et votre équipe ?</a:t>
            </a:r>
          </a:p>
        </p:txBody>
      </p:sp>
      <p:sp>
        <p:nvSpPr>
          <p:cNvPr id="4" name="Text Placeholder 3">
            <a:extLst>
              <a:ext uri="{FF2B5EF4-FFF2-40B4-BE49-F238E27FC236}">
                <a16:creationId xmlns:a16="http://schemas.microsoft.com/office/drawing/2014/main" id="{C5A63F75-3ECA-BD15-2DF0-B174F4CEE25F}"/>
              </a:ext>
            </a:extLst>
          </p:cNvPr>
          <p:cNvSpPr>
            <a:spLocks noGrp="1"/>
          </p:cNvSpPr>
          <p:nvPr>
            <p:ph type="body" idx="105"/>
          </p:nvPr>
        </p:nvSpPr>
        <p:spPr>
          <a:xfrm>
            <a:off x="952500" y="4745461"/>
            <a:ext cx="5606562" cy="1444323"/>
          </a:xfrm>
        </p:spPr>
        <p:txBody>
          <a:bodyPr/>
          <a:lstStyle/>
          <a:p>
            <a:r>
              <a:rPr lang="fr-FR" dirty="0"/>
              <a:t>Go1 vous donne un accès instantané à plus de 80 000 ressources d’apprentissage provenant des meilleurs fournisseurs de contenu au monde.</a:t>
            </a:r>
          </a:p>
          <a:p>
            <a:endParaRPr lang="fr-FR" sz="2100" kern="0" spc="-75" dirty="0">
              <a:solidFill>
                <a:srgbClr val="394646"/>
              </a:solidFill>
            </a:endParaRPr>
          </a:p>
          <a:p>
            <a:r>
              <a:rPr lang="fr-FR" dirty="0"/>
              <a:t>Sélectionnées, agrégées et organisées pour vous aider à rester conforme et performant.</a:t>
            </a:r>
            <a:endParaRPr lang="fr-FR" sz="2100" kern="0" spc="-75" dirty="0">
              <a:solidFill>
                <a:srgbClr val="394646"/>
              </a:solidFill>
            </a:endParaRPr>
          </a:p>
        </p:txBody>
      </p:sp>
      <p:pic>
        <p:nvPicPr>
          <p:cNvPr id="15" name="Picture 14" descr="A group of people sitting at a table&#10;&#10;AI-generated content may be incorrect.">
            <a:extLst>
              <a:ext uri="{FF2B5EF4-FFF2-40B4-BE49-F238E27FC236}">
                <a16:creationId xmlns:a16="http://schemas.microsoft.com/office/drawing/2014/main" id="{172378FE-F8BA-DB47-C86C-1FA5FB1C2B2C}"/>
              </a:ext>
            </a:extLst>
          </p:cNvPr>
          <p:cNvPicPr>
            <a:picLocks noChangeAspect="1"/>
          </p:cNvPicPr>
          <p:nvPr/>
        </p:nvPicPr>
        <p:blipFill>
          <a:blip r:embed="rId3"/>
          <a:srcRect l="19539" r="31988"/>
          <a:stretch/>
        </p:blipFill>
        <p:spPr>
          <a:xfrm>
            <a:off x="10772774" y="-19373"/>
            <a:ext cx="7515226" cy="10325746"/>
          </a:xfrm>
          <a:prstGeom prst="rect">
            <a:avLst/>
          </a:prstGeom>
        </p:spPr>
      </p:pic>
    </p:spTree>
    <p:extLst>
      <p:ext uri="{BB962C8B-B14F-4D97-AF65-F5344CB8AC3E}">
        <p14:creationId xmlns:p14="http://schemas.microsoft.com/office/powerpoint/2010/main" val="136586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5996-5721-1321-4B1D-5FC396449E9F}"/>
            </a:ext>
          </a:extLst>
        </p:cNvPr>
        <p:cNvGrpSpPr/>
        <p:nvPr/>
      </p:nvGrpSpPr>
      <p:grpSpPr>
        <a:xfrm>
          <a:off x="0" y="0"/>
          <a:ext cx="0" cy="0"/>
          <a:chOff x="0" y="0"/>
          <a:chExt cx="0" cy="0"/>
        </a:xfrm>
      </p:grpSpPr>
      <p:sp>
        <p:nvSpPr>
          <p:cNvPr id="101" name="Rounded Rectangle 100">
            <a:extLst>
              <a:ext uri="{FF2B5EF4-FFF2-40B4-BE49-F238E27FC236}">
                <a16:creationId xmlns:a16="http://schemas.microsoft.com/office/drawing/2014/main" id="{6D4A684E-DC6A-EDF9-F37F-4974941BB264}"/>
              </a:ext>
            </a:extLst>
          </p:cNvPr>
          <p:cNvSpPr/>
          <p:nvPr/>
        </p:nvSpPr>
        <p:spPr>
          <a:xfrm>
            <a:off x="113640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2" name="Rounded Rectangle 101">
            <a:extLst>
              <a:ext uri="{FF2B5EF4-FFF2-40B4-BE49-F238E27FC236}">
                <a16:creationId xmlns:a16="http://schemas.microsoft.com/office/drawing/2014/main" id="{D821284D-4B61-8305-22B2-74D2AEED6915}"/>
              </a:ext>
            </a:extLst>
          </p:cNvPr>
          <p:cNvSpPr/>
          <p:nvPr/>
        </p:nvSpPr>
        <p:spPr>
          <a:xfrm>
            <a:off x="1329835" y="325866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04" name="Rounded Rectangle 1103">
            <a:extLst>
              <a:ext uri="{FF2B5EF4-FFF2-40B4-BE49-F238E27FC236}">
                <a16:creationId xmlns:a16="http://schemas.microsoft.com/office/drawing/2014/main" id="{F23F1356-EEE4-C534-3C4B-126A2B0F8F28}"/>
              </a:ext>
            </a:extLst>
          </p:cNvPr>
          <p:cNvSpPr/>
          <p:nvPr/>
        </p:nvSpPr>
        <p:spPr>
          <a:xfrm>
            <a:off x="1329835" y="416492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05" name="Rounded Rectangle 1104">
            <a:extLst>
              <a:ext uri="{FF2B5EF4-FFF2-40B4-BE49-F238E27FC236}">
                <a16:creationId xmlns:a16="http://schemas.microsoft.com/office/drawing/2014/main" id="{3AA7A69B-2E68-B1AA-6A95-758E4C642AF4}"/>
              </a:ext>
            </a:extLst>
          </p:cNvPr>
          <p:cNvSpPr/>
          <p:nvPr/>
        </p:nvSpPr>
        <p:spPr>
          <a:xfrm>
            <a:off x="1329835" y="507118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06" name="Rounded Rectangle 1105">
            <a:extLst>
              <a:ext uri="{FF2B5EF4-FFF2-40B4-BE49-F238E27FC236}">
                <a16:creationId xmlns:a16="http://schemas.microsoft.com/office/drawing/2014/main" id="{1267F6CD-6C06-0CED-9645-EDE559020A6E}"/>
              </a:ext>
            </a:extLst>
          </p:cNvPr>
          <p:cNvSpPr/>
          <p:nvPr/>
        </p:nvSpPr>
        <p:spPr>
          <a:xfrm>
            <a:off x="1329835" y="597744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07" name="Rounded Rectangle 1106">
            <a:extLst>
              <a:ext uri="{FF2B5EF4-FFF2-40B4-BE49-F238E27FC236}">
                <a16:creationId xmlns:a16="http://schemas.microsoft.com/office/drawing/2014/main" id="{21F3AE3B-3050-FD32-1A38-C0D4522A13D6}"/>
              </a:ext>
            </a:extLst>
          </p:cNvPr>
          <p:cNvSpPr/>
          <p:nvPr/>
        </p:nvSpPr>
        <p:spPr>
          <a:xfrm>
            <a:off x="1329835" y="688370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08" name="Rounded Rectangle 1107">
            <a:extLst>
              <a:ext uri="{FF2B5EF4-FFF2-40B4-BE49-F238E27FC236}">
                <a16:creationId xmlns:a16="http://schemas.microsoft.com/office/drawing/2014/main" id="{E703F958-E574-95C4-C0F4-384F6596D0B5}"/>
              </a:ext>
            </a:extLst>
          </p:cNvPr>
          <p:cNvSpPr/>
          <p:nvPr/>
        </p:nvSpPr>
        <p:spPr>
          <a:xfrm>
            <a:off x="1329835" y="7789968"/>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rgbClr val="394646"/>
                </a:solidFill>
                <a:latin typeface="Arial" panose="020B0604020202020204" pitchFamily="34" charset="0"/>
                <a:cs typeface="Arial" panose="020B0604020202020204" pitchFamily="34" charset="0"/>
              </a:rPr>
              <a:t>Et plus</a:t>
            </a:r>
          </a:p>
        </p:txBody>
      </p:sp>
      <p:sp>
        <p:nvSpPr>
          <p:cNvPr id="109" name="Rounded Rectangle 108">
            <a:extLst>
              <a:ext uri="{FF2B5EF4-FFF2-40B4-BE49-F238E27FC236}">
                <a16:creationId xmlns:a16="http://schemas.microsoft.com/office/drawing/2014/main" id="{69800740-B4D6-5763-2874-4640E8D545EC}"/>
              </a:ext>
            </a:extLst>
          </p:cNvPr>
          <p:cNvSpPr/>
          <p:nvPr/>
        </p:nvSpPr>
        <p:spPr>
          <a:xfrm>
            <a:off x="1376285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96" name="Rounded Rectangle 1095">
            <a:extLst>
              <a:ext uri="{FF2B5EF4-FFF2-40B4-BE49-F238E27FC236}">
                <a16:creationId xmlns:a16="http://schemas.microsoft.com/office/drawing/2014/main" id="{A8F41C22-2E24-D03E-5881-B2E56177CD97}"/>
              </a:ext>
            </a:extLst>
          </p:cNvPr>
          <p:cNvSpPr/>
          <p:nvPr/>
        </p:nvSpPr>
        <p:spPr>
          <a:xfrm>
            <a:off x="1390987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fr-FR" sz="1200" kern="0" dirty="0">
                <a:solidFill>
                  <a:srgbClr val="242C2C"/>
                </a:solidFill>
                <a:latin typeface="Enduro Regular" pitchFamily="34" charset="0"/>
                <a:ea typeface="Enduro Regular" pitchFamily="34" charset="-122"/>
                <a:cs typeface="Enduro Regular" pitchFamily="34" charset="-120"/>
              </a:rPr>
              <a:t>Ventes</a:t>
            </a:r>
            <a:endParaRPr lang="fr-FR" sz="1200" dirty="0"/>
          </a:p>
        </p:txBody>
      </p:sp>
      <p:sp>
        <p:nvSpPr>
          <p:cNvPr id="1097" name="Rounded Rectangle 1096">
            <a:extLst>
              <a:ext uri="{FF2B5EF4-FFF2-40B4-BE49-F238E27FC236}">
                <a16:creationId xmlns:a16="http://schemas.microsoft.com/office/drawing/2014/main" id="{85CA7AAF-F130-EEF1-FF6A-5502AB822D10}"/>
              </a:ext>
            </a:extLst>
          </p:cNvPr>
          <p:cNvSpPr/>
          <p:nvPr/>
        </p:nvSpPr>
        <p:spPr>
          <a:xfrm>
            <a:off x="1553434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cs typeface="Enduro Regular" pitchFamily="34" charset="-120"/>
              </a:rPr>
              <a:t>Service client</a:t>
            </a:r>
          </a:p>
        </p:txBody>
      </p:sp>
      <p:sp>
        <p:nvSpPr>
          <p:cNvPr id="2" name="Text Placeholder 1">
            <a:extLst>
              <a:ext uri="{FF2B5EF4-FFF2-40B4-BE49-F238E27FC236}">
                <a16:creationId xmlns:a16="http://schemas.microsoft.com/office/drawing/2014/main" id="{2B21C80D-392C-76FB-FF93-F64ED981444F}"/>
              </a:ext>
            </a:extLst>
          </p:cNvPr>
          <p:cNvSpPr>
            <a:spLocks noGrp="1"/>
          </p:cNvSpPr>
          <p:nvPr>
            <p:ph type="body" idx="103"/>
          </p:nvPr>
        </p:nvSpPr>
        <p:spPr>
          <a:xfrm>
            <a:off x="796803" y="258537"/>
            <a:ext cx="16694394" cy="2698107"/>
          </a:xfrm>
        </p:spPr>
        <p:txBody>
          <a:bodyPr/>
          <a:lstStyle/>
          <a:p>
            <a:r>
              <a:rPr lang="fr-FR" altLang="zh-CN" dirty="0"/>
              <a:t>Faites progresser votre équipe </a:t>
            </a:r>
            <a:r>
              <a:rPr lang="fr-FR" dirty="0"/>
              <a:t>grâce à un contenu de formation de qualité, adapté à chaque rôle et à chaque niveau</a:t>
            </a:r>
          </a:p>
        </p:txBody>
      </p:sp>
      <p:sp>
        <p:nvSpPr>
          <p:cNvPr id="13" name="Text Placeholder 5">
            <a:extLst>
              <a:ext uri="{FF2B5EF4-FFF2-40B4-BE49-F238E27FC236}">
                <a16:creationId xmlns:a16="http://schemas.microsoft.com/office/drawing/2014/main" id="{A74E3BC5-FD05-2F0A-301F-97F5ABA7641C}"/>
              </a:ext>
            </a:extLst>
          </p:cNvPr>
          <p:cNvSpPr txBox="1">
            <a:spLocks/>
          </p:cNvSpPr>
          <p:nvPr/>
        </p:nvSpPr>
        <p:spPr>
          <a:xfrm>
            <a:off x="5946624" y="3417401"/>
            <a:ext cx="6703900" cy="395430"/>
          </a:xfrm>
          <a:prstGeom prst="rect">
            <a:avLst/>
          </a:prstGeom>
          <a:noFill/>
          <a:ln/>
        </p:spPr>
        <p:txBody>
          <a:bodyPr wrap="square" rtlCol="0"/>
          <a:lstStyle>
            <a:lvl1pPr marL="0" indent="0" algn="ctr"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Une solution adaptée aux besoins de votre équipe.</a:t>
            </a:r>
          </a:p>
        </p:txBody>
      </p:sp>
      <p:pic>
        <p:nvPicPr>
          <p:cNvPr id="1026" name="Picture 2" descr="Blinkist Media Kit - brand identity, guideline and assets.">
            <a:extLst>
              <a:ext uri="{FF2B5EF4-FFF2-40B4-BE49-F238E27FC236}">
                <a16:creationId xmlns:a16="http://schemas.microsoft.com/office/drawing/2014/main" id="{BFEFA58A-2C5F-429B-3A31-1DCDAD795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397" y="3324300"/>
            <a:ext cx="1458754" cy="471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llsoft - Wikipedia">
            <a:extLst>
              <a:ext uri="{FF2B5EF4-FFF2-40B4-BE49-F238E27FC236}">
                <a16:creationId xmlns:a16="http://schemas.microsoft.com/office/drawing/2014/main" id="{3530892C-3ACB-1567-CD91-A232E4BC5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987" y="4267780"/>
            <a:ext cx="1197574" cy="393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gos reveals its new brand identity">
            <a:extLst>
              <a:ext uri="{FF2B5EF4-FFF2-40B4-BE49-F238E27FC236}">
                <a16:creationId xmlns:a16="http://schemas.microsoft.com/office/drawing/2014/main" id="{E1C314E9-A110-ED9A-D6C0-8710F4134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2970"/>
          <a:stretch/>
        </p:blipFill>
        <p:spPr bwMode="auto">
          <a:xfrm>
            <a:off x="2319546" y="5216222"/>
            <a:ext cx="1022456" cy="395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vard ManageMentor">
            <a:extLst>
              <a:ext uri="{FF2B5EF4-FFF2-40B4-BE49-F238E27FC236}">
                <a16:creationId xmlns:a16="http://schemas.microsoft.com/office/drawing/2014/main" id="{AB9DC8B7-5331-E8F2-3138-D9DBFF5B3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382" y="6071154"/>
            <a:ext cx="1620848" cy="444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lezy | Learning Solutions For the Future">
            <a:extLst>
              <a:ext uri="{FF2B5EF4-FFF2-40B4-BE49-F238E27FC236}">
                <a16:creationId xmlns:a16="http://schemas.microsoft.com/office/drawing/2014/main" id="{8BB84F81-B553-0AE5-25D3-C8002C995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024" y="7026647"/>
            <a:ext cx="1217500" cy="329740"/>
          </a:xfrm>
          <a:prstGeom prst="rect">
            <a:avLst/>
          </a:prstGeom>
          <a:noFill/>
          <a:extLst>
            <a:ext uri="{909E8E84-426E-40DD-AFC4-6F175D3DCCD1}">
              <a14:hiddenFill xmlns:a14="http://schemas.microsoft.com/office/drawing/2010/main">
                <a:solidFill>
                  <a:srgbClr val="FFFFFF"/>
                </a:solidFill>
              </a14:hiddenFill>
            </a:ext>
          </a:extLst>
        </p:spPr>
      </p:pic>
      <p:grpSp>
        <p:nvGrpSpPr>
          <p:cNvPr id="1078" name="Group 1077">
            <a:extLst>
              <a:ext uri="{FF2B5EF4-FFF2-40B4-BE49-F238E27FC236}">
                <a16:creationId xmlns:a16="http://schemas.microsoft.com/office/drawing/2014/main" id="{E16EBAAF-6C54-771D-C505-9AFB821521DD}"/>
              </a:ext>
            </a:extLst>
          </p:cNvPr>
          <p:cNvGrpSpPr/>
          <p:nvPr/>
        </p:nvGrpSpPr>
        <p:grpSpPr>
          <a:xfrm>
            <a:off x="13206689" y="3585116"/>
            <a:ext cx="548640" cy="4585062"/>
            <a:chOff x="4637315" y="3585116"/>
            <a:chExt cx="548640" cy="4585062"/>
          </a:xfrm>
        </p:grpSpPr>
        <p:cxnSp>
          <p:nvCxnSpPr>
            <p:cNvPr id="1072" name="Straight Arrow Connector 1071">
              <a:extLst>
                <a:ext uri="{FF2B5EF4-FFF2-40B4-BE49-F238E27FC236}">
                  <a16:creationId xmlns:a16="http://schemas.microsoft.com/office/drawing/2014/main" id="{DD2CDE26-062E-63A6-64A8-424075FA69FB}"/>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3" name="Straight Arrow Connector 1072">
              <a:extLst>
                <a:ext uri="{FF2B5EF4-FFF2-40B4-BE49-F238E27FC236}">
                  <a16:creationId xmlns:a16="http://schemas.microsoft.com/office/drawing/2014/main" id="{76C92847-76E3-D5FB-E7F2-113FD75C7768}"/>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4" name="Straight Arrow Connector 1073">
              <a:extLst>
                <a:ext uri="{FF2B5EF4-FFF2-40B4-BE49-F238E27FC236}">
                  <a16:creationId xmlns:a16="http://schemas.microsoft.com/office/drawing/2014/main" id="{B65D55E9-47B9-CFF6-CC75-8C89EF1CDCAD}"/>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5" name="Straight Arrow Connector 1074">
              <a:extLst>
                <a:ext uri="{FF2B5EF4-FFF2-40B4-BE49-F238E27FC236}">
                  <a16:creationId xmlns:a16="http://schemas.microsoft.com/office/drawing/2014/main" id="{E751224F-31FC-4896-2747-FB6E1694F4BF}"/>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84E7784E-8861-4619-FBE0-2A2F0AE008B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7" name="Straight Arrow Connector 1076">
              <a:extLst>
                <a:ext uri="{FF2B5EF4-FFF2-40B4-BE49-F238E27FC236}">
                  <a16:creationId xmlns:a16="http://schemas.microsoft.com/office/drawing/2014/main" id="{3C3F45F0-5E1C-475C-84D1-AD04E2D844DE}"/>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grpSp>
        <p:nvGrpSpPr>
          <p:cNvPr id="1079" name="Group 1078">
            <a:extLst>
              <a:ext uri="{FF2B5EF4-FFF2-40B4-BE49-F238E27FC236}">
                <a16:creationId xmlns:a16="http://schemas.microsoft.com/office/drawing/2014/main" id="{5DD83688-62BE-043A-4F2C-38B645941F2F}"/>
              </a:ext>
            </a:extLst>
          </p:cNvPr>
          <p:cNvGrpSpPr/>
          <p:nvPr/>
        </p:nvGrpSpPr>
        <p:grpSpPr>
          <a:xfrm flipH="1">
            <a:off x="4532670" y="3585116"/>
            <a:ext cx="548640" cy="4585062"/>
            <a:chOff x="4637315" y="3585116"/>
            <a:chExt cx="548640" cy="4585062"/>
          </a:xfrm>
        </p:grpSpPr>
        <p:cxnSp>
          <p:nvCxnSpPr>
            <p:cNvPr id="1080" name="Straight Arrow Connector 1079">
              <a:extLst>
                <a:ext uri="{FF2B5EF4-FFF2-40B4-BE49-F238E27FC236}">
                  <a16:creationId xmlns:a16="http://schemas.microsoft.com/office/drawing/2014/main" id="{9C1F35C6-B5D0-AB7B-4298-EB6C653F6CD2}"/>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E09106A6-46F8-8884-FEAE-35A630C46BEE}"/>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C9C2C8D6-C5B1-2139-16AC-69D5FED1D423}"/>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4CDCE0F0-D5AA-AF61-5289-F794251361F9}"/>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B4FE833D-0D56-F1EE-83B6-F222791ECDA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DBC9A1FF-7030-4CBE-0989-E788BDD81482}"/>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sp>
        <p:nvSpPr>
          <p:cNvPr id="1087" name="Rounded Rectangle 1086">
            <a:extLst>
              <a:ext uri="{FF2B5EF4-FFF2-40B4-BE49-F238E27FC236}">
                <a16:creationId xmlns:a16="http://schemas.microsoft.com/office/drawing/2014/main" id="{BFC6FA88-E9E0-641F-4599-1178382B461E}"/>
              </a:ext>
            </a:extLst>
          </p:cNvPr>
          <p:cNvSpPr/>
          <p:nvPr/>
        </p:nvSpPr>
        <p:spPr>
          <a:xfrm>
            <a:off x="8099376" y="7944354"/>
            <a:ext cx="2089249" cy="374266"/>
          </a:xfrm>
          <a:prstGeom prst="roundRect">
            <a:avLst>
              <a:gd name="adj" fmla="val 50000"/>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Plateforme Go1</a:t>
            </a:r>
            <a:endParaRPr lang="fr-FR" dirty="0">
              <a:solidFill>
                <a:schemeClr val="tx1"/>
              </a:solidFill>
              <a:latin typeface="Arial" panose="020B0604020202020204" pitchFamily="34" charset="0"/>
              <a:cs typeface="Arial" panose="020B0604020202020204" pitchFamily="34" charset="0"/>
            </a:endParaRPr>
          </a:p>
        </p:txBody>
      </p:sp>
      <p:sp>
        <p:nvSpPr>
          <p:cNvPr id="1098" name="Rounded Rectangle 1097">
            <a:extLst>
              <a:ext uri="{FF2B5EF4-FFF2-40B4-BE49-F238E27FC236}">
                <a16:creationId xmlns:a16="http://schemas.microsoft.com/office/drawing/2014/main" id="{2D9E5BA9-A752-AA58-339F-CA8D54BAF491}"/>
              </a:ext>
            </a:extLst>
          </p:cNvPr>
          <p:cNvSpPr/>
          <p:nvPr/>
        </p:nvSpPr>
        <p:spPr>
          <a:xfrm>
            <a:off x="1390987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cs typeface="Enduro Regular" pitchFamily="34" charset="-120"/>
              </a:rPr>
              <a:t>Personnel qualifié</a:t>
            </a:r>
          </a:p>
        </p:txBody>
      </p:sp>
      <p:sp>
        <p:nvSpPr>
          <p:cNvPr id="1099" name="Rounded Rectangle 1098">
            <a:extLst>
              <a:ext uri="{FF2B5EF4-FFF2-40B4-BE49-F238E27FC236}">
                <a16:creationId xmlns:a16="http://schemas.microsoft.com/office/drawing/2014/main" id="{0F663B51-74D0-E3D6-5BE2-2CBA08D8F811}"/>
              </a:ext>
            </a:extLst>
          </p:cNvPr>
          <p:cNvSpPr/>
          <p:nvPr/>
        </p:nvSpPr>
        <p:spPr>
          <a:xfrm>
            <a:off x="1553434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cs typeface="Enduro Regular" pitchFamily="34" charset="-120"/>
              </a:rPr>
              <a:t>Opérations</a:t>
            </a:r>
          </a:p>
        </p:txBody>
      </p:sp>
      <p:sp>
        <p:nvSpPr>
          <p:cNvPr id="1094" name="Rounded Rectangle 1093">
            <a:extLst>
              <a:ext uri="{FF2B5EF4-FFF2-40B4-BE49-F238E27FC236}">
                <a16:creationId xmlns:a16="http://schemas.microsoft.com/office/drawing/2014/main" id="{AFB7A510-2BAF-3F5E-E6CE-88BC0CBEEDAF}"/>
              </a:ext>
            </a:extLst>
          </p:cNvPr>
          <p:cNvSpPr/>
          <p:nvPr/>
        </p:nvSpPr>
        <p:spPr>
          <a:xfrm>
            <a:off x="1390987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rPr>
              <a:t>Managers et superviseurs</a:t>
            </a:r>
          </a:p>
        </p:txBody>
      </p:sp>
      <p:sp>
        <p:nvSpPr>
          <p:cNvPr id="1095" name="Rounded Rectangle 1094">
            <a:extLst>
              <a:ext uri="{FF2B5EF4-FFF2-40B4-BE49-F238E27FC236}">
                <a16:creationId xmlns:a16="http://schemas.microsoft.com/office/drawing/2014/main" id="{49CF7CEE-FAC7-182E-E73C-F972F6E4D79D}"/>
              </a:ext>
            </a:extLst>
          </p:cNvPr>
          <p:cNvSpPr/>
          <p:nvPr/>
        </p:nvSpPr>
        <p:spPr>
          <a:xfrm>
            <a:off x="1553434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cs typeface="Enduro Regular" pitchFamily="34" charset="-120"/>
              </a:rPr>
              <a:t>Administratif</a:t>
            </a:r>
          </a:p>
        </p:txBody>
      </p:sp>
      <p:sp>
        <p:nvSpPr>
          <p:cNvPr id="1102" name="Rounded Rectangle 1101">
            <a:extLst>
              <a:ext uri="{FF2B5EF4-FFF2-40B4-BE49-F238E27FC236}">
                <a16:creationId xmlns:a16="http://schemas.microsoft.com/office/drawing/2014/main" id="{F09C6899-9880-DF1C-C897-32971ACB2D7C}"/>
              </a:ext>
            </a:extLst>
          </p:cNvPr>
          <p:cNvSpPr/>
          <p:nvPr/>
        </p:nvSpPr>
        <p:spPr>
          <a:xfrm>
            <a:off x="1390987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cs typeface="Enduro Regular" pitchFamily="34" charset="-120"/>
              </a:rPr>
              <a:t>Développeur</a:t>
            </a:r>
          </a:p>
        </p:txBody>
      </p:sp>
      <p:sp>
        <p:nvSpPr>
          <p:cNvPr id="1103" name="Rounded Rectangle 1102">
            <a:extLst>
              <a:ext uri="{FF2B5EF4-FFF2-40B4-BE49-F238E27FC236}">
                <a16:creationId xmlns:a16="http://schemas.microsoft.com/office/drawing/2014/main" id="{692B5E09-BFC1-5A69-4FBF-834599D41F44}"/>
              </a:ext>
            </a:extLst>
          </p:cNvPr>
          <p:cNvSpPr/>
          <p:nvPr/>
        </p:nvSpPr>
        <p:spPr>
          <a:xfrm>
            <a:off x="1553434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kern="0" dirty="0">
                <a:solidFill>
                  <a:srgbClr val="242C2C"/>
                </a:solidFill>
                <a:latin typeface="Enduro Regular" pitchFamily="34" charset="0"/>
                <a:ea typeface="Enduro Regular" pitchFamily="34" charset="-122"/>
              </a:rPr>
              <a:t>Ressources Humaines</a:t>
            </a:r>
          </a:p>
        </p:txBody>
      </p:sp>
      <p:pic>
        <p:nvPicPr>
          <p:cNvPr id="6" name="Picture 5" descr="A screenshot of a search engine&#10;&#10;AI-generated content may be incorrect.">
            <a:extLst>
              <a:ext uri="{FF2B5EF4-FFF2-40B4-BE49-F238E27FC236}">
                <a16:creationId xmlns:a16="http://schemas.microsoft.com/office/drawing/2014/main" id="{1CA9147F-E64F-96B4-2AD9-FE379AEF3DF8}"/>
              </a:ext>
            </a:extLst>
          </p:cNvPr>
          <p:cNvPicPr>
            <a:picLocks noChangeAspect="1"/>
          </p:cNvPicPr>
          <p:nvPr/>
        </p:nvPicPr>
        <p:blipFill>
          <a:blip r:embed="rId7"/>
          <a:srcRect b="18686"/>
          <a:stretch/>
        </p:blipFill>
        <p:spPr>
          <a:xfrm>
            <a:off x="6623033" y="4028106"/>
            <a:ext cx="5041934" cy="3537536"/>
          </a:xfrm>
          <a:prstGeom prst="rect">
            <a:avLst/>
          </a:prstGeom>
          <a:effectLst>
            <a:outerShdw blurRad="292100" dist="139700" dir="2700000" sx="94000" sy="94000" algn="tl" rotWithShape="0">
              <a:prstClr val="black">
                <a:alpha val="70000"/>
              </a:prstClr>
            </a:outerShdw>
          </a:effectLst>
        </p:spPr>
      </p:pic>
    </p:spTree>
    <p:extLst>
      <p:ext uri="{BB962C8B-B14F-4D97-AF65-F5344CB8AC3E}">
        <p14:creationId xmlns:p14="http://schemas.microsoft.com/office/powerpoint/2010/main" val="312055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0069-3927-C5CB-F191-C10016D9E05E}"/>
            </a:ext>
          </a:extLst>
        </p:cNvPr>
        <p:cNvGrpSpPr/>
        <p:nvPr/>
      </p:nvGrpSpPr>
      <p:grpSpPr>
        <a:xfrm>
          <a:off x="0" y="0"/>
          <a:ext cx="0" cy="0"/>
          <a:chOff x="0" y="0"/>
          <a:chExt cx="0" cy="0"/>
        </a:xfrm>
      </p:grpSpPr>
      <p:pic>
        <p:nvPicPr>
          <p:cNvPr id="7" name="Picture 6" descr="A group of people sitting at a table&#10;&#10;AI-generated content may be incorrect.">
            <a:extLst>
              <a:ext uri="{FF2B5EF4-FFF2-40B4-BE49-F238E27FC236}">
                <a16:creationId xmlns:a16="http://schemas.microsoft.com/office/drawing/2014/main" id="{095DA579-C1C1-57D4-C9A4-4C241C12D719}"/>
              </a:ext>
            </a:extLst>
          </p:cNvPr>
          <p:cNvPicPr>
            <a:picLocks noChangeAspect="1"/>
          </p:cNvPicPr>
          <p:nvPr/>
        </p:nvPicPr>
        <p:blipFill>
          <a:blip r:embed="rId2"/>
          <a:srcRect l="40979" r="10269"/>
          <a:stretch/>
        </p:blipFill>
        <p:spPr>
          <a:xfrm>
            <a:off x="10772774" y="-1"/>
            <a:ext cx="7515226" cy="10286999"/>
          </a:xfrm>
          <a:prstGeom prst="rect">
            <a:avLst/>
          </a:prstGeom>
        </p:spPr>
      </p:pic>
      <p:sp>
        <p:nvSpPr>
          <p:cNvPr id="3" name="Text Placeholder 2">
            <a:extLst>
              <a:ext uri="{FF2B5EF4-FFF2-40B4-BE49-F238E27FC236}">
                <a16:creationId xmlns:a16="http://schemas.microsoft.com/office/drawing/2014/main" id="{3D97FEC9-7C98-D139-33AE-CB1BABEFD4AE}"/>
              </a:ext>
            </a:extLst>
          </p:cNvPr>
          <p:cNvSpPr>
            <a:spLocks noGrp="1"/>
          </p:cNvSpPr>
          <p:nvPr>
            <p:ph type="body" idx="103"/>
          </p:nvPr>
        </p:nvSpPr>
        <p:spPr/>
        <p:txBody>
          <a:bodyPr/>
          <a:lstStyle/>
          <a:p>
            <a:r>
              <a:rPr lang="fr-FR" altLang="zh-CN" dirty="0"/>
              <a:t>Les apprenants Go1 progressent plus vite et vont plus loin.</a:t>
            </a:r>
            <a:endParaRPr lang="fr-FR" dirty="0"/>
          </a:p>
        </p:txBody>
      </p:sp>
      <p:sp>
        <p:nvSpPr>
          <p:cNvPr id="4" name="Text Placeholder 3">
            <a:extLst>
              <a:ext uri="{FF2B5EF4-FFF2-40B4-BE49-F238E27FC236}">
                <a16:creationId xmlns:a16="http://schemas.microsoft.com/office/drawing/2014/main" id="{97D01A51-E415-9E43-A4FD-6B5B4E6270E1}"/>
              </a:ext>
            </a:extLst>
          </p:cNvPr>
          <p:cNvSpPr>
            <a:spLocks noGrp="1"/>
          </p:cNvSpPr>
          <p:nvPr>
            <p:ph type="body" idx="105"/>
          </p:nvPr>
        </p:nvSpPr>
        <p:spPr/>
        <p:txBody>
          <a:bodyPr/>
          <a:lstStyle/>
          <a:p>
            <a:r>
              <a:rPr lang="fr-FR" dirty="0"/>
              <a:t>Un apprentissage cohérent et pertinent est un catalyseur de la réussite professionnelle et organisationnelle.</a:t>
            </a:r>
            <a:br>
              <a:rPr lang="fr-FR" sz="2100" kern="0" spc="-75" dirty="0">
                <a:solidFill>
                  <a:srgbClr val="394646"/>
                </a:solidFill>
              </a:rPr>
            </a:br>
            <a:endParaRPr lang="fr-FR" sz="2100" kern="0" spc="-75" dirty="0">
              <a:solidFill>
                <a:srgbClr val="394646"/>
              </a:solidFill>
            </a:endParaRPr>
          </a:p>
          <a:p>
            <a:r>
              <a:rPr lang="fr-FR" altLang="zh-CN" dirty="0"/>
              <a:t>Où l’apprentissage Go1 vous mènera-t-il ? Les possibilités sont infinies.</a:t>
            </a:r>
            <a:endParaRPr lang="fr-FR" sz="2100" kern="0" spc="-75" dirty="0">
              <a:solidFill>
                <a:srgbClr val="394646"/>
              </a:solidFill>
            </a:endParaRPr>
          </a:p>
        </p:txBody>
      </p:sp>
    </p:spTree>
    <p:extLst>
      <p:ext uri="{BB962C8B-B14F-4D97-AF65-F5344CB8AC3E}">
        <p14:creationId xmlns:p14="http://schemas.microsoft.com/office/powerpoint/2010/main" val="30386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DC22E-588A-1DA4-5C7F-3B16A8179376}"/>
              </a:ext>
            </a:extLst>
          </p:cNvPr>
          <p:cNvSpPr>
            <a:spLocks noGrp="1"/>
          </p:cNvSpPr>
          <p:nvPr>
            <p:ph type="body" idx="102"/>
          </p:nvPr>
        </p:nvSpPr>
        <p:spPr>
          <a:xfrm>
            <a:off x="2147887" y="3964598"/>
            <a:ext cx="13992225" cy="1600933"/>
          </a:xfrm>
        </p:spPr>
        <p:txBody>
          <a:bodyPr wrap="square" lIns="91440" tIns="45720" rIns="91440" bIns="45720" rtlCol="0" anchor="t"/>
          <a:lstStyle/>
          <a:p>
            <a:r>
              <a:rPr lang="fr-FR" altLang="zh-CN" dirty="0">
                <a:latin typeface="Arial Narrow"/>
                <a:ea typeface="Enduro Narrow Regular"/>
              </a:rPr>
              <a:t>Prêt à monter en </a:t>
            </a:r>
            <a:r>
              <a:rPr lang="fr-FR" altLang="zh-CN">
                <a:latin typeface="Arial Narrow"/>
                <a:ea typeface="Enduro Narrow Regular"/>
              </a:rPr>
              <a:t>compétence</a:t>
            </a:r>
            <a:r>
              <a:rPr lang="fr-FR" altLang="zh-CN" dirty="0">
                <a:latin typeface="Arial Narrow"/>
                <a:ea typeface="Enduro Narrow Regular"/>
              </a:rPr>
              <a:t> ?</a:t>
            </a:r>
            <a:endParaRPr lang="fr-FR" dirty="0">
              <a:latin typeface="Arial Narrow"/>
              <a:ea typeface="Enduro Narrow Regular"/>
            </a:endParaRPr>
          </a:p>
        </p:txBody>
      </p:sp>
    </p:spTree>
    <p:extLst>
      <p:ext uri="{BB962C8B-B14F-4D97-AF65-F5344CB8AC3E}">
        <p14:creationId xmlns:p14="http://schemas.microsoft.com/office/powerpoint/2010/main" val="155149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21194-8448-5619-20A2-CB2090321961}"/>
              </a:ext>
            </a:extLst>
          </p:cNvPr>
          <p:cNvSpPr>
            <a:spLocks noGrp="1"/>
          </p:cNvSpPr>
          <p:nvPr>
            <p:ph type="body" idx="106"/>
          </p:nvPr>
        </p:nvSpPr>
        <p:spPr/>
        <p:txBody>
          <a:bodyPr/>
          <a:lstStyle/>
          <a:p>
            <a:r>
              <a:rPr lang="fr-FR" altLang="zh-CN" dirty="0"/>
              <a:t>Une fois inscrit, connectez-vous à votre LMS ou via le portail Go1 pour un accès immédiat.</a:t>
            </a:r>
          </a:p>
        </p:txBody>
      </p:sp>
      <p:sp>
        <p:nvSpPr>
          <p:cNvPr id="14" name="Text Placeholder 13">
            <a:extLst>
              <a:ext uri="{FF2B5EF4-FFF2-40B4-BE49-F238E27FC236}">
                <a16:creationId xmlns:a16="http://schemas.microsoft.com/office/drawing/2014/main" id="{D17D9ACD-2D43-0F50-7251-2AE702A90FB6}"/>
              </a:ext>
            </a:extLst>
          </p:cNvPr>
          <p:cNvSpPr>
            <a:spLocks noGrp="1"/>
          </p:cNvSpPr>
          <p:nvPr>
            <p:ph type="body" idx="109"/>
          </p:nvPr>
        </p:nvSpPr>
        <p:spPr>
          <a:xfrm>
            <a:off x="6265618" y="5143500"/>
            <a:ext cx="5756763" cy="675468"/>
          </a:xfrm>
        </p:spPr>
        <p:txBody>
          <a:bodyPr anchor="b"/>
          <a:lstStyle/>
          <a:p>
            <a:r>
              <a:rPr lang="fr-FR" altLang="zh-CN" sz="3200" dirty="0"/>
              <a:t>Utilisez des playlists prêtes à l’emploi </a:t>
            </a:r>
            <a:endParaRPr lang="fr-FR" sz="3200" spc="0" dirty="0"/>
          </a:p>
        </p:txBody>
      </p:sp>
      <p:sp>
        <p:nvSpPr>
          <p:cNvPr id="18" name="Text Placeholder 13">
            <a:extLst>
              <a:ext uri="{FF2B5EF4-FFF2-40B4-BE49-F238E27FC236}">
                <a16:creationId xmlns:a16="http://schemas.microsoft.com/office/drawing/2014/main" id="{BFD0D6DB-C965-4991-9345-6AAE2B0F72DB}"/>
              </a:ext>
            </a:extLst>
          </p:cNvPr>
          <p:cNvSpPr txBox="1">
            <a:spLocks/>
          </p:cNvSpPr>
          <p:nvPr/>
        </p:nvSpPr>
        <p:spPr>
          <a:xfrm>
            <a:off x="12465965" y="5228418"/>
            <a:ext cx="4333875" cy="590550"/>
          </a:xfrm>
          <a:prstGeom prst="rect">
            <a:avLst/>
          </a:prstGeom>
          <a:noFill/>
          <a:ln/>
        </p:spPr>
        <p:txBody>
          <a:bodyPr wrap="square" rtlCol="0" anchor="b"/>
          <a:lstStyle>
            <a:lvl1pPr marL="0" indent="0" algn="ctr" defTabSz="914400" rtl="0" eaLnBrk="1" latinLnBrk="0" hangingPunct="1">
              <a:lnSpc>
                <a:spcPts val="9600"/>
              </a:lnSpc>
              <a:spcBef>
                <a:spcPct val="20000"/>
              </a:spcBef>
              <a:buFont typeface="Arial" pitchFamily="34" charset="0"/>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tLang="zh-CN" sz="3200" dirty="0"/>
              <a:t>Créez vos propres contenus </a:t>
            </a:r>
            <a:endParaRPr lang="fr-FR" sz="3200" spc="0" dirty="0"/>
          </a:p>
        </p:txBody>
      </p:sp>
      <p:sp>
        <p:nvSpPr>
          <p:cNvPr id="21" name="Rounded Rectangle 20">
            <a:extLst>
              <a:ext uri="{FF2B5EF4-FFF2-40B4-BE49-F238E27FC236}">
                <a16:creationId xmlns:a16="http://schemas.microsoft.com/office/drawing/2014/main" id="{2493A481-6D52-D353-14FA-B67268A555F2}"/>
              </a:ext>
            </a:extLst>
          </p:cNvPr>
          <p:cNvSpPr/>
          <p:nvPr/>
        </p:nvSpPr>
        <p:spPr>
          <a:xfrm>
            <a:off x="688657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tLang="zh-CN" dirty="0">
                <a:solidFill>
                  <a:srgbClr val="394646"/>
                </a:solidFill>
                <a:latin typeface="Arial" panose="020B0604020202020204" pitchFamily="34" charset="0"/>
                <a:cs typeface="Arial" panose="020B0604020202020204" pitchFamily="34" charset="0"/>
              </a:rPr>
              <a:t>Sujets populaires</a:t>
            </a:r>
            <a:endParaRPr lang="fr-FR" dirty="0">
              <a:solidFill>
                <a:srgbClr val="394646"/>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9674E8A5-B990-A454-4852-E65E348219F7}"/>
              </a:ext>
            </a:extLst>
          </p:cNvPr>
          <p:cNvSpPr/>
          <p:nvPr/>
        </p:nvSpPr>
        <p:spPr>
          <a:xfrm>
            <a:off x="688657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tLang="zh-CN" dirty="0">
                <a:solidFill>
                  <a:srgbClr val="394646"/>
                </a:solidFill>
                <a:latin typeface="Arial" panose="020B0604020202020204" pitchFamily="34" charset="0"/>
                <a:cs typeface="Arial" panose="020B0604020202020204" pitchFamily="34" charset="0"/>
              </a:rPr>
              <a:t>Contenu de partenaires</a:t>
            </a:r>
            <a:endParaRPr lang="fr-FR" dirty="0">
              <a:solidFill>
                <a:srgbClr val="394646"/>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CB1133D1-4E9A-76FA-D3F8-3FB7C4EC3DCC}"/>
              </a:ext>
            </a:extLst>
          </p:cNvPr>
          <p:cNvSpPr/>
          <p:nvPr/>
        </p:nvSpPr>
        <p:spPr>
          <a:xfrm>
            <a:off x="1246596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tLang="zh-CN" dirty="0">
                <a:solidFill>
                  <a:srgbClr val="394646"/>
                </a:solidFill>
                <a:latin typeface="Arial" panose="020B0604020202020204" pitchFamily="34" charset="0"/>
                <a:cs typeface="Arial" panose="020B0604020202020204" pitchFamily="34" charset="0"/>
              </a:rPr>
              <a:t>Playlists d’apprentissage</a:t>
            </a:r>
            <a:endParaRPr lang="fr-FR" dirty="0">
              <a:solidFill>
                <a:srgbClr val="394646"/>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F26C6A44-63F4-2B8C-54C4-F32715393041}"/>
              </a:ext>
            </a:extLst>
          </p:cNvPr>
          <p:cNvSpPr/>
          <p:nvPr/>
        </p:nvSpPr>
        <p:spPr>
          <a:xfrm>
            <a:off x="1246596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ltLang="zh-CN" dirty="0">
                <a:solidFill>
                  <a:srgbClr val="394646"/>
                </a:solidFill>
                <a:latin typeface="Arial" panose="020B0604020202020204" pitchFamily="34" charset="0"/>
                <a:cs typeface="Arial" panose="020B0604020202020204" pitchFamily="34" charset="0"/>
              </a:rPr>
              <a:t>Récompenses internes</a:t>
            </a:r>
            <a:endParaRPr lang="fr-FR" dirty="0">
              <a:solidFill>
                <a:srgbClr val="39464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70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F1741-F17D-D116-441C-74441EFB183F}"/>
              </a:ext>
            </a:extLst>
          </p:cNvPr>
          <p:cNvSpPr>
            <a:spLocks noGrp="1"/>
          </p:cNvSpPr>
          <p:nvPr>
            <p:ph type="body" idx="107"/>
          </p:nvPr>
        </p:nvSpPr>
        <p:spPr>
          <a:xfrm>
            <a:off x="952500" y="952500"/>
            <a:ext cx="13800992" cy="1571625"/>
          </a:xfrm>
        </p:spPr>
        <p:txBody>
          <a:bodyPr/>
          <a:lstStyle/>
          <a:p>
            <a:r>
              <a:rPr lang="fr-FR" altLang="zh-CN" dirty="0"/>
              <a:t>Adaptez l’apprentissage aux besoins individuels et aux écarts de compétences.</a:t>
            </a:r>
          </a:p>
        </p:txBody>
      </p:sp>
      <p:sp>
        <p:nvSpPr>
          <p:cNvPr id="5" name="TextBox 4">
            <a:extLst>
              <a:ext uri="{FF2B5EF4-FFF2-40B4-BE49-F238E27FC236}">
                <a16:creationId xmlns:a16="http://schemas.microsoft.com/office/drawing/2014/main" id="{3540F6AE-749C-DD6C-2488-E147CB67EA7F}"/>
              </a:ext>
            </a:extLst>
          </p:cNvPr>
          <p:cNvSpPr txBox="1"/>
          <p:nvPr/>
        </p:nvSpPr>
        <p:spPr>
          <a:xfrm>
            <a:off x="952500" y="3461657"/>
            <a:ext cx="2022733" cy="369332"/>
          </a:xfrm>
          <a:prstGeom prst="rect">
            <a:avLst/>
          </a:prstGeom>
          <a:noFill/>
        </p:spPr>
        <p:txBody>
          <a:bodyPr wrap="none" rtlCol="0">
            <a:spAutoFit/>
          </a:bodyPr>
          <a:lstStyle/>
          <a:p>
            <a:r>
              <a:rPr lang="fr-FR" altLang="zh-CN" dirty="0">
                <a:solidFill>
                  <a:srgbClr val="394646"/>
                </a:solidFill>
                <a:latin typeface="Arial" panose="020B0604020202020204" pitchFamily="34" charset="0"/>
                <a:cs typeface="Arial" panose="020B0604020202020204" pitchFamily="34" charset="0"/>
              </a:rPr>
              <a:t>Trouvez le thème</a:t>
            </a:r>
            <a:endParaRPr lang="fr-FR" dirty="0">
              <a:solidFill>
                <a:srgbClr val="39464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919CC28-A138-D58B-657E-914F3D6F30BD}"/>
              </a:ext>
            </a:extLst>
          </p:cNvPr>
          <p:cNvSpPr txBox="1"/>
          <p:nvPr/>
        </p:nvSpPr>
        <p:spPr>
          <a:xfrm>
            <a:off x="952500" y="6138965"/>
            <a:ext cx="2467342" cy="369332"/>
          </a:xfrm>
          <a:prstGeom prst="rect">
            <a:avLst/>
          </a:prstGeom>
          <a:noFill/>
        </p:spPr>
        <p:txBody>
          <a:bodyPr wrap="none" rtlCol="0">
            <a:spAutoFit/>
          </a:bodyPr>
          <a:lstStyle/>
          <a:p>
            <a:r>
              <a:rPr lang="fr-FR" altLang="zh-CN" dirty="0">
                <a:solidFill>
                  <a:srgbClr val="394646"/>
                </a:solidFill>
                <a:latin typeface="Arial" panose="020B0604020202020204" pitchFamily="34" charset="0"/>
                <a:cs typeface="Arial" panose="020B0604020202020204" pitchFamily="34" charset="0"/>
              </a:rPr>
              <a:t>Sélectionnez le format</a:t>
            </a:r>
            <a:endParaRPr lang="fr-FR" dirty="0">
              <a:solidFill>
                <a:srgbClr val="39464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E3B104-9D87-56C9-D7F8-60A34976938C}"/>
              </a:ext>
            </a:extLst>
          </p:cNvPr>
          <p:cNvSpPr txBox="1"/>
          <p:nvPr/>
        </p:nvSpPr>
        <p:spPr>
          <a:xfrm>
            <a:off x="952500" y="7850778"/>
            <a:ext cx="2198038" cy="369332"/>
          </a:xfrm>
          <a:prstGeom prst="rect">
            <a:avLst/>
          </a:prstGeom>
          <a:noFill/>
        </p:spPr>
        <p:txBody>
          <a:bodyPr wrap="none" rtlCol="0">
            <a:spAutoFit/>
          </a:bodyPr>
          <a:lstStyle/>
          <a:p>
            <a:r>
              <a:rPr lang="fr-FR" altLang="zh-CN" dirty="0">
                <a:solidFill>
                  <a:srgbClr val="394646"/>
                </a:solidFill>
                <a:latin typeface="Arial" panose="020B0604020202020204" pitchFamily="34" charset="0"/>
                <a:cs typeface="Arial" panose="020B0604020202020204" pitchFamily="34" charset="0"/>
              </a:rPr>
              <a:t>Choisissez la durée</a:t>
            </a:r>
            <a:endParaRPr lang="fr-FR" dirty="0">
              <a:solidFill>
                <a:srgbClr val="394646"/>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286C37DC-48A5-E063-E2EE-4989973BF881}"/>
              </a:ext>
            </a:extLst>
          </p:cNvPr>
          <p:cNvSpPr/>
          <p:nvPr/>
        </p:nvSpPr>
        <p:spPr>
          <a:xfrm>
            <a:off x="418120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Finance</a:t>
            </a:r>
            <a:endParaRPr lang="fr-FR" sz="1400" dirty="0">
              <a:solidFill>
                <a:srgbClr val="2C667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EBE7249C-C92A-2418-4286-43D02D7953B8}"/>
              </a:ext>
            </a:extLst>
          </p:cNvPr>
          <p:cNvSpPr/>
          <p:nvPr/>
        </p:nvSpPr>
        <p:spPr>
          <a:xfrm>
            <a:off x="418120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Management</a:t>
            </a:r>
            <a:endParaRPr lang="fr-FR" sz="1400" dirty="0">
              <a:solidFill>
                <a:srgbClr val="2C667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208E054F-6F05-630E-CD14-38C213319073}"/>
              </a:ext>
            </a:extLst>
          </p:cNvPr>
          <p:cNvSpPr/>
          <p:nvPr/>
        </p:nvSpPr>
        <p:spPr>
          <a:xfrm>
            <a:off x="418120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Marketing &amp; Publicité</a:t>
            </a:r>
          </a:p>
        </p:txBody>
      </p:sp>
      <p:sp>
        <p:nvSpPr>
          <p:cNvPr id="11" name="Rounded Rectangle 10">
            <a:extLst>
              <a:ext uri="{FF2B5EF4-FFF2-40B4-BE49-F238E27FC236}">
                <a16:creationId xmlns:a16="http://schemas.microsoft.com/office/drawing/2014/main" id="{AFBFB314-BA16-CEBC-2E79-A5FE77EF6E65}"/>
              </a:ext>
            </a:extLst>
          </p:cNvPr>
          <p:cNvSpPr/>
          <p:nvPr/>
        </p:nvSpPr>
        <p:spPr>
          <a:xfrm>
            <a:off x="418120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Conformité</a:t>
            </a:r>
          </a:p>
        </p:txBody>
      </p:sp>
      <p:sp>
        <p:nvSpPr>
          <p:cNvPr id="12" name="Rounded Rectangle 11">
            <a:extLst>
              <a:ext uri="{FF2B5EF4-FFF2-40B4-BE49-F238E27FC236}">
                <a16:creationId xmlns:a16="http://schemas.microsoft.com/office/drawing/2014/main" id="{067D036A-E8F9-23D7-334D-6260C8419A27}"/>
              </a:ext>
            </a:extLst>
          </p:cNvPr>
          <p:cNvSpPr/>
          <p:nvPr/>
        </p:nvSpPr>
        <p:spPr>
          <a:xfrm>
            <a:off x="7499170" y="3461657"/>
            <a:ext cx="3200400" cy="506627"/>
          </a:xfrm>
          <a:prstGeom prst="roundRect">
            <a:avLst>
              <a:gd name="adj" fmla="val 5000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Communication</a:t>
            </a:r>
            <a:endParaRPr lang="fr-FR" sz="1400" dirty="0">
              <a:solidFill>
                <a:srgbClr val="2C667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7DAECE3B-1DB3-3414-62D2-C2E191020805}"/>
              </a:ext>
            </a:extLst>
          </p:cNvPr>
          <p:cNvSpPr/>
          <p:nvPr/>
        </p:nvSpPr>
        <p:spPr>
          <a:xfrm>
            <a:off x="749917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Ventes</a:t>
            </a:r>
            <a:endParaRPr lang="fr-FR" sz="1400" dirty="0">
              <a:solidFill>
                <a:srgbClr val="2C667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FF3B510B-180F-D90C-5E5B-94368E723A80}"/>
              </a:ext>
            </a:extLst>
          </p:cNvPr>
          <p:cNvSpPr/>
          <p:nvPr/>
        </p:nvSpPr>
        <p:spPr>
          <a:xfrm>
            <a:off x="749917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 Santé &amp; Sécurité</a:t>
            </a:r>
          </a:p>
        </p:txBody>
      </p:sp>
      <p:sp>
        <p:nvSpPr>
          <p:cNvPr id="15" name="Rounded Rectangle 14">
            <a:extLst>
              <a:ext uri="{FF2B5EF4-FFF2-40B4-BE49-F238E27FC236}">
                <a16:creationId xmlns:a16="http://schemas.microsoft.com/office/drawing/2014/main" id="{8857BAC3-9CBE-018E-3AF1-FAB0BB34783E}"/>
              </a:ext>
            </a:extLst>
          </p:cNvPr>
          <p:cNvSpPr/>
          <p:nvPr/>
        </p:nvSpPr>
        <p:spPr>
          <a:xfrm>
            <a:off x="749917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Leadership</a:t>
            </a:r>
            <a:endParaRPr lang="fr-FR" sz="1400" dirty="0">
              <a:solidFill>
                <a:srgbClr val="2C6671"/>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DE2D77B4-6899-B05C-DB3E-0FBC86346161}"/>
              </a:ext>
            </a:extLst>
          </p:cNvPr>
          <p:cNvSpPr/>
          <p:nvPr/>
        </p:nvSpPr>
        <p:spPr>
          <a:xfrm>
            <a:off x="1081713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Compétences Commerciales</a:t>
            </a:r>
          </a:p>
        </p:txBody>
      </p:sp>
      <p:sp>
        <p:nvSpPr>
          <p:cNvPr id="17" name="Rounded Rectangle 16">
            <a:extLst>
              <a:ext uri="{FF2B5EF4-FFF2-40B4-BE49-F238E27FC236}">
                <a16:creationId xmlns:a16="http://schemas.microsoft.com/office/drawing/2014/main" id="{8BDE6A0D-F10A-B195-D2E3-1D4071E69DDF}"/>
              </a:ext>
            </a:extLst>
          </p:cNvPr>
          <p:cNvSpPr/>
          <p:nvPr/>
        </p:nvSpPr>
        <p:spPr>
          <a:xfrm>
            <a:off x="1081713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Compétences en informatique</a:t>
            </a:r>
          </a:p>
        </p:txBody>
      </p:sp>
      <p:sp>
        <p:nvSpPr>
          <p:cNvPr id="18" name="Rounded Rectangle 17">
            <a:extLst>
              <a:ext uri="{FF2B5EF4-FFF2-40B4-BE49-F238E27FC236}">
                <a16:creationId xmlns:a16="http://schemas.microsoft.com/office/drawing/2014/main" id="{BD624EB5-9B3A-1569-D755-58D4B7BF580D}"/>
              </a:ext>
            </a:extLst>
          </p:cNvPr>
          <p:cNvSpPr/>
          <p:nvPr/>
        </p:nvSpPr>
        <p:spPr>
          <a:xfrm>
            <a:off x="1081713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Développement Personnel</a:t>
            </a:r>
          </a:p>
        </p:txBody>
      </p:sp>
      <p:sp>
        <p:nvSpPr>
          <p:cNvPr id="19" name="Rounded Rectangle 18">
            <a:extLst>
              <a:ext uri="{FF2B5EF4-FFF2-40B4-BE49-F238E27FC236}">
                <a16:creationId xmlns:a16="http://schemas.microsoft.com/office/drawing/2014/main" id="{68F49D7C-8B36-4FA1-1BD5-B58547495A26}"/>
              </a:ext>
            </a:extLst>
          </p:cNvPr>
          <p:cNvSpPr/>
          <p:nvPr/>
        </p:nvSpPr>
        <p:spPr>
          <a:xfrm>
            <a:off x="1081713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Ressources Humaines</a:t>
            </a:r>
          </a:p>
        </p:txBody>
      </p:sp>
      <p:sp>
        <p:nvSpPr>
          <p:cNvPr id="20" name="Rounded Rectangle 19">
            <a:extLst>
              <a:ext uri="{FF2B5EF4-FFF2-40B4-BE49-F238E27FC236}">
                <a16:creationId xmlns:a16="http://schemas.microsoft.com/office/drawing/2014/main" id="{E08DBF0D-B2FB-1B18-9ACB-47F7F7165861}"/>
              </a:ext>
            </a:extLst>
          </p:cNvPr>
          <p:cNvSpPr/>
          <p:nvPr/>
        </p:nvSpPr>
        <p:spPr>
          <a:xfrm>
            <a:off x="14135100"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Santé &amp; Bien-être</a:t>
            </a:r>
          </a:p>
        </p:txBody>
      </p:sp>
      <p:sp>
        <p:nvSpPr>
          <p:cNvPr id="21" name="Rounded Rectangle 20">
            <a:extLst>
              <a:ext uri="{FF2B5EF4-FFF2-40B4-BE49-F238E27FC236}">
                <a16:creationId xmlns:a16="http://schemas.microsoft.com/office/drawing/2014/main" id="{3AD48699-F8C1-5195-1BF5-D99076E5E43B}"/>
              </a:ext>
            </a:extLst>
          </p:cNvPr>
          <p:cNvSpPr/>
          <p:nvPr/>
        </p:nvSpPr>
        <p:spPr>
          <a:xfrm>
            <a:off x="1413510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Gestion de projet</a:t>
            </a:r>
          </a:p>
        </p:txBody>
      </p:sp>
      <p:sp>
        <p:nvSpPr>
          <p:cNvPr id="22" name="Rounded Rectangle 21">
            <a:extLst>
              <a:ext uri="{FF2B5EF4-FFF2-40B4-BE49-F238E27FC236}">
                <a16:creationId xmlns:a16="http://schemas.microsoft.com/office/drawing/2014/main" id="{45B0B811-4D63-63FB-D3A3-44DB3D604226}"/>
              </a:ext>
            </a:extLst>
          </p:cNvPr>
          <p:cNvSpPr/>
          <p:nvPr/>
        </p:nvSpPr>
        <p:spPr>
          <a:xfrm>
            <a:off x="1413510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Service Client</a:t>
            </a:r>
          </a:p>
        </p:txBody>
      </p:sp>
      <p:sp>
        <p:nvSpPr>
          <p:cNvPr id="23" name="Rounded Rectangle 22">
            <a:extLst>
              <a:ext uri="{FF2B5EF4-FFF2-40B4-BE49-F238E27FC236}">
                <a16:creationId xmlns:a16="http://schemas.microsoft.com/office/drawing/2014/main" id="{AD1EA3F1-8998-591B-9739-E2CD46C7CC30}"/>
              </a:ext>
            </a:extLst>
          </p:cNvPr>
          <p:cNvSpPr/>
          <p:nvPr/>
        </p:nvSpPr>
        <p:spPr>
          <a:xfrm>
            <a:off x="1413510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Et plus</a:t>
            </a:r>
            <a:endParaRPr lang="fr-FR" sz="1400" dirty="0">
              <a:solidFill>
                <a:srgbClr val="2C667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B9D3D8E3-B7DC-89A6-36FF-FCFD9E7AF08A}"/>
              </a:ext>
            </a:extLst>
          </p:cNvPr>
          <p:cNvSpPr/>
          <p:nvPr/>
        </p:nvSpPr>
        <p:spPr>
          <a:xfrm>
            <a:off x="418120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Interactif</a:t>
            </a:r>
          </a:p>
        </p:txBody>
      </p:sp>
      <p:sp>
        <p:nvSpPr>
          <p:cNvPr id="25" name="Rounded Rectangle 24">
            <a:extLst>
              <a:ext uri="{FF2B5EF4-FFF2-40B4-BE49-F238E27FC236}">
                <a16:creationId xmlns:a16="http://schemas.microsoft.com/office/drawing/2014/main" id="{1AE1950D-20CD-42BE-F490-FF46B2BE2678}"/>
              </a:ext>
            </a:extLst>
          </p:cNvPr>
          <p:cNvSpPr/>
          <p:nvPr/>
        </p:nvSpPr>
        <p:spPr>
          <a:xfrm>
            <a:off x="5848292"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Texte</a:t>
            </a:r>
            <a:endParaRPr lang="fr-FR" sz="1400" dirty="0">
              <a:solidFill>
                <a:srgbClr val="2C667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43889B76-146C-D9DE-D625-B7BE0118144F}"/>
              </a:ext>
            </a:extLst>
          </p:cNvPr>
          <p:cNvSpPr/>
          <p:nvPr/>
        </p:nvSpPr>
        <p:spPr>
          <a:xfrm>
            <a:off x="7515378" y="6257815"/>
            <a:ext cx="1484689"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Quiz</a:t>
            </a:r>
            <a:endParaRPr lang="fr-FR" sz="1400" dirty="0">
              <a:solidFill>
                <a:srgbClr val="2C6671"/>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3EA21844-C998-4C01-8F0E-53B26AA9A4E8}"/>
              </a:ext>
            </a:extLst>
          </p:cNvPr>
          <p:cNvSpPr/>
          <p:nvPr/>
        </p:nvSpPr>
        <p:spPr>
          <a:xfrm>
            <a:off x="918246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Vidéo</a:t>
            </a:r>
            <a:endParaRPr lang="fr-FR" sz="1400" dirty="0">
              <a:solidFill>
                <a:srgbClr val="2C667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9D209317-EB99-DB60-882A-A30F46545307}"/>
              </a:ext>
            </a:extLst>
          </p:cNvPr>
          <p:cNvSpPr/>
          <p:nvPr/>
        </p:nvSpPr>
        <p:spPr>
          <a:xfrm>
            <a:off x="1084955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Récompense</a:t>
            </a:r>
          </a:p>
        </p:txBody>
      </p:sp>
      <p:sp>
        <p:nvSpPr>
          <p:cNvPr id="29" name="Rounded Rectangle 28">
            <a:extLst>
              <a:ext uri="{FF2B5EF4-FFF2-40B4-BE49-F238E27FC236}">
                <a16:creationId xmlns:a16="http://schemas.microsoft.com/office/drawing/2014/main" id="{EB208864-3252-9197-0352-BC0AAE10E2FF}"/>
              </a:ext>
            </a:extLst>
          </p:cNvPr>
          <p:cNvSpPr/>
          <p:nvPr/>
        </p:nvSpPr>
        <p:spPr>
          <a:xfrm>
            <a:off x="1251663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latin typeface="Arial" panose="020B0604020202020204" pitchFamily="34" charset="0"/>
                <a:cs typeface="Arial" panose="020B0604020202020204" pitchFamily="34" charset="0"/>
              </a:rPr>
              <a:t>Cours</a:t>
            </a:r>
          </a:p>
        </p:txBody>
      </p:sp>
      <p:sp>
        <p:nvSpPr>
          <p:cNvPr id="30" name="Rounded Rectangle 29">
            <a:extLst>
              <a:ext uri="{FF2B5EF4-FFF2-40B4-BE49-F238E27FC236}">
                <a16:creationId xmlns:a16="http://schemas.microsoft.com/office/drawing/2014/main" id="{9A5B8190-5E7B-12AE-0A54-9486B492E30E}"/>
              </a:ext>
            </a:extLst>
          </p:cNvPr>
          <p:cNvSpPr/>
          <p:nvPr/>
        </p:nvSpPr>
        <p:spPr>
          <a:xfrm>
            <a:off x="1418372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Audio</a:t>
            </a:r>
            <a:endParaRPr lang="fr-FR" sz="1400" dirty="0">
              <a:solidFill>
                <a:srgbClr val="2C6671"/>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DC31C5F9-EB8C-6B67-6B6B-159FF9FFEF5B}"/>
              </a:ext>
            </a:extLst>
          </p:cNvPr>
          <p:cNvSpPr/>
          <p:nvPr/>
        </p:nvSpPr>
        <p:spPr>
          <a:xfrm>
            <a:off x="1585081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Et plus</a:t>
            </a:r>
            <a:endParaRPr lang="fr-FR" sz="1400" dirty="0">
              <a:solidFill>
                <a:srgbClr val="2C6671"/>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B230816E-2EDA-53B1-5856-13A8B80D6621}"/>
              </a:ext>
            </a:extLst>
          </p:cNvPr>
          <p:cNvSpPr/>
          <p:nvPr/>
        </p:nvSpPr>
        <p:spPr>
          <a:xfrm>
            <a:off x="4181205" y="7850778"/>
            <a:ext cx="2311035"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Courte</a:t>
            </a:r>
          </a:p>
          <a:p>
            <a:pPr algn="ctr"/>
            <a:r>
              <a:rPr lang="fr-FR" sz="1400" dirty="0">
                <a:solidFill>
                  <a:srgbClr val="2C6671"/>
                </a:solidFill>
                <a:latin typeface="Arial" panose="020B0604020202020204" pitchFamily="34" charset="0"/>
                <a:cs typeface="Arial" panose="020B0604020202020204" pitchFamily="34" charset="0"/>
              </a:rPr>
              <a:t>1-10 min</a:t>
            </a:r>
          </a:p>
        </p:txBody>
      </p:sp>
      <p:sp>
        <p:nvSpPr>
          <p:cNvPr id="35" name="Rounded Rectangle 34">
            <a:extLst>
              <a:ext uri="{FF2B5EF4-FFF2-40B4-BE49-F238E27FC236}">
                <a16:creationId xmlns:a16="http://schemas.microsoft.com/office/drawing/2014/main" id="{8A84C485-5C94-38A2-ABDA-121FD4D6BF60}"/>
              </a:ext>
            </a:extLst>
          </p:cNvPr>
          <p:cNvSpPr/>
          <p:nvPr/>
        </p:nvSpPr>
        <p:spPr>
          <a:xfrm>
            <a:off x="6689032" y="7850778"/>
            <a:ext cx="3578374"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Moyenne</a:t>
            </a:r>
            <a:br>
              <a:rPr lang="fr-FR" sz="1400" dirty="0">
                <a:solidFill>
                  <a:srgbClr val="2C6671"/>
                </a:solidFill>
                <a:effectLst/>
                <a:latin typeface="Arial" panose="020B0604020202020204" pitchFamily="34" charset="0"/>
                <a:cs typeface="Arial" panose="020B0604020202020204" pitchFamily="34" charset="0"/>
              </a:rPr>
            </a:br>
            <a:r>
              <a:rPr lang="fr-FR" sz="1400" dirty="0">
                <a:solidFill>
                  <a:srgbClr val="2C6671"/>
                </a:solidFill>
                <a:effectLst/>
                <a:latin typeface="Arial" panose="020B0604020202020204" pitchFamily="34" charset="0"/>
                <a:cs typeface="Arial" panose="020B0604020202020204" pitchFamily="34" charset="0"/>
              </a:rPr>
              <a:t>30-60 min</a:t>
            </a:r>
            <a:endParaRPr lang="fr-FR" sz="1400" dirty="0">
              <a:solidFill>
                <a:srgbClr val="2C6671"/>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2CB1E255-D950-67BD-141C-34A06646445B}"/>
              </a:ext>
            </a:extLst>
          </p:cNvPr>
          <p:cNvSpPr/>
          <p:nvPr/>
        </p:nvSpPr>
        <p:spPr>
          <a:xfrm>
            <a:off x="10464198" y="7850778"/>
            <a:ext cx="6871302"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2C6671"/>
                </a:solidFill>
                <a:effectLst/>
                <a:latin typeface="Arial" panose="020B0604020202020204" pitchFamily="34" charset="0"/>
                <a:cs typeface="Arial" panose="020B0604020202020204" pitchFamily="34" charset="0"/>
              </a:rPr>
              <a:t>Longue</a:t>
            </a:r>
            <a:br>
              <a:rPr lang="fr-FR" sz="1400" dirty="0">
                <a:solidFill>
                  <a:srgbClr val="2C6671"/>
                </a:solidFill>
                <a:effectLst/>
                <a:latin typeface="Arial" panose="020B0604020202020204" pitchFamily="34" charset="0"/>
                <a:cs typeface="Arial" panose="020B0604020202020204" pitchFamily="34" charset="0"/>
              </a:rPr>
            </a:br>
            <a:r>
              <a:rPr lang="fr-FR" sz="1400" dirty="0">
                <a:solidFill>
                  <a:srgbClr val="2C6671"/>
                </a:solidFill>
                <a:effectLst/>
                <a:latin typeface="Arial" panose="020B0604020202020204" pitchFamily="34" charset="0"/>
                <a:cs typeface="Arial" panose="020B0604020202020204" pitchFamily="34" charset="0"/>
              </a:rPr>
              <a:t>60+ min</a:t>
            </a:r>
            <a:endParaRPr lang="fr-FR" sz="1400" dirty="0">
              <a:solidFill>
                <a:srgbClr val="2C667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DCB9AAF3-2EDD-5D8C-883A-5F5BAFC86A84}"/>
              </a:ext>
            </a:extLst>
          </p:cNvPr>
          <p:cNvCxnSpPr>
            <a:cxnSpLocks/>
          </p:cNvCxnSpPr>
          <p:nvPr/>
        </p:nvCxnSpPr>
        <p:spPr>
          <a:xfrm>
            <a:off x="952500" y="6006796"/>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911FA4-95F2-ED10-93B9-BFB90652F8A2}"/>
              </a:ext>
            </a:extLst>
          </p:cNvPr>
          <p:cNvCxnSpPr>
            <a:cxnSpLocks/>
          </p:cNvCxnSpPr>
          <p:nvPr/>
        </p:nvCxnSpPr>
        <p:spPr>
          <a:xfrm>
            <a:off x="952500" y="7639653"/>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B2255-FC08-15E5-1D37-6DB5C3695FB3}"/>
              </a:ext>
            </a:extLst>
          </p:cNvPr>
          <p:cNvCxnSpPr>
            <a:cxnSpLocks/>
          </p:cNvCxnSpPr>
          <p:nvPr/>
        </p:nvCxnSpPr>
        <p:spPr>
          <a:xfrm flipV="1">
            <a:off x="3487784" y="3461657"/>
            <a:ext cx="0" cy="5577134"/>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4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Content Placeholder 40">
            <a:extLst>
              <a:ext uri="{FF2B5EF4-FFF2-40B4-BE49-F238E27FC236}">
                <a16:creationId xmlns:a16="http://schemas.microsoft.com/office/drawing/2014/main" id="{70D9D0D7-88D0-C0BB-DC08-8EE7B8D68D36}"/>
              </a:ext>
            </a:extLst>
          </p:cNvPr>
          <p:cNvPicPr>
            <a:picLocks noChangeAspect="1"/>
          </p:cNvPicPr>
          <p:nvPr/>
        </p:nvPicPr>
        <p:blipFill>
          <a:blip r:embed="rId2"/>
          <a:srcRect l="30230" r="12137"/>
          <a:stretch/>
        </p:blipFill>
        <p:spPr>
          <a:xfrm>
            <a:off x="10096499" y="952499"/>
            <a:ext cx="7238999" cy="8381999"/>
          </a:xfrm>
          <a:prstGeom prst="rect">
            <a:avLst/>
          </a:prstGeom>
          <a:noFill/>
          <a:ln/>
        </p:spPr>
      </p:pic>
      <p:sp>
        <p:nvSpPr>
          <p:cNvPr id="2" name="Text Placeholder 1">
            <a:extLst>
              <a:ext uri="{FF2B5EF4-FFF2-40B4-BE49-F238E27FC236}">
                <a16:creationId xmlns:a16="http://schemas.microsoft.com/office/drawing/2014/main" id="{868867FD-D217-7524-AB78-6AB029DB2BF8}"/>
              </a:ext>
            </a:extLst>
          </p:cNvPr>
          <p:cNvSpPr>
            <a:spLocks noGrp="1"/>
          </p:cNvSpPr>
          <p:nvPr>
            <p:ph type="body" idx="107"/>
          </p:nvPr>
        </p:nvSpPr>
        <p:spPr>
          <a:xfrm>
            <a:off x="646966" y="1018718"/>
            <a:ext cx="7899157" cy="3395020"/>
          </a:xfrm>
        </p:spPr>
        <p:txBody>
          <a:bodyPr/>
          <a:lstStyle/>
          <a:p>
            <a:r>
              <a:rPr lang="fr-FR" altLang="zh-CN" dirty="0"/>
              <a:t>Votre équipe pilote ses succès et objectifs grâce aux Récompenses.</a:t>
            </a:r>
          </a:p>
        </p:txBody>
      </p:sp>
      <p:sp>
        <p:nvSpPr>
          <p:cNvPr id="30" name="Text Placeholder 29">
            <a:extLst>
              <a:ext uri="{FF2B5EF4-FFF2-40B4-BE49-F238E27FC236}">
                <a16:creationId xmlns:a16="http://schemas.microsoft.com/office/drawing/2014/main" id="{22856AD7-0CBF-2DFB-A52B-5EFB6319A22E}"/>
              </a:ext>
            </a:extLst>
          </p:cNvPr>
          <p:cNvSpPr>
            <a:spLocks noGrp="1"/>
          </p:cNvSpPr>
          <p:nvPr>
            <p:ph type="body" idx="108"/>
          </p:nvPr>
        </p:nvSpPr>
        <p:spPr>
          <a:xfrm>
            <a:off x="1033529" y="4700282"/>
            <a:ext cx="8039052" cy="3583190"/>
          </a:xfrm>
        </p:spPr>
        <p:txBody>
          <a:bodyPr/>
          <a:lstStyle/>
          <a:p>
            <a:r>
              <a:rPr lang="fr-FR" altLang="zh-CN" dirty="0"/>
              <a:t>Définissez des objectifs pour garantir l’achèvement de tous les éléments</a:t>
            </a:r>
          </a:p>
          <a:p>
            <a:endParaRPr lang="fr-FR" altLang="zh-CN" dirty="0"/>
          </a:p>
          <a:p>
            <a:r>
              <a:rPr lang="fr-FR" altLang="zh-CN" dirty="0"/>
              <a:t>Clarifiez les attentes en fixant des deadlines</a:t>
            </a:r>
          </a:p>
          <a:p>
            <a:endParaRPr lang="fr-FR" altLang="zh-CN" dirty="0"/>
          </a:p>
          <a:p>
            <a:r>
              <a:rPr lang="fr-FR" altLang="zh-CN" dirty="0"/>
              <a:t>Ajoutez des enregistrements externes déjà complétés</a:t>
            </a:r>
          </a:p>
          <a:p>
            <a:endParaRPr lang="fr-FR" altLang="zh-CN" dirty="0"/>
          </a:p>
          <a:p>
            <a:r>
              <a:rPr lang="fr-FR" altLang="zh-CN" dirty="0"/>
              <a:t>Intégrez votre propre contenu aux cours Go1</a:t>
            </a:r>
            <a:endParaRPr lang="fr-FR" dirty="0"/>
          </a:p>
        </p:txBody>
      </p:sp>
      <p:pic>
        <p:nvPicPr>
          <p:cNvPr id="32" name="Group 48096940" descr="preencoded.png">
            <a:extLst>
              <a:ext uri="{FF2B5EF4-FFF2-40B4-BE49-F238E27FC236}">
                <a16:creationId xmlns:a16="http://schemas.microsoft.com/office/drawing/2014/main" id="{841FBBF1-F142-7DE0-1ED4-3DE30A0A87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6966" y="4772493"/>
            <a:ext cx="342900" cy="342900"/>
          </a:xfrm>
          <a:prstGeom prst="rect">
            <a:avLst/>
          </a:prstGeom>
        </p:spPr>
      </p:pic>
      <p:pic>
        <p:nvPicPr>
          <p:cNvPr id="33" name="Group 48096940" descr="preencoded.png">
            <a:extLst>
              <a:ext uri="{FF2B5EF4-FFF2-40B4-BE49-F238E27FC236}">
                <a16:creationId xmlns:a16="http://schemas.microsoft.com/office/drawing/2014/main" id="{9AB4A1EB-F554-C769-B117-4BA9F0E5BD0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6966" y="5716874"/>
            <a:ext cx="342900" cy="342900"/>
          </a:xfrm>
          <a:prstGeom prst="rect">
            <a:avLst/>
          </a:prstGeom>
        </p:spPr>
      </p:pic>
      <p:pic>
        <p:nvPicPr>
          <p:cNvPr id="34" name="Group 48096940" descr="preencoded.png">
            <a:extLst>
              <a:ext uri="{FF2B5EF4-FFF2-40B4-BE49-F238E27FC236}">
                <a16:creationId xmlns:a16="http://schemas.microsoft.com/office/drawing/2014/main" id="{B1294E5A-00E0-BC00-29A1-123DAF06DB2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6966" y="6661255"/>
            <a:ext cx="342900" cy="342900"/>
          </a:xfrm>
          <a:prstGeom prst="rect">
            <a:avLst/>
          </a:prstGeom>
        </p:spPr>
      </p:pic>
      <p:pic>
        <p:nvPicPr>
          <p:cNvPr id="35" name="Group 48096940" descr="preencoded.png">
            <a:extLst>
              <a:ext uri="{FF2B5EF4-FFF2-40B4-BE49-F238E27FC236}">
                <a16:creationId xmlns:a16="http://schemas.microsoft.com/office/drawing/2014/main" id="{2751E211-4FFE-9F85-7C78-0AA7D573D9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6966" y="7605635"/>
            <a:ext cx="342900" cy="342900"/>
          </a:xfrm>
          <a:prstGeom prst="rect">
            <a:avLst/>
          </a:prstGeom>
        </p:spPr>
      </p:pic>
    </p:spTree>
    <p:extLst>
      <p:ext uri="{BB962C8B-B14F-4D97-AF65-F5344CB8AC3E}">
        <p14:creationId xmlns:p14="http://schemas.microsoft.com/office/powerpoint/2010/main" val="372022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C45C1-D2B0-9BA8-480A-F1A75F105072}"/>
              </a:ext>
            </a:extLst>
          </p:cNvPr>
          <p:cNvSpPr>
            <a:spLocks noGrp="1"/>
          </p:cNvSpPr>
          <p:nvPr>
            <p:ph type="body" idx="102"/>
          </p:nvPr>
        </p:nvSpPr>
        <p:spPr>
          <a:xfrm>
            <a:off x="952500" y="968846"/>
            <a:ext cx="12657992" cy="1827347"/>
          </a:xfrm>
        </p:spPr>
        <p:txBody>
          <a:bodyPr/>
          <a:lstStyle/>
          <a:p>
            <a:r>
              <a:rPr lang="fr-FR" dirty="0"/>
              <a:t>Suivre le parcours d'apprentissage de votre équipe n'a jamais été aussi facile</a:t>
            </a:r>
          </a:p>
        </p:txBody>
      </p:sp>
      <p:sp>
        <p:nvSpPr>
          <p:cNvPr id="9" name="Text Placeholder 8">
            <a:extLst>
              <a:ext uri="{FF2B5EF4-FFF2-40B4-BE49-F238E27FC236}">
                <a16:creationId xmlns:a16="http://schemas.microsoft.com/office/drawing/2014/main" id="{9A9E6C25-443F-5388-795C-EB7DA64DABCA}"/>
              </a:ext>
            </a:extLst>
          </p:cNvPr>
          <p:cNvSpPr>
            <a:spLocks noGrp="1"/>
          </p:cNvSpPr>
          <p:nvPr>
            <p:ph type="body" idx="103"/>
          </p:nvPr>
        </p:nvSpPr>
        <p:spPr>
          <a:xfrm>
            <a:off x="933450" y="5486400"/>
            <a:ext cx="5610225" cy="3831754"/>
          </a:xfrm>
        </p:spPr>
        <p:txBody>
          <a:bodyPr wrap="square" lIns="91440" tIns="45720" rIns="91440" bIns="45720" rtlCol="0" anchor="t"/>
          <a:lstStyle/>
          <a:p>
            <a:pPr marL="342900" indent="-342900">
              <a:buFont typeface="Arial" panose="020B0604020202020204" pitchFamily="34" charset="0"/>
              <a:buChar char="•"/>
            </a:pPr>
            <a:r>
              <a:rPr lang="fr-FR" altLang="zh-CN" dirty="0"/>
              <a:t>Suivi centralisé des progrès et des données de complétion</a:t>
            </a:r>
          </a:p>
          <a:p>
            <a:pPr marL="342900" indent="-342900">
              <a:buFont typeface="Arial" panose="020B0604020202020204" pitchFamily="34" charset="0"/>
              <a:buChar char="•"/>
            </a:pPr>
            <a:r>
              <a:rPr lang="fr-FR" altLang="zh-CN" dirty="0"/>
              <a:t>Rapports adaptés à vos besoins</a:t>
            </a:r>
          </a:p>
          <a:p>
            <a:pPr marL="342900" indent="-342900">
              <a:buFont typeface="Arial" panose="020B0604020202020204" pitchFamily="34" charset="0"/>
              <a:buChar char="•"/>
            </a:pPr>
            <a:r>
              <a:rPr lang="fr-FR" altLang="zh-CN" err="1">
                <a:latin typeface="Arial"/>
                <a:ea typeface="Enduro Regular"/>
                <a:cs typeface="Arial"/>
              </a:rPr>
              <a:t>Reporting</a:t>
            </a:r>
            <a:r>
              <a:rPr lang="fr-FR" altLang="zh-CN" dirty="0">
                <a:latin typeface="Arial"/>
                <a:ea typeface="Enduro Regular"/>
                <a:cs typeface="Arial"/>
              </a:rPr>
              <a:t> en temps réel</a:t>
            </a:r>
          </a:p>
          <a:p>
            <a:pPr marL="342900" indent="-342900">
              <a:buFont typeface="Arial" panose="020B0604020202020204" pitchFamily="34" charset="0"/>
              <a:buChar char="•"/>
            </a:pPr>
            <a:r>
              <a:rPr lang="fr-FR" altLang="zh-CN" dirty="0"/>
              <a:t>Partage facile sur et hors de la plateforme Go1</a:t>
            </a:r>
          </a:p>
          <a:p>
            <a:pPr marL="342900" indent="-342900">
              <a:buFont typeface="Arial" panose="020B0604020202020204" pitchFamily="34" charset="0"/>
              <a:buChar char="•"/>
            </a:pPr>
            <a:r>
              <a:rPr lang="fr-FR" altLang="zh-CN" dirty="0"/>
              <a:t>Réattribution de la formation aux utilisateurs en un seul clic</a:t>
            </a:r>
            <a:endParaRPr lang="fr-FR" dirty="0"/>
          </a:p>
        </p:txBody>
      </p:sp>
      <p:sp>
        <p:nvSpPr>
          <p:cNvPr id="10" name="Text Placeholder 9">
            <a:extLst>
              <a:ext uri="{FF2B5EF4-FFF2-40B4-BE49-F238E27FC236}">
                <a16:creationId xmlns:a16="http://schemas.microsoft.com/office/drawing/2014/main" id="{5D84E960-2184-8E53-2F8B-F8598DB58F4B}"/>
              </a:ext>
            </a:extLst>
          </p:cNvPr>
          <p:cNvSpPr>
            <a:spLocks noGrp="1"/>
          </p:cNvSpPr>
          <p:nvPr>
            <p:ph type="body" idx="104"/>
          </p:nvPr>
        </p:nvSpPr>
        <p:spPr>
          <a:xfrm>
            <a:off x="6562725" y="5486400"/>
            <a:ext cx="5181600" cy="2004408"/>
          </a:xfrm>
        </p:spPr>
        <p:txBody>
          <a:bodyPr/>
          <a:lstStyle/>
          <a:p>
            <a:pPr marL="342900" indent="-342900">
              <a:buFont typeface="Arial" panose="020B0604020202020204" pitchFamily="34" charset="0"/>
              <a:buChar char="•"/>
            </a:pPr>
            <a:r>
              <a:rPr lang="fr-FR" altLang="zh-CN" dirty="0"/>
              <a:t>Sécurité renforcée</a:t>
            </a:r>
          </a:p>
          <a:p>
            <a:pPr marL="342900" indent="-342900">
              <a:buFont typeface="Arial" panose="020B0604020202020204" pitchFamily="34" charset="0"/>
              <a:buChar char="•"/>
            </a:pPr>
            <a:r>
              <a:rPr lang="fr-FR" altLang="zh-CN" dirty="0"/>
              <a:t>Expérience utilisateur améliorée pour tous les employés</a:t>
            </a:r>
          </a:p>
          <a:p>
            <a:pPr marL="342900" indent="-342900">
              <a:buFont typeface="Arial" panose="020B0604020202020204" pitchFamily="34" charset="0"/>
              <a:buChar char="•"/>
            </a:pPr>
            <a:r>
              <a:rPr lang="fr-FR" altLang="zh-CN" dirty="0"/>
              <a:t>Accès fluide entre les systèmes</a:t>
            </a:r>
          </a:p>
        </p:txBody>
      </p:sp>
      <p:sp>
        <p:nvSpPr>
          <p:cNvPr id="11" name="Text Placeholder 10">
            <a:extLst>
              <a:ext uri="{FF2B5EF4-FFF2-40B4-BE49-F238E27FC236}">
                <a16:creationId xmlns:a16="http://schemas.microsoft.com/office/drawing/2014/main" id="{77A1B76B-FB45-EA99-EF0C-9C126FCEF131}"/>
              </a:ext>
            </a:extLst>
          </p:cNvPr>
          <p:cNvSpPr>
            <a:spLocks noGrp="1"/>
          </p:cNvSpPr>
          <p:nvPr>
            <p:ph type="body" idx="105"/>
          </p:nvPr>
        </p:nvSpPr>
        <p:spPr>
          <a:xfrm>
            <a:off x="12182475" y="5486400"/>
            <a:ext cx="5172075" cy="2479431"/>
          </a:xfrm>
        </p:spPr>
        <p:txBody>
          <a:bodyPr/>
          <a:lstStyle/>
          <a:p>
            <a:pPr marL="342900" indent="-342900">
              <a:buFont typeface="Arial" panose="020B0604020202020204" pitchFamily="34" charset="0"/>
              <a:buChar char="•"/>
            </a:pPr>
            <a:r>
              <a:rPr lang="fr-FR" altLang="zh-CN" dirty="0"/>
              <a:t>Intégration des employés simplifiée</a:t>
            </a:r>
          </a:p>
          <a:p>
            <a:pPr marL="342900" indent="-342900">
              <a:buFont typeface="Arial" panose="020B0604020202020204" pitchFamily="34" charset="0"/>
              <a:buChar char="•"/>
            </a:pPr>
            <a:r>
              <a:rPr lang="fr-FR" altLang="zh-CN" dirty="0"/>
              <a:t>Intégrité des données utilisateurs dans tous les systèmes</a:t>
            </a:r>
          </a:p>
          <a:p>
            <a:pPr marL="342900" indent="-342900">
              <a:buFont typeface="Arial" panose="020B0604020202020204" pitchFamily="34" charset="0"/>
              <a:buChar char="•"/>
            </a:pPr>
            <a:r>
              <a:rPr lang="fr-FR" altLang="zh-CN" dirty="0"/>
              <a:t>Mises à jour régulières en fonction des modifications de données</a:t>
            </a:r>
          </a:p>
        </p:txBody>
      </p:sp>
      <p:sp>
        <p:nvSpPr>
          <p:cNvPr id="12" name="Text Placeholder 11">
            <a:extLst>
              <a:ext uri="{FF2B5EF4-FFF2-40B4-BE49-F238E27FC236}">
                <a16:creationId xmlns:a16="http://schemas.microsoft.com/office/drawing/2014/main" id="{5F6109D5-EC5C-6AC9-E40E-171DBE439068}"/>
              </a:ext>
            </a:extLst>
          </p:cNvPr>
          <p:cNvSpPr>
            <a:spLocks noGrp="1"/>
          </p:cNvSpPr>
          <p:nvPr>
            <p:ph type="body" idx="106"/>
          </p:nvPr>
        </p:nvSpPr>
        <p:spPr>
          <a:xfrm>
            <a:off x="952500" y="4781550"/>
            <a:ext cx="5114925" cy="503372"/>
          </a:xfrm>
          <a:solidFill>
            <a:srgbClr val="DEF1DA"/>
          </a:solidFill>
        </p:spPr>
        <p:txBody>
          <a:bodyPr lIns="182880" tIns="91440" anchor="ctr"/>
          <a:lstStyle/>
          <a:p>
            <a:r>
              <a:rPr lang="fr-FR" dirty="0"/>
              <a:t>Apprentissage et rapports faciles</a:t>
            </a:r>
          </a:p>
        </p:txBody>
      </p:sp>
      <p:sp>
        <p:nvSpPr>
          <p:cNvPr id="13" name="Text Placeholder 12">
            <a:extLst>
              <a:ext uri="{FF2B5EF4-FFF2-40B4-BE49-F238E27FC236}">
                <a16:creationId xmlns:a16="http://schemas.microsoft.com/office/drawing/2014/main" id="{3CDD3773-D337-26F0-2630-2F91D7DB4A7C}"/>
              </a:ext>
            </a:extLst>
          </p:cNvPr>
          <p:cNvSpPr>
            <a:spLocks noGrp="1"/>
          </p:cNvSpPr>
          <p:nvPr>
            <p:ph type="body" idx="107"/>
          </p:nvPr>
        </p:nvSpPr>
        <p:spPr>
          <a:xfrm>
            <a:off x="6562725" y="4781550"/>
            <a:ext cx="5114925" cy="503372"/>
          </a:xfrm>
          <a:solidFill>
            <a:srgbClr val="DEF1DA"/>
          </a:solidFill>
        </p:spPr>
        <p:txBody>
          <a:bodyPr lIns="182880" tIns="91440" anchor="ctr"/>
          <a:lstStyle/>
          <a:p>
            <a:r>
              <a:rPr lang="fr-FR" dirty="0"/>
              <a:t>Authentification unique (SSO)</a:t>
            </a:r>
          </a:p>
        </p:txBody>
      </p:sp>
      <p:sp>
        <p:nvSpPr>
          <p:cNvPr id="14" name="Text Placeholder 13">
            <a:extLst>
              <a:ext uri="{FF2B5EF4-FFF2-40B4-BE49-F238E27FC236}">
                <a16:creationId xmlns:a16="http://schemas.microsoft.com/office/drawing/2014/main" id="{47E9228F-A7E5-49E7-9E86-C4DD485034C7}"/>
              </a:ext>
            </a:extLst>
          </p:cNvPr>
          <p:cNvSpPr>
            <a:spLocks noGrp="1"/>
          </p:cNvSpPr>
          <p:nvPr>
            <p:ph type="body" idx="108"/>
          </p:nvPr>
        </p:nvSpPr>
        <p:spPr>
          <a:xfrm>
            <a:off x="12182475" y="4781550"/>
            <a:ext cx="5172075" cy="503372"/>
          </a:xfrm>
          <a:solidFill>
            <a:srgbClr val="DEF1DA"/>
          </a:solidFill>
        </p:spPr>
        <p:txBody>
          <a:bodyPr lIns="182880" tIns="91440" anchor="ctr"/>
          <a:lstStyle/>
          <a:p>
            <a:r>
              <a:rPr lang="fr-FR" altLang="zh-CN" dirty="0"/>
              <a:t>Flux de données unidirectionnel</a:t>
            </a:r>
            <a:endParaRPr lang="fr-FR" dirty="0"/>
          </a:p>
        </p:txBody>
      </p:sp>
      <p:sp>
        <p:nvSpPr>
          <p:cNvPr id="15" name="Text Placeholder 14">
            <a:extLst>
              <a:ext uri="{FF2B5EF4-FFF2-40B4-BE49-F238E27FC236}">
                <a16:creationId xmlns:a16="http://schemas.microsoft.com/office/drawing/2014/main" id="{C2096938-2611-893F-A1A1-0775984D3EA5}"/>
              </a:ext>
            </a:extLst>
          </p:cNvPr>
          <p:cNvSpPr>
            <a:spLocks noGrp="1"/>
          </p:cNvSpPr>
          <p:nvPr>
            <p:ph type="body" idx="109"/>
          </p:nvPr>
        </p:nvSpPr>
        <p:spPr>
          <a:xfrm>
            <a:off x="981074" y="2997671"/>
            <a:ext cx="7090264" cy="923698"/>
          </a:xfrm>
        </p:spPr>
        <p:txBody>
          <a:bodyPr/>
          <a:lstStyle/>
          <a:p>
            <a:pPr>
              <a:lnSpc>
                <a:spcPct val="100000"/>
              </a:lnSpc>
            </a:pPr>
            <a:r>
              <a:rPr lang="fr-FR" sz="2400" dirty="0"/>
              <a:t>Gagnez du temps et gérez efficacement le parcours d'apprentissage de votre équipe en un seul endroit.</a:t>
            </a:r>
          </a:p>
          <a:p>
            <a:pPr>
              <a:lnSpc>
                <a:spcPct val="100000"/>
              </a:lnSpc>
            </a:pPr>
            <a:endParaRPr lang="fr-FR" sz="2400" dirty="0"/>
          </a:p>
        </p:txBody>
      </p:sp>
    </p:spTree>
    <p:extLst>
      <p:ext uri="{BB962C8B-B14F-4D97-AF65-F5344CB8AC3E}">
        <p14:creationId xmlns:p14="http://schemas.microsoft.com/office/powerpoint/2010/main" val="32082674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BF6AC2-A1B4-4F4D-80DE-F9DCDA5686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dd04453-5d86-49ae-a1fb-6a969702f4b8"/>
    <ds:schemaRef ds:uri="5a2caa2f-2a29-4f16-9f14-08171f49b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2D4616-99A0-43BA-B567-50A6AF9DE14E}">
  <ds:schemaRefs>
    <ds:schemaRef ds:uri="http://schemas.microsoft.com/office/2006/documentManagement/types"/>
    <ds:schemaRef ds:uri="8dd04453-5d86-49ae-a1fb-6a969702f4b8"/>
    <ds:schemaRef ds:uri="http://purl.org/dc/elements/1.1/"/>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5a2caa2f-2a29-4f16-9f14-08171f49be17"/>
    <ds:schemaRef ds:uri="http://schemas.microsoft.com/sharepoint/v3"/>
  </ds:schemaRefs>
</ds:datastoreItem>
</file>

<file path=customXml/itemProps3.xml><?xml version="1.0" encoding="utf-8"?>
<ds:datastoreItem xmlns:ds="http://schemas.openxmlformats.org/officeDocument/2006/customXml" ds:itemID="{D407917E-B81C-494D-857E-F574670922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14354</TotalTime>
  <Words>705</Words>
  <Application>Microsoft Office PowerPoint</Application>
  <PresentationFormat>Personnalisé</PresentationFormat>
  <Paragraphs>126</Paragraphs>
  <Slides>16</Slides>
  <Notes>0</Notes>
  <HiddenSlides>0</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HONG Menglei</cp:lastModifiedBy>
  <cp:revision>58</cp:revision>
  <dcterms:created xsi:type="dcterms:W3CDTF">2025-03-18T21:02:10Z</dcterms:created>
  <dcterms:modified xsi:type="dcterms:W3CDTF">2025-05-20T15:31:49Z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y fmtid="{D5CDD505-2E9C-101B-9397-08002B2CF9AE}" pid="3" name="MediaServiceImageTags">
    <vt:lpwstr/>
  </property>
</Properties>
</file>