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57" r:id="rId5"/>
    <p:sldId id="410" r:id="rId6"/>
    <p:sldId id="424" r:id="rId7"/>
    <p:sldId id="422" r:id="rId8"/>
    <p:sldId id="447" r:id="rId9"/>
    <p:sldId id="417" r:id="rId10"/>
    <p:sldId id="448" r:id="rId11"/>
    <p:sldId id="433" r:id="rId12"/>
    <p:sldId id="450" r:id="rId13"/>
    <p:sldId id="451" r:id="rId14"/>
    <p:sldId id="452" r:id="rId15"/>
    <p:sldId id="416" r:id="rId16"/>
    <p:sldId id="453" r:id="rId17"/>
    <p:sldId id="446" r:id="rId18"/>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CE"/>
    <a:srgbClr val="FEE19A"/>
    <a:srgbClr val="394646"/>
    <a:srgbClr val="D3EAEE"/>
    <a:srgbClr val="E6804C"/>
    <a:srgbClr val="618D57"/>
    <a:srgbClr val="609EA9"/>
    <a:srgbClr val="DAAB4E"/>
    <a:srgbClr val="35656E"/>
    <a:srgbClr val="FFD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BC302-7571-583C-9F95-1323702E2911}" v="45" dt="2025-05-20T08:53:12.725"/>
    <p1510:client id="{76DA72E9-A76C-E580-A989-33CAE114E3A2}" v="3" dt="2025-05-19T15:17:23.230"/>
    <p1510:client id="{FF6D2D1A-050F-51DD-95C0-B2961BB6F99A}" v="56" dt="2025-05-20T09:32:10.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5/20/2025</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‹N°›</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a:cs typeface="Calibri"/>
              </a:rPr>
              <a:t>Discovery: you've identified upskilling managers is a business / L&amp;D priority</a:t>
            </a:r>
          </a:p>
          <a:p>
            <a:endParaRPr lang="en-US">
              <a:cs typeface="Calibri"/>
            </a:endParaRPr>
          </a:p>
          <a:p>
            <a:endParaRPr lang="en-US"/>
          </a:p>
        </p:txBody>
      </p:sp>
    </p:spTree>
    <p:extLst>
      <p:ext uri="{BB962C8B-B14F-4D97-AF65-F5344CB8AC3E}">
        <p14:creationId xmlns:p14="http://schemas.microsoft.com/office/powerpoint/2010/main" val="240793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b="0">
                <a:solidFill>
                  <a:srgbClr val="3A84B6"/>
                </a:solidFill>
                <a:effectLst/>
              </a:rPr>
              <a:t>Retaining and Developing Future Leaders Outranks Economic and Business Concerns</a:t>
            </a:r>
          </a:p>
          <a:p>
            <a:endParaRPr lang="en-US" b="0">
              <a:solidFill>
                <a:srgbClr val="3A84B6"/>
              </a:solidFill>
              <a:effectLst/>
            </a:endParaRPr>
          </a:p>
          <a:p>
            <a:r>
              <a:rPr lang="en-US">
                <a:effectLst/>
              </a:rPr>
              <a:t>In the wake of one of the most dramatic workforce reshufflings in history, </a:t>
            </a:r>
            <a:r>
              <a:rPr lang="en-US" b="1">
                <a:effectLst/>
              </a:rPr>
              <a:t>CEOs are ranking talent-related challenges as the ones that keep them up at night, </a:t>
            </a:r>
            <a:r>
              <a:rPr lang="en-US">
                <a:effectLst/>
              </a:rPr>
              <a:t>recognizing that people will unequivocally be the driver of their success across all other business and economic challenges. </a:t>
            </a:r>
          </a:p>
          <a:p>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Even as concerns about recession rise to the forefront, CEOs are deeply sensitive to the fact that their most crucial group of workers—highly skilled specialists and future leaders—may leave for a better experience at a competitor, change career paths, or even take a break from the workforce due to burnout.</a:t>
            </a:r>
          </a:p>
          <a:p>
            <a:endParaRPr lang="en-US">
              <a:effectLst/>
            </a:endParaRPr>
          </a:p>
          <a:p>
            <a:r>
              <a:rPr lang="en-US" i="1">
                <a:effectLst/>
              </a:rPr>
              <a:t>Citation: 500+ CEOs in the 2023 DDI Leadership Forecast survey - https://</a:t>
            </a:r>
            <a:r>
              <a:rPr lang="en-US" i="1" err="1">
                <a:effectLst/>
              </a:rPr>
              <a:t>www.ddiworld.com</a:t>
            </a:r>
            <a:r>
              <a:rPr lang="en-US" i="1">
                <a:effectLst/>
              </a:rPr>
              <a:t>/global-leadership-forecast-2023/</a:t>
            </a:r>
            <a:r>
              <a:rPr lang="en-US" i="1" err="1">
                <a:effectLst/>
              </a:rPr>
              <a:t>ceo</a:t>
            </a:r>
            <a:r>
              <a:rPr lang="en-US" i="1">
                <a:effectLst/>
              </a:rPr>
              <a:t>-challenges</a:t>
            </a:r>
          </a:p>
          <a:p>
            <a:endParaRPr lang="en-US"/>
          </a:p>
        </p:txBody>
      </p:sp>
    </p:spTree>
    <p:extLst>
      <p:ext uri="{BB962C8B-B14F-4D97-AF65-F5344CB8AC3E}">
        <p14:creationId xmlns:p14="http://schemas.microsoft.com/office/powerpoint/2010/main" val="398698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5626D"/>
                </a:solidFill>
              </a:rPr>
              <a:t>For advanced leadership content, we recommend you evaluate the needed skills of your senior leaders (e.g., adaptive leadership, strategic thinking and visionary leadership, change management), and find courses on those topics within the Go1 Premium library. Go1 does offer more advanced content from a handful of content providers, but learning plans should always be tailored to the skills individuals are looking to develop.</a:t>
            </a:r>
          </a:p>
          <a:p>
            <a:endParaRPr lang="en-US"/>
          </a:p>
        </p:txBody>
      </p:sp>
    </p:spTree>
    <p:extLst>
      <p:ext uri="{BB962C8B-B14F-4D97-AF65-F5344CB8AC3E}">
        <p14:creationId xmlns:p14="http://schemas.microsoft.com/office/powerpoint/2010/main" val="241870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5626D"/>
                </a:solidFill>
              </a:rPr>
              <a:t>For advanced leadership content, we recommend you evaluate the needed skills of your senior leaders (e.g., adaptive leadership, strategic thinking and visionary leadership, change management), and find courses on those topics within the Go1 Premium library. Go1 does offer more advanced content from a handful of content providers, but learning plans should always be tailored to the skills individuals are looking to develop.</a:t>
            </a:r>
          </a:p>
          <a:p>
            <a:endParaRPr lang="en-US"/>
          </a:p>
        </p:txBody>
      </p:sp>
    </p:spTree>
    <p:extLst>
      <p:ext uri="{BB962C8B-B14F-4D97-AF65-F5344CB8AC3E}">
        <p14:creationId xmlns:p14="http://schemas.microsoft.com/office/powerpoint/2010/main" val="1815447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AU" spc="-10">
                <a:solidFill>
                  <a:srgbClr val="114954"/>
                </a:solidFill>
              </a:rPr>
              <a:t>We curate content into playlists on today's most in-demand skills that you can plug into your learning programs. </a:t>
            </a:r>
            <a:endParaRPr lang="en-US">
              <a:solidFill>
                <a:srgbClr val="000000"/>
              </a:solidFill>
              <a:latin typeface="Calibri" panose="020F0502020204030204"/>
              <a:cs typeface="Calibri" panose="020F0502020204030204"/>
            </a:endParaRPr>
          </a:p>
          <a:p>
            <a:endParaRPr lang="en-AU" spc="-10">
              <a:solidFill>
                <a:srgbClr val="114954"/>
              </a:solidFill>
              <a:latin typeface="Arial"/>
              <a:cs typeface="Arial"/>
            </a:endParaRPr>
          </a:p>
          <a:p>
            <a:r>
              <a:rPr lang="en-AU" spc="-10">
                <a:solidFill>
                  <a:srgbClr val="114954"/>
                </a:solidFill>
                <a:latin typeface="Arial"/>
                <a:cs typeface="Arial"/>
              </a:rPr>
              <a:t>Our approach also enables learning playlists that bring together the best content across providers to deliver tailored pathways for high-priority skill development. Our Content Curation Specialists are leveraging Go1’s consumption data to recommend critical pathways, with more than 200+ already available – or you can create your own.</a:t>
            </a:r>
            <a:endParaRPr lang="en-US">
              <a:cs typeface="Calibri"/>
            </a:endParaRPr>
          </a:p>
          <a:p>
            <a:endParaRPr lang="en-AU" spc="-10">
              <a:solidFill>
                <a:srgbClr val="114954"/>
              </a:solidFill>
              <a:latin typeface="Arial"/>
              <a:cs typeface="Arial"/>
            </a:endParaRPr>
          </a:p>
          <a:p>
            <a:endParaRPr lang="en-AU" spc="-10">
              <a:solidFill>
                <a:srgbClr val="114954"/>
              </a:solidFill>
              <a:latin typeface="Arial"/>
              <a:cs typeface="Arial"/>
            </a:endParaRPr>
          </a:p>
          <a:p>
            <a:r>
              <a:rPr lang="en-AU" b="1" spc="-10">
                <a:solidFill>
                  <a:srgbClr val="114954"/>
                </a:solidFill>
                <a:latin typeface="Arial"/>
                <a:cs typeface="Arial"/>
              </a:rPr>
              <a:t>[NOTE TO AE] </a:t>
            </a:r>
            <a:r>
              <a:rPr lang="en-AU" spc="-10">
                <a:solidFill>
                  <a:srgbClr val="114954"/>
                </a:solidFill>
                <a:latin typeface="Arial"/>
                <a:cs typeface="Arial"/>
              </a:rPr>
              <a:t>Tread carefully here – if they are accessing through a partner platform, this process isn’t as seamless as it could be. They’d have to discover playlists on Go1, and then search for the courses and put them in their own playlist through their partner admin portal.</a:t>
            </a:r>
            <a:endParaRPr lang="en-US">
              <a:cs typeface="Calibri" panose="020F0502020204030204"/>
            </a:endParaRPr>
          </a:p>
          <a:p>
            <a:endParaRPr lang="en-US"/>
          </a:p>
        </p:txBody>
      </p:sp>
    </p:spTree>
    <p:extLst>
      <p:ext uri="{BB962C8B-B14F-4D97-AF65-F5344CB8AC3E}">
        <p14:creationId xmlns:p14="http://schemas.microsoft.com/office/powerpoint/2010/main" val="290722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story</a:t>
            </a:r>
          </a:p>
          <a:p>
            <a:endParaRPr lang="en-US"/>
          </a:p>
        </p:txBody>
      </p:sp>
    </p:spTree>
    <p:extLst>
      <p:ext uri="{BB962C8B-B14F-4D97-AF65-F5344CB8AC3E}">
        <p14:creationId xmlns:p14="http://schemas.microsoft.com/office/powerpoint/2010/main" val="240171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sv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5.svg"/><Relationship Id="rId2" Type="http://schemas.openxmlformats.org/officeDocument/2006/relationships/image" Target="../media/image43.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1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4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5.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2.svg"/><Relationship Id="rId4" Type="http://schemas.openxmlformats.org/officeDocument/2006/relationships/image" Target="../media/image110.png"/><Relationship Id="rId9"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05</a:t>
            </a:r>
            <a:endParaRPr lang="en-US" sz="360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01</a:t>
            </a:r>
            <a:endParaRPr lang="en-US" sz="360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06</a:t>
            </a:r>
            <a:endParaRPr lang="en-US" sz="360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02</a:t>
            </a:r>
            <a:endParaRPr lang="en-US" sz="360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07</a:t>
            </a:r>
            <a:endParaRPr lang="en-US" sz="360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03</a:t>
            </a:r>
            <a:endParaRPr lang="en-US" sz="360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08</a:t>
            </a:r>
            <a:endParaRPr lang="en-US" sz="360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04</a:t>
            </a:r>
            <a:endParaRPr lang="en-US" sz="360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4"/>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4"/>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4"/>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4"/>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4"/>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4"/>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06</a:t>
            </a:r>
            <a:endParaRPr lang="en-US" sz="240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07</a:t>
            </a:r>
            <a:endParaRPr lang="en-US" sz="240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08</a:t>
            </a:r>
            <a:endParaRPr lang="en-US" sz="240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06</a:t>
            </a:r>
            <a:endParaRPr lang="en-US" sz="240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07</a:t>
            </a:r>
            <a:endParaRPr lang="en-US" sz="240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08</a:t>
            </a:r>
            <a:endParaRPr lang="en-US" sz="240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4"/>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4"/>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4"/>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5"/>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4"/>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5"/>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5"/>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a:solidFill>
                  <a:srgbClr val="FFFFFF"/>
                </a:solidFill>
                <a:latin typeface="Enduro Regular" pitchFamily="34" charset="0"/>
                <a:ea typeface="Enduro Regular" pitchFamily="34" charset="-122"/>
                <a:cs typeface="Enduro Regular" pitchFamily="34" charset="-120"/>
              </a:rPr>
              <a:t>Role, Company</a:t>
            </a:r>
            <a:endParaRPr lang="en-US" sz="2174"/>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a:solidFill>
                  <a:srgbClr val="FFFFFF"/>
                </a:solidFill>
                <a:latin typeface="Enduro Regular" pitchFamily="34" charset="0"/>
                <a:ea typeface="Enduro Regular" pitchFamily="34" charset="-122"/>
                <a:cs typeface="Enduro Regular" pitchFamily="34" charset="-120"/>
              </a:rPr>
              <a:t>Role, Company</a:t>
            </a:r>
            <a:endParaRPr lang="en-US" sz="2174"/>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a:solidFill>
                  <a:srgbClr val="FFFFFF"/>
                </a:solidFill>
                <a:latin typeface="Enduro Regular" pitchFamily="34" charset="0"/>
                <a:ea typeface="Enduro Regular" pitchFamily="34" charset="-122"/>
                <a:cs typeface="Enduro Regular" pitchFamily="34" charset="-120"/>
              </a:rPr>
              <a:t>FirstName Last Name</a:t>
            </a:r>
            <a:endParaRPr lang="en-US" sz="3478"/>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a:solidFill>
                  <a:srgbClr val="FFFFFF"/>
                </a:solidFill>
                <a:latin typeface="Enduro Regular" pitchFamily="34" charset="0"/>
                <a:ea typeface="Enduro Regular" pitchFamily="34" charset="-122"/>
                <a:cs typeface="Enduro Regular" pitchFamily="34" charset="-120"/>
              </a:rPr>
              <a:t>FirstName Last Name</a:t>
            </a:r>
            <a:endParaRPr lang="en-US" sz="347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Consulting</a:t>
            </a:r>
            <a:endParaRPr lang="en-US" sz="150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Partnerships</a:t>
            </a:r>
            <a:endParaRPr lang="en-US" sz="150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9601200"/>
            <a:ext cx="609600" cy="3048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Consulting</a:t>
            </a:r>
            <a:endParaRPr lang="en-US" sz="150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Partnerships</a:t>
            </a:r>
            <a:endParaRPr lang="en-US" sz="150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Our Partners</a:t>
            </a:r>
            <a:endParaRPr lang="en-US" sz="960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5x</a:t>
            </a:r>
            <a:endParaRPr lang="en-US" sz="960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4,000</a:t>
            </a:r>
            <a:endParaRPr lang="en-US" sz="960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5x</a:t>
            </a:r>
            <a:endParaRPr lang="en-US" sz="960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$3.5M</a:t>
            </a:r>
            <a:endParaRPr lang="en-US" sz="960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4,000</a:t>
            </a:r>
            <a:endParaRPr lang="en-US" sz="960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4,000</a:t>
            </a:r>
            <a:endParaRPr lang="en-US" sz="720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5x</a:t>
            </a:r>
            <a:endParaRPr lang="en-US" sz="720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$3.5M</a:t>
            </a:r>
            <a:endParaRPr lang="en-US" sz="720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-22%</a:t>
            </a:r>
            <a:endParaRPr lang="en-US" sz="720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57%</a:t>
            </a:r>
            <a:endParaRPr lang="en-US" sz="1650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-22%</a:t>
            </a:r>
            <a:endParaRPr lang="en-US" sz="960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6"/>
          <a:srcRect/>
          <a:stretch/>
        </p:blipFill>
        <p:spPr>
          <a:xfrm>
            <a:off x="6343650" y="5010150"/>
            <a:ext cx="9525" cy="1685925"/>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$3.5M</a:t>
            </a:r>
            <a:endParaRPr lang="en-US" sz="960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4,000</a:t>
            </a:r>
            <a:endParaRPr lang="en-US" sz="960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4,000</a:t>
            </a:r>
            <a:endParaRPr lang="en-US" sz="720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5x</a:t>
            </a:r>
            <a:endParaRPr lang="en-US" sz="720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$3.5M</a:t>
            </a:r>
            <a:endParaRPr lang="en-US" sz="720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-22%</a:t>
            </a:r>
            <a:endParaRPr lang="en-US" sz="720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57%</a:t>
            </a:r>
            <a:endParaRPr lang="en-US" sz="1650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5x</a:t>
            </a:r>
            <a:endParaRPr lang="en-US" sz="1650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-22%</a:t>
            </a:r>
            <a:endParaRPr lang="en-US" sz="1650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$3.5M</a:t>
            </a:r>
            <a:endParaRPr lang="en-US" sz="960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4,000</a:t>
            </a:r>
            <a:endParaRPr lang="en-US" sz="960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4,000</a:t>
            </a:r>
            <a:endParaRPr lang="en-US" sz="720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5x</a:t>
            </a:r>
            <a:endParaRPr lang="en-US" sz="720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$3.5M</a:t>
            </a:r>
            <a:endParaRPr lang="en-US" sz="720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-22%</a:t>
            </a:r>
            <a:endParaRPr lang="en-US" sz="720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20%</a:t>
            </a:r>
            <a:endParaRPr lang="en-US" sz="630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48%</a:t>
            </a:r>
            <a:endParaRPr lang="en-US" sz="63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20%</a:t>
            </a:r>
            <a:endParaRPr lang="en-US" sz="630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2826556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20%</a:t>
            </a:r>
            <a:endParaRPr lang="en-US" sz="630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162621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20%</a:t>
            </a:r>
            <a:endParaRPr lang="en-US" sz="630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308785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48%</a:t>
            </a:r>
            <a:endParaRPr lang="en-US" sz="63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20%</a:t>
            </a:r>
            <a:endParaRPr lang="en-US" sz="63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1340461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3802811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3893735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4197328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4425927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38577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a:p>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Can Go Here</a:t>
            </a:r>
            <a:endParaRPr lang="en-US" sz="960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934115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740034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880553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491849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558534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409008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9848389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a:p>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Can Go Here</a:t>
            </a:r>
            <a:endParaRPr lang="en-US" sz="960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4"/>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952500" y="9601200"/>
            <a:ext cx="609600" cy="3048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746" r:id="rId31"/>
    <p:sldLayoutId id="2147483747" r:id="rId32"/>
    <p:sldLayoutId id="2147483748"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64" r:id="rId45"/>
    <p:sldLayoutId id="2147483695"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8" r:id="rId67"/>
    <p:sldLayoutId id="2147483749" r:id="rId68"/>
    <p:sldLayoutId id="2147483750" r:id="rId69"/>
    <p:sldLayoutId id="2147483751" r:id="rId70"/>
    <p:sldLayoutId id="2147483722" r:id="rId71"/>
    <p:sldLayoutId id="2147483752" r:id="rId72"/>
    <p:sldLayoutId id="2147483753" r:id="rId73"/>
    <p:sldLayoutId id="2147483754" r:id="rId74"/>
    <p:sldLayoutId id="2147483726" r:id="rId75"/>
    <p:sldLayoutId id="2147483770" r:id="rId76"/>
    <p:sldLayoutId id="2147483755" r:id="rId77"/>
    <p:sldLayoutId id="2147483767" r:id="rId78"/>
    <p:sldLayoutId id="2147483756" r:id="rId79"/>
    <p:sldLayoutId id="2147483766" r:id="rId80"/>
    <p:sldLayoutId id="2147483757" r:id="rId81"/>
    <p:sldLayoutId id="2147483730" r:id="rId82"/>
    <p:sldLayoutId id="2147483758" r:id="rId83"/>
    <p:sldLayoutId id="2147483759" r:id="rId84"/>
    <p:sldLayoutId id="2147483768" r:id="rId85"/>
    <p:sldLayoutId id="2147483760" r:id="rId86"/>
    <p:sldLayoutId id="2147483769" r:id="rId87"/>
    <p:sldLayoutId id="2147483734" r:id="rId88"/>
    <p:sldLayoutId id="2147483738" r:id="rId89"/>
    <p:sldLayoutId id="2147483761" r:id="rId90"/>
    <p:sldLayoutId id="2147483763" r:id="rId91"/>
    <p:sldLayoutId id="2147483762" r:id="rId92"/>
    <p:sldLayoutId id="2147483739" r:id="rId93"/>
    <p:sldLayoutId id="2147483740" r:id="rId94"/>
    <p:sldLayoutId id="2147483741" r:id="rId95"/>
    <p:sldLayoutId id="2147483742" r:id="rId96"/>
    <p:sldLayoutId id="2147483765" r:id="rId9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126.png"/></Relationships>
</file>

<file path=ppt/slides/_rels/slide1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66.xml"/><Relationship Id="rId5" Type="http://schemas.openxmlformats.org/officeDocument/2006/relationships/hyperlink" Target="https://www.ddiworld.com/global-leadership-forecast-2023/ceo-challenges" TargetMode="Externa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176DB7-54F5-9037-976D-72902134F812}"/>
              </a:ext>
            </a:extLst>
          </p:cNvPr>
          <p:cNvSpPr>
            <a:spLocks noGrp="1"/>
          </p:cNvSpPr>
          <p:nvPr>
            <p:ph type="body" idx="102"/>
          </p:nvPr>
        </p:nvSpPr>
        <p:spPr>
          <a:xfrm>
            <a:off x="952500" y="4901400"/>
            <a:ext cx="10870306" cy="2781300"/>
          </a:xfrm>
        </p:spPr>
        <p:txBody>
          <a:bodyPr wrap="square" lIns="91440" tIns="45720" rIns="91440" bIns="45720" rtlCol="0" anchor="t"/>
          <a:lstStyle/>
          <a:p>
            <a:r>
              <a:rPr lang="en-US" sz="7200">
                <a:latin typeface="Arial Narrow"/>
                <a:ea typeface="Enduro Narrow Regular"/>
              </a:rPr>
              <a:t>Manuel pour le </a:t>
            </a:r>
            <a:r>
              <a:rPr lang="en-US" sz="7200" err="1">
                <a:latin typeface="Arial Narrow"/>
                <a:ea typeface="Enduro Narrow Regular"/>
              </a:rPr>
              <a:t>Perfectionnement</a:t>
            </a:r>
            <a:r>
              <a:rPr lang="en-US" sz="7200">
                <a:latin typeface="Arial Narrow"/>
                <a:ea typeface="Enduro Narrow Regular"/>
              </a:rPr>
              <a:t> des </a:t>
            </a:r>
            <a:r>
              <a:rPr lang="en-US" sz="7200" err="1">
                <a:latin typeface="Arial Narrow"/>
                <a:ea typeface="Enduro Narrow Regular"/>
              </a:rPr>
              <a:t>Compétences</a:t>
            </a:r>
            <a:r>
              <a:rPr lang="en-US" sz="7200">
                <a:latin typeface="Arial Narrow"/>
                <a:ea typeface="Enduro Narrow Regular"/>
              </a:rPr>
              <a:t> </a:t>
            </a:r>
            <a:r>
              <a:rPr lang="en-US" sz="7200" err="1">
                <a:latin typeface="Arial Narrow"/>
                <a:ea typeface="Enduro Narrow Regular"/>
              </a:rPr>
              <a:t>en</a:t>
            </a:r>
            <a:r>
              <a:rPr lang="en-US" sz="7200">
                <a:latin typeface="Arial Narrow"/>
                <a:ea typeface="Enduro Narrow Regular"/>
              </a:rPr>
              <a:t> Leadership</a:t>
            </a:r>
            <a:endParaRPr lang="fr-FR" sz="7200">
              <a:latin typeface="Arial Narrow"/>
              <a:ea typeface="Enduro Narrow Regular"/>
            </a:endParaRPr>
          </a:p>
        </p:txBody>
      </p:sp>
      <p:sp>
        <p:nvSpPr>
          <p:cNvPr id="3" name="Text Placeholder 2">
            <a:extLst>
              <a:ext uri="{FF2B5EF4-FFF2-40B4-BE49-F238E27FC236}">
                <a16:creationId xmlns:a16="http://schemas.microsoft.com/office/drawing/2014/main" id="{6D932296-BA28-8A16-897A-E19BDDB38ECF}"/>
              </a:ext>
            </a:extLst>
          </p:cNvPr>
          <p:cNvSpPr>
            <a:spLocks noGrp="1"/>
          </p:cNvSpPr>
          <p:nvPr>
            <p:ph type="body" idx="103"/>
          </p:nvPr>
        </p:nvSpPr>
        <p:spPr>
          <a:xfrm>
            <a:off x="952500" y="8398125"/>
            <a:ext cx="11864539" cy="333375"/>
          </a:xfrm>
        </p:spPr>
        <p:txBody>
          <a:bodyPr wrap="square" lIns="91440" tIns="45720" rIns="91440" bIns="45720" rtlCol="0" anchor="t"/>
          <a:lstStyle/>
          <a:p>
            <a:r>
              <a:rPr lang="en-US">
                <a:latin typeface="Arial"/>
                <a:cs typeface="Arial"/>
              </a:rPr>
              <a:t>Votre guide innovant pour lancer un programme d'apprentissage destiné aux leaders de votre organisation.</a:t>
            </a:r>
            <a:endParaRPr lang="fr-FR">
              <a:latin typeface="Arial"/>
              <a:cs typeface="Arial"/>
            </a:endParaRPr>
          </a:p>
        </p:txBody>
      </p:sp>
      <p:sp>
        <p:nvSpPr>
          <p:cNvPr id="4" name="Text Placeholder 3">
            <a:extLst>
              <a:ext uri="{FF2B5EF4-FFF2-40B4-BE49-F238E27FC236}">
                <a16:creationId xmlns:a16="http://schemas.microsoft.com/office/drawing/2014/main" id="{F50162D2-62AA-DB2B-BCBD-0334F9979BCA}"/>
              </a:ext>
            </a:extLst>
          </p:cNvPr>
          <p:cNvSpPr>
            <a:spLocks noGrp="1"/>
          </p:cNvSpPr>
          <p:nvPr>
            <p:ph type="body" idx="104"/>
          </p:nvPr>
        </p:nvSpPr>
        <p:spPr>
          <a:xfrm>
            <a:off x="985275" y="4367025"/>
            <a:ext cx="5886450" cy="271923"/>
          </a:xfrm>
        </p:spPr>
        <p:txBody>
          <a:bodyPr wrap="square" lIns="91440" tIns="45720" rIns="91440" bIns="45720" rtlCol="0" anchor="t"/>
          <a:lstStyle/>
          <a:p>
            <a:r>
              <a:rPr lang="en-US" sz="1900" err="1">
                <a:latin typeface="Arial"/>
                <a:ea typeface="Enduro Regular"/>
                <a:cs typeface="Arial"/>
              </a:rPr>
              <a:t>Mois</a:t>
            </a:r>
            <a:r>
              <a:rPr lang="en-US" sz="1900">
                <a:latin typeface="Arial"/>
                <a:ea typeface="Enduro Regular"/>
                <a:cs typeface="Arial"/>
              </a:rPr>
              <a:t> XXX</a:t>
            </a:r>
            <a:endParaRPr lang="en-US"/>
          </a:p>
        </p:txBody>
      </p:sp>
    </p:spTree>
    <p:extLst>
      <p:ext uri="{BB962C8B-B14F-4D97-AF65-F5344CB8AC3E}">
        <p14:creationId xmlns:p14="http://schemas.microsoft.com/office/powerpoint/2010/main" val="2913899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E036-11A1-29D0-88AA-268F86E24C4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8BB9248-02B6-FDC4-2B13-E36A7B84074C}"/>
              </a:ext>
            </a:extLst>
          </p:cNvPr>
          <p:cNvSpPr>
            <a:spLocks noGrp="1"/>
          </p:cNvSpPr>
          <p:nvPr>
            <p:ph type="body" idx="110"/>
          </p:nvPr>
        </p:nvSpPr>
        <p:spPr>
          <a:xfrm>
            <a:off x="1033499" y="2661675"/>
            <a:ext cx="7699801" cy="847725"/>
          </a:xfrm>
        </p:spPr>
        <p:txBody>
          <a:bodyPr wrap="square" lIns="91440" tIns="45720" rIns="91440" bIns="45720" rtlCol="0" anchor="t"/>
          <a:lstStyle/>
          <a:p>
            <a:r>
              <a:rPr lang="en-US" dirty="0" err="1">
                <a:latin typeface="Arial"/>
                <a:ea typeface="Enduro Regular"/>
                <a:cs typeface="Arial"/>
              </a:rPr>
              <a:t>Liste</a:t>
            </a:r>
            <a:r>
              <a:rPr lang="en-US" dirty="0">
                <a:latin typeface="Arial"/>
                <a:ea typeface="Enduro Regular"/>
                <a:cs typeface="Arial"/>
              </a:rPr>
              <a:t> de </a:t>
            </a:r>
            <a:r>
              <a:rPr lang="en-US" dirty="0" err="1">
                <a:latin typeface="Arial"/>
                <a:ea typeface="Enduro Regular"/>
                <a:cs typeface="Arial"/>
              </a:rPr>
              <a:t>vérification</a:t>
            </a:r>
            <a:r>
              <a:rPr lang="en-US" dirty="0">
                <a:latin typeface="Arial"/>
                <a:ea typeface="Enduro Regular"/>
                <a:cs typeface="Arial"/>
              </a:rPr>
              <a:t> de la </a:t>
            </a:r>
            <a:r>
              <a:rPr lang="en-US" dirty="0" err="1">
                <a:latin typeface="Arial"/>
                <a:ea typeface="Enduro Regular"/>
                <a:cs typeface="Arial"/>
              </a:rPr>
              <a:t>campagne</a:t>
            </a:r>
            <a:r>
              <a:rPr lang="en-US" dirty="0">
                <a:latin typeface="Arial"/>
                <a:ea typeface="Enduro Regular"/>
                <a:cs typeface="Arial"/>
              </a:rPr>
              <a:t> : </a:t>
            </a:r>
            <a:r>
              <a:rPr lang="en-US">
                <a:latin typeface="Arial"/>
                <a:ea typeface="Enduro Regular"/>
                <a:cs typeface="Arial"/>
              </a:rPr>
              <a:t>votre</a:t>
            </a:r>
            <a:r>
              <a:rPr lang="en-US" dirty="0">
                <a:latin typeface="Arial"/>
                <a:ea typeface="Enduro Regular"/>
                <a:cs typeface="Arial"/>
              </a:rPr>
              <a:t> guide étape par étape pour lancer </a:t>
            </a:r>
            <a:r>
              <a:rPr lang="en-US" dirty="0" err="1">
                <a:latin typeface="Arial"/>
                <a:ea typeface="Enduro Regular"/>
                <a:cs typeface="Arial"/>
              </a:rPr>
              <a:t>une</a:t>
            </a:r>
            <a:r>
              <a:rPr lang="en-US" dirty="0">
                <a:latin typeface="Arial"/>
                <a:ea typeface="Enduro Regular"/>
                <a:cs typeface="Arial"/>
              </a:rPr>
              <a:t> </a:t>
            </a:r>
            <a:r>
              <a:rPr lang="en-US" dirty="0" err="1">
                <a:latin typeface="Arial"/>
                <a:ea typeface="Enduro Regular"/>
                <a:cs typeface="Arial"/>
              </a:rPr>
              <a:t>campagne</a:t>
            </a:r>
            <a:r>
              <a:rPr lang="en-US" dirty="0">
                <a:latin typeface="Arial"/>
                <a:ea typeface="Enduro Regular"/>
                <a:cs typeface="Arial"/>
              </a:rPr>
              <a:t> interne simple et </a:t>
            </a:r>
            <a:r>
              <a:rPr lang="en-US" dirty="0" err="1">
                <a:latin typeface="Arial"/>
                <a:ea typeface="Enduro Regular"/>
                <a:cs typeface="Arial"/>
              </a:rPr>
              <a:t>efficace</a:t>
            </a:r>
            <a:r>
              <a:rPr lang="en-US" dirty="0">
                <a:latin typeface="Arial"/>
                <a:ea typeface="Enduro Regular"/>
                <a:cs typeface="Arial"/>
              </a:rPr>
              <a:t>, qui </a:t>
            </a:r>
            <a:r>
              <a:rPr lang="en-US" dirty="0" err="1">
                <a:latin typeface="Arial"/>
                <a:ea typeface="Enduro Regular"/>
                <a:cs typeface="Arial"/>
              </a:rPr>
              <a:t>maintient</a:t>
            </a:r>
            <a:r>
              <a:rPr lang="en-US" dirty="0">
                <a:latin typeface="Arial"/>
                <a:ea typeface="Enduro Regular"/>
                <a:cs typeface="Arial"/>
              </a:rPr>
              <a:t> </a:t>
            </a:r>
            <a:r>
              <a:rPr lang="en-US" dirty="0" err="1">
                <a:latin typeface="Arial"/>
                <a:ea typeface="Enduro Regular"/>
                <a:cs typeface="Arial"/>
              </a:rPr>
              <a:t>l'engagement</a:t>
            </a:r>
            <a:r>
              <a:rPr lang="en-US" dirty="0">
                <a:latin typeface="Arial"/>
                <a:ea typeface="Enduro Regular"/>
                <a:cs typeface="Arial"/>
              </a:rPr>
              <a:t> des </a:t>
            </a:r>
            <a:r>
              <a:rPr lang="en-US" dirty="0" err="1">
                <a:latin typeface="Arial"/>
                <a:ea typeface="Enduro Regular"/>
                <a:cs typeface="Arial"/>
              </a:rPr>
              <a:t>apprenants</a:t>
            </a:r>
            <a:r>
              <a:rPr lang="en-US" dirty="0">
                <a:latin typeface="Arial"/>
                <a:ea typeface="Enduro Regular"/>
                <a:cs typeface="Arial"/>
              </a:rPr>
              <a:t> </a:t>
            </a:r>
            <a:r>
              <a:rPr lang="en-US" dirty="0" err="1">
                <a:latin typeface="Arial"/>
                <a:ea typeface="Enduro Regular"/>
                <a:cs typeface="Arial"/>
              </a:rPr>
              <a:t>dès</a:t>
            </a:r>
            <a:r>
              <a:rPr lang="en-US" dirty="0">
                <a:latin typeface="Arial"/>
                <a:ea typeface="Enduro Regular"/>
                <a:cs typeface="Arial"/>
              </a:rPr>
              <a:t> le premier jour.</a:t>
            </a:r>
            <a:endParaRPr lang="fr-FR" dirty="0">
              <a:latin typeface="Arial"/>
              <a:ea typeface="Enduro Regular"/>
              <a:cs typeface="Arial"/>
            </a:endParaRPr>
          </a:p>
        </p:txBody>
      </p:sp>
      <p:sp>
        <p:nvSpPr>
          <p:cNvPr id="9" name="Content Placeholder 8">
            <a:extLst>
              <a:ext uri="{FF2B5EF4-FFF2-40B4-BE49-F238E27FC236}">
                <a16:creationId xmlns:a16="http://schemas.microsoft.com/office/drawing/2014/main" id="{1E622BA8-AD92-4843-80A9-28698C5CC419}"/>
              </a:ext>
            </a:extLst>
          </p:cNvPr>
          <p:cNvSpPr>
            <a:spLocks noGrp="1"/>
          </p:cNvSpPr>
          <p:nvPr>
            <p:ph idx="107"/>
          </p:nvPr>
        </p:nvSpPr>
        <p:spPr/>
        <p:txBody>
          <a:bodyPr/>
          <a:lstStyle/>
          <a:p>
            <a:endParaRPr lang="en-US"/>
          </a:p>
        </p:txBody>
      </p:sp>
      <p:sp>
        <p:nvSpPr>
          <p:cNvPr id="11" name="Text Placeholder 3">
            <a:extLst>
              <a:ext uri="{FF2B5EF4-FFF2-40B4-BE49-F238E27FC236}">
                <a16:creationId xmlns:a16="http://schemas.microsoft.com/office/drawing/2014/main" id="{931EA751-C110-1744-43D6-2F0683F0F797}"/>
              </a:ext>
            </a:extLst>
          </p:cNvPr>
          <p:cNvSpPr txBox="1">
            <a:spLocks/>
          </p:cNvSpPr>
          <p:nvPr/>
        </p:nvSpPr>
        <p:spPr>
          <a:xfrm>
            <a:off x="1541417" y="3979342"/>
            <a:ext cx="7633182" cy="4998158"/>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err="1">
                <a:latin typeface="Arial"/>
                <a:ea typeface="+mn-lt"/>
                <a:cs typeface="+mn-lt"/>
              </a:rPr>
              <a:t>Choisir</a:t>
            </a:r>
            <a:r>
              <a:rPr lang="en-US" sz="2200" b="1">
                <a:latin typeface="Arial"/>
                <a:ea typeface="+mn-lt"/>
                <a:cs typeface="+mn-lt"/>
              </a:rPr>
              <a:t> le </a:t>
            </a:r>
            <a:r>
              <a:rPr lang="en-US" sz="2200" b="1" err="1">
                <a:latin typeface="Arial"/>
                <a:ea typeface="+mn-lt"/>
                <a:cs typeface="+mn-lt"/>
              </a:rPr>
              <a:t>contenu</a:t>
            </a:r>
            <a:r>
              <a:rPr lang="en-US" sz="2200" b="1">
                <a:latin typeface="Arial"/>
                <a:ea typeface="+mn-lt"/>
                <a:cs typeface="+mn-lt"/>
              </a:rPr>
              <a:t> : </a:t>
            </a:r>
            <a:r>
              <a:rPr lang="en-US" sz="2200" err="1">
                <a:latin typeface="Arial"/>
                <a:ea typeface="+mn-lt"/>
                <a:cs typeface="+mn-lt"/>
              </a:rPr>
              <a:t>Sélectionnez</a:t>
            </a:r>
            <a:r>
              <a:rPr lang="en-US" sz="2200">
                <a:latin typeface="Arial"/>
                <a:ea typeface="+mn-lt"/>
                <a:cs typeface="+mn-lt"/>
              </a:rPr>
              <a:t> des playlists </a:t>
            </a:r>
            <a:r>
              <a:rPr lang="en-US" sz="2200" err="1">
                <a:latin typeface="Arial"/>
                <a:ea typeface="+mn-lt"/>
                <a:cs typeface="+mn-lt"/>
              </a:rPr>
              <a:t>ou</a:t>
            </a:r>
            <a:r>
              <a:rPr lang="en-US" sz="2200">
                <a:latin typeface="Arial"/>
                <a:ea typeface="+mn-lt"/>
                <a:cs typeface="+mn-lt"/>
              </a:rPr>
              <a:t> des </a:t>
            </a:r>
            <a:r>
              <a:rPr lang="en-US" sz="2200" err="1">
                <a:latin typeface="Arial"/>
                <a:ea typeface="+mn-lt"/>
                <a:cs typeface="+mn-lt"/>
              </a:rPr>
              <a:t>cours</a:t>
            </a:r>
            <a:r>
              <a:rPr lang="en-US" sz="2200">
                <a:latin typeface="Arial"/>
                <a:ea typeface="+mn-lt"/>
                <a:cs typeface="+mn-lt"/>
              </a:rPr>
              <a:t> Go1 </a:t>
            </a:r>
            <a:r>
              <a:rPr lang="en-US" sz="2200" err="1">
                <a:latin typeface="Arial"/>
                <a:ea typeface="+mn-lt"/>
                <a:cs typeface="+mn-lt"/>
              </a:rPr>
              <a:t>adaptés</a:t>
            </a:r>
            <a:r>
              <a:rPr lang="en-US" sz="2200">
                <a:latin typeface="Arial"/>
                <a:ea typeface="+mn-lt"/>
                <a:cs typeface="+mn-lt"/>
              </a:rPr>
              <a:t> aux </a:t>
            </a:r>
            <a:r>
              <a:rPr lang="en-US" sz="2200" err="1">
                <a:latin typeface="Arial"/>
                <a:ea typeface="+mn-lt"/>
                <a:cs typeface="+mn-lt"/>
              </a:rPr>
              <a:t>besoins</a:t>
            </a:r>
            <a:r>
              <a:rPr lang="en-US" sz="2200">
                <a:latin typeface="Arial"/>
                <a:ea typeface="+mn-lt"/>
                <a:cs typeface="+mn-lt"/>
              </a:rPr>
              <a:t> des leaders. Le micro-</a:t>
            </a:r>
            <a:r>
              <a:rPr lang="en-US" sz="2200" err="1">
                <a:latin typeface="Arial"/>
                <a:ea typeface="+mn-lt"/>
                <a:cs typeface="+mn-lt"/>
              </a:rPr>
              <a:t>apprentissage</a:t>
            </a:r>
            <a:r>
              <a:rPr lang="en-US" sz="2200">
                <a:latin typeface="Arial"/>
                <a:ea typeface="+mn-lt"/>
                <a:cs typeface="+mn-lt"/>
              </a:rPr>
              <a:t> </a:t>
            </a:r>
            <a:r>
              <a:rPr lang="en-US" sz="2200" err="1">
                <a:latin typeface="Arial"/>
                <a:ea typeface="+mn-lt"/>
                <a:cs typeface="+mn-lt"/>
              </a:rPr>
              <a:t>est</a:t>
            </a:r>
            <a:r>
              <a:rPr lang="en-US" sz="2200">
                <a:latin typeface="Arial"/>
                <a:ea typeface="+mn-lt"/>
                <a:cs typeface="+mn-lt"/>
              </a:rPr>
              <a:t> </a:t>
            </a:r>
            <a:r>
              <a:rPr lang="en-US" sz="2200" err="1">
                <a:latin typeface="Arial"/>
                <a:ea typeface="+mn-lt"/>
                <a:cs typeface="+mn-lt"/>
              </a:rPr>
              <a:t>idéal</a:t>
            </a:r>
            <a:r>
              <a:rPr lang="en-US" sz="2200">
                <a:latin typeface="Arial"/>
                <a:ea typeface="+mn-lt"/>
                <a:cs typeface="+mn-lt"/>
              </a:rPr>
              <a:t> pour les </a:t>
            </a:r>
            <a:r>
              <a:rPr lang="en-US" sz="2200" err="1">
                <a:latin typeface="Arial"/>
                <a:ea typeface="+mn-lt"/>
                <a:cs typeface="+mn-lt"/>
              </a:rPr>
              <a:t>emplois</a:t>
            </a:r>
            <a:r>
              <a:rPr lang="en-US" sz="2200">
                <a:latin typeface="Arial"/>
                <a:ea typeface="+mn-lt"/>
                <a:cs typeface="+mn-lt"/>
              </a:rPr>
              <a:t> du temps chargés.</a:t>
            </a:r>
            <a:endParaRPr lang="fr-FR">
              <a:latin typeface="Arial"/>
              <a:ea typeface="+mn-lt"/>
              <a:cs typeface="+mn-lt"/>
            </a:endParaRPr>
          </a:p>
          <a:p>
            <a:pPr marL="0" indent="0">
              <a:buNone/>
            </a:pPr>
            <a:endParaRPr lang="en-US" sz="2200">
              <a:latin typeface="Arial"/>
              <a:ea typeface="+mn-lt"/>
              <a:cs typeface="+mn-lt"/>
            </a:endParaRPr>
          </a:p>
          <a:p>
            <a:pPr marL="0" indent="0">
              <a:buNone/>
            </a:pPr>
            <a:r>
              <a:rPr lang="en-US" sz="2200" b="1" err="1">
                <a:latin typeface="Arial"/>
                <a:ea typeface="+mn-lt"/>
                <a:cs typeface="+mn-lt"/>
              </a:rPr>
              <a:t>Lancement</a:t>
            </a:r>
            <a:r>
              <a:rPr lang="en-US" sz="2200" b="1">
                <a:latin typeface="Arial"/>
                <a:ea typeface="+mn-lt"/>
                <a:cs typeface="+mn-lt"/>
              </a:rPr>
              <a:t> : </a:t>
            </a:r>
            <a:r>
              <a:rPr lang="en-US" sz="2200" err="1">
                <a:latin typeface="Arial"/>
                <a:ea typeface="+mn-lt"/>
                <a:cs typeface="+mn-lt"/>
              </a:rPr>
              <a:t>Envoyez</a:t>
            </a:r>
            <a:r>
              <a:rPr lang="en-US" sz="2200">
                <a:latin typeface="Arial"/>
                <a:ea typeface="+mn-lt"/>
                <a:cs typeface="+mn-lt"/>
              </a:rPr>
              <a:t> un e-mail de </a:t>
            </a:r>
            <a:r>
              <a:rPr lang="en-US" sz="2200" err="1">
                <a:latin typeface="Arial"/>
                <a:ea typeface="+mn-lt"/>
                <a:cs typeface="+mn-lt"/>
              </a:rPr>
              <a:t>lancement</a:t>
            </a:r>
            <a:r>
              <a:rPr lang="en-US" sz="2200">
                <a:latin typeface="Arial"/>
                <a:ea typeface="+mn-lt"/>
                <a:cs typeface="+mn-lt"/>
              </a:rPr>
              <a:t> avec un lien </a:t>
            </a:r>
            <a:r>
              <a:rPr lang="en-US" sz="2200" err="1">
                <a:latin typeface="Arial"/>
                <a:ea typeface="+mn-lt"/>
                <a:cs typeface="+mn-lt"/>
              </a:rPr>
              <a:t>vers</a:t>
            </a:r>
            <a:r>
              <a:rPr lang="en-US" sz="2200">
                <a:latin typeface="Arial"/>
                <a:ea typeface="+mn-lt"/>
                <a:cs typeface="+mn-lt"/>
              </a:rPr>
              <a:t> un microsite </a:t>
            </a:r>
            <a:r>
              <a:rPr lang="en-US" sz="2200" err="1">
                <a:latin typeface="Arial"/>
                <a:ea typeface="+mn-lt"/>
                <a:cs typeface="+mn-lt"/>
              </a:rPr>
              <a:t>expliquant</a:t>
            </a:r>
            <a:r>
              <a:rPr lang="en-US" sz="2200">
                <a:latin typeface="Arial"/>
                <a:ea typeface="+mn-lt"/>
                <a:cs typeface="+mn-lt"/>
              </a:rPr>
              <a:t> le </a:t>
            </a:r>
            <a:r>
              <a:rPr lang="en-US" sz="2200" err="1">
                <a:latin typeface="Arial"/>
                <a:ea typeface="+mn-lt"/>
                <a:cs typeface="+mn-lt"/>
              </a:rPr>
              <a:t>programme</a:t>
            </a:r>
            <a:r>
              <a:rPr lang="en-US" sz="2200">
                <a:latin typeface="Arial"/>
                <a:ea typeface="+mn-lt"/>
                <a:cs typeface="+mn-lt"/>
              </a:rPr>
              <a:t> et </a:t>
            </a:r>
            <a:r>
              <a:rPr lang="en-US" sz="2200" err="1">
                <a:latin typeface="Arial"/>
                <a:ea typeface="+mn-lt"/>
                <a:cs typeface="+mn-lt"/>
              </a:rPr>
              <a:t>sa</a:t>
            </a:r>
            <a:r>
              <a:rPr lang="en-US" sz="2200">
                <a:latin typeface="Arial"/>
                <a:ea typeface="+mn-lt"/>
                <a:cs typeface="+mn-lt"/>
              </a:rPr>
              <a:t> </a:t>
            </a:r>
            <a:r>
              <a:rPr lang="en-US" sz="2200" err="1">
                <a:latin typeface="Arial"/>
                <a:ea typeface="+mn-lt"/>
                <a:cs typeface="+mn-lt"/>
              </a:rPr>
              <a:t>valeur</a:t>
            </a:r>
            <a:r>
              <a:rPr lang="en-US" sz="2200">
                <a:latin typeface="Arial"/>
                <a:ea typeface="+mn-lt"/>
                <a:cs typeface="+mn-lt"/>
              </a:rPr>
              <a:t>.</a:t>
            </a:r>
            <a:endParaRPr lang="en-US">
              <a:latin typeface="Arial"/>
              <a:ea typeface="+mn-lt"/>
              <a:cs typeface="+mn-lt"/>
            </a:endParaRPr>
          </a:p>
          <a:p>
            <a:pPr marL="0" indent="0">
              <a:buNone/>
            </a:pPr>
            <a:endParaRPr lang="en-US" sz="2200">
              <a:latin typeface="Arial"/>
              <a:ea typeface="+mn-lt"/>
              <a:cs typeface="+mn-lt"/>
            </a:endParaRPr>
          </a:p>
          <a:p>
            <a:pPr marL="0" indent="0">
              <a:buNone/>
            </a:pPr>
            <a:r>
              <a:rPr lang="en-US" sz="2200" b="1" err="1">
                <a:latin typeface="Arial"/>
                <a:ea typeface="+mn-lt"/>
                <a:cs typeface="+mn-lt"/>
              </a:rPr>
              <a:t>Partager</a:t>
            </a:r>
            <a:r>
              <a:rPr lang="en-US" sz="2200" b="1">
                <a:latin typeface="Arial"/>
                <a:ea typeface="+mn-lt"/>
                <a:cs typeface="+mn-lt"/>
              </a:rPr>
              <a:t> les </a:t>
            </a:r>
            <a:r>
              <a:rPr lang="en-US" sz="2200" b="1" err="1">
                <a:latin typeface="Arial"/>
                <a:ea typeface="+mn-lt"/>
                <a:cs typeface="+mn-lt"/>
              </a:rPr>
              <a:t>progrès</a:t>
            </a:r>
            <a:r>
              <a:rPr lang="en-US" sz="2200" b="1">
                <a:latin typeface="Arial"/>
                <a:ea typeface="+mn-lt"/>
                <a:cs typeface="+mn-lt"/>
              </a:rPr>
              <a:t> : </a:t>
            </a:r>
            <a:r>
              <a:rPr lang="en-US" sz="2200" err="1">
                <a:latin typeface="Arial"/>
                <a:ea typeface="+mn-lt"/>
                <a:cs typeface="+mn-lt"/>
              </a:rPr>
              <a:t>Envoyez</a:t>
            </a:r>
            <a:r>
              <a:rPr lang="en-US" sz="2200">
                <a:latin typeface="Arial"/>
                <a:ea typeface="+mn-lt"/>
                <a:cs typeface="+mn-lt"/>
              </a:rPr>
              <a:t> des mises à jour </a:t>
            </a:r>
            <a:r>
              <a:rPr lang="en-US" sz="2200" err="1">
                <a:latin typeface="Arial"/>
                <a:ea typeface="+mn-lt"/>
                <a:cs typeface="+mn-lt"/>
              </a:rPr>
              <a:t>mensuelles</a:t>
            </a:r>
            <a:r>
              <a:rPr lang="en-US" sz="2200">
                <a:latin typeface="Arial"/>
                <a:ea typeface="+mn-lt"/>
                <a:cs typeface="+mn-lt"/>
              </a:rPr>
              <a:t> </a:t>
            </a:r>
            <a:r>
              <a:rPr lang="en-US" sz="2200" err="1">
                <a:latin typeface="Arial"/>
                <a:ea typeface="+mn-lt"/>
                <a:cs typeface="+mn-lt"/>
              </a:rPr>
              <a:t>mettant</a:t>
            </a:r>
            <a:r>
              <a:rPr lang="en-US" sz="2200">
                <a:latin typeface="Arial"/>
                <a:ea typeface="+mn-lt"/>
                <a:cs typeface="+mn-lt"/>
              </a:rPr>
              <a:t> </a:t>
            </a:r>
            <a:r>
              <a:rPr lang="en-US" sz="2200" err="1">
                <a:latin typeface="Arial"/>
                <a:ea typeface="+mn-lt"/>
                <a:cs typeface="+mn-lt"/>
              </a:rPr>
              <a:t>en</a:t>
            </a:r>
            <a:r>
              <a:rPr lang="en-US" sz="2200">
                <a:latin typeface="Arial"/>
                <a:ea typeface="+mn-lt"/>
                <a:cs typeface="+mn-lt"/>
              </a:rPr>
              <a:t> </a:t>
            </a:r>
            <a:r>
              <a:rPr lang="en-US" sz="2200" err="1">
                <a:latin typeface="Arial"/>
                <a:ea typeface="+mn-lt"/>
                <a:cs typeface="+mn-lt"/>
              </a:rPr>
              <a:t>avant</a:t>
            </a:r>
            <a:r>
              <a:rPr lang="en-US" sz="2200">
                <a:latin typeface="Arial"/>
                <a:ea typeface="+mn-lt"/>
                <a:cs typeface="+mn-lt"/>
              </a:rPr>
              <a:t> les </a:t>
            </a:r>
            <a:r>
              <a:rPr lang="en-US" sz="2200" err="1">
                <a:latin typeface="Arial"/>
                <a:ea typeface="+mn-lt"/>
                <a:cs typeface="+mn-lt"/>
              </a:rPr>
              <a:t>apprenants</a:t>
            </a:r>
            <a:r>
              <a:rPr lang="en-US" sz="2200">
                <a:latin typeface="Arial"/>
                <a:ea typeface="+mn-lt"/>
                <a:cs typeface="+mn-lt"/>
              </a:rPr>
              <a:t> </a:t>
            </a:r>
            <a:r>
              <a:rPr lang="en-US" sz="2200" err="1">
                <a:latin typeface="Arial"/>
                <a:ea typeface="+mn-lt"/>
                <a:cs typeface="+mn-lt"/>
              </a:rPr>
              <a:t>engagés</a:t>
            </a:r>
            <a:r>
              <a:rPr lang="en-US" sz="2200">
                <a:latin typeface="Arial"/>
                <a:ea typeface="+mn-lt"/>
                <a:cs typeface="+mn-lt"/>
              </a:rPr>
              <a:t>, avec des citations et des retours </a:t>
            </a:r>
            <a:r>
              <a:rPr lang="en-US" sz="2200" err="1">
                <a:latin typeface="Arial"/>
                <a:ea typeface="+mn-lt"/>
                <a:cs typeface="+mn-lt"/>
              </a:rPr>
              <a:t>d’expérience</a:t>
            </a:r>
            <a:r>
              <a:rPr lang="en-US" sz="2200">
                <a:latin typeface="Arial"/>
                <a:ea typeface="+mn-lt"/>
                <a:cs typeface="+mn-lt"/>
              </a:rPr>
              <a:t>.</a:t>
            </a:r>
            <a:endParaRPr lang="en-US">
              <a:latin typeface="Arial"/>
              <a:ea typeface="+mn-lt"/>
              <a:cs typeface="+mn-lt"/>
            </a:endParaRPr>
          </a:p>
          <a:p>
            <a:pPr marL="0" indent="0">
              <a:buNone/>
            </a:pPr>
            <a:endParaRPr lang="en-US" sz="2200">
              <a:latin typeface="Arial"/>
              <a:ea typeface="+mn-lt"/>
              <a:cs typeface="+mn-lt"/>
            </a:endParaRPr>
          </a:p>
          <a:p>
            <a:pPr marL="0" indent="0">
              <a:buNone/>
            </a:pPr>
            <a:r>
              <a:rPr lang="en-US" sz="2200" b="1" err="1">
                <a:latin typeface="Arial"/>
                <a:ea typeface="+mn-lt"/>
                <a:cs typeface="+mn-lt"/>
              </a:rPr>
              <a:t>Clôture</a:t>
            </a:r>
            <a:r>
              <a:rPr lang="en-US" sz="2200" b="1">
                <a:latin typeface="Arial"/>
                <a:ea typeface="+mn-lt"/>
                <a:cs typeface="+mn-lt"/>
              </a:rPr>
              <a:t> de la </a:t>
            </a:r>
            <a:r>
              <a:rPr lang="en-US" sz="2200" b="1" err="1">
                <a:latin typeface="Arial"/>
                <a:ea typeface="+mn-lt"/>
                <a:cs typeface="+mn-lt"/>
              </a:rPr>
              <a:t>campagne</a:t>
            </a:r>
            <a:r>
              <a:rPr lang="en-US" sz="2200" b="1">
                <a:latin typeface="Arial"/>
                <a:ea typeface="+mn-lt"/>
                <a:cs typeface="+mn-lt"/>
              </a:rPr>
              <a:t> :</a:t>
            </a:r>
            <a:r>
              <a:rPr lang="en-US" sz="2200">
                <a:latin typeface="Arial"/>
                <a:ea typeface="+mn-lt"/>
                <a:cs typeface="+mn-lt"/>
              </a:rPr>
              <a:t> </a:t>
            </a:r>
            <a:r>
              <a:rPr lang="en-US" sz="2200" err="1">
                <a:latin typeface="Arial"/>
                <a:ea typeface="+mn-lt"/>
                <a:cs typeface="+mn-lt"/>
              </a:rPr>
              <a:t>Envoyez</a:t>
            </a:r>
            <a:r>
              <a:rPr lang="en-US" sz="2200">
                <a:latin typeface="Arial"/>
                <a:ea typeface="+mn-lt"/>
                <a:cs typeface="+mn-lt"/>
              </a:rPr>
              <a:t> un e-mail de </a:t>
            </a:r>
            <a:r>
              <a:rPr lang="en-US" sz="2200" err="1">
                <a:latin typeface="Arial"/>
                <a:ea typeface="+mn-lt"/>
                <a:cs typeface="+mn-lt"/>
              </a:rPr>
              <a:t>clôture</a:t>
            </a:r>
            <a:r>
              <a:rPr lang="en-US" sz="2200">
                <a:latin typeface="Arial"/>
                <a:ea typeface="+mn-lt"/>
                <a:cs typeface="+mn-lt"/>
              </a:rPr>
              <a:t> avec </a:t>
            </a:r>
            <a:r>
              <a:rPr lang="en-US" sz="2200" err="1">
                <a:latin typeface="Arial"/>
                <a:ea typeface="+mn-lt"/>
                <a:cs typeface="+mn-lt"/>
              </a:rPr>
              <a:t>une</a:t>
            </a:r>
            <a:r>
              <a:rPr lang="en-US" sz="2200">
                <a:latin typeface="Arial"/>
                <a:ea typeface="+mn-lt"/>
                <a:cs typeface="+mn-lt"/>
              </a:rPr>
              <a:t> note festive, </a:t>
            </a:r>
            <a:r>
              <a:rPr lang="en-US" sz="2200" err="1">
                <a:latin typeface="Arial"/>
                <a:ea typeface="+mn-lt"/>
                <a:cs typeface="+mn-lt"/>
              </a:rPr>
              <a:t>mettant</a:t>
            </a:r>
            <a:r>
              <a:rPr lang="en-US" sz="2200">
                <a:latin typeface="Arial"/>
                <a:ea typeface="+mn-lt"/>
                <a:cs typeface="+mn-lt"/>
              </a:rPr>
              <a:t> </a:t>
            </a:r>
            <a:r>
              <a:rPr lang="en-US" sz="2200" err="1">
                <a:latin typeface="Arial"/>
                <a:ea typeface="+mn-lt"/>
                <a:cs typeface="+mn-lt"/>
              </a:rPr>
              <a:t>en</a:t>
            </a:r>
            <a:r>
              <a:rPr lang="en-US" sz="2200">
                <a:latin typeface="Arial"/>
                <a:ea typeface="+mn-lt"/>
                <a:cs typeface="+mn-lt"/>
              </a:rPr>
              <a:t> </a:t>
            </a:r>
            <a:r>
              <a:rPr lang="en-US" sz="2200" err="1">
                <a:latin typeface="Arial"/>
                <a:ea typeface="+mn-lt"/>
                <a:cs typeface="+mn-lt"/>
              </a:rPr>
              <a:t>avant</a:t>
            </a:r>
            <a:r>
              <a:rPr lang="en-US" sz="2200">
                <a:latin typeface="Arial"/>
                <a:ea typeface="+mn-lt"/>
                <a:cs typeface="+mn-lt"/>
              </a:rPr>
              <a:t> les </a:t>
            </a:r>
            <a:r>
              <a:rPr lang="en-US" sz="2200" err="1">
                <a:latin typeface="Arial"/>
                <a:ea typeface="+mn-lt"/>
                <a:cs typeface="+mn-lt"/>
              </a:rPr>
              <a:t>contenus</a:t>
            </a:r>
            <a:r>
              <a:rPr lang="en-US" sz="2200">
                <a:latin typeface="Arial"/>
                <a:ea typeface="+mn-lt"/>
                <a:cs typeface="+mn-lt"/>
              </a:rPr>
              <a:t> phares et les </a:t>
            </a:r>
            <a:r>
              <a:rPr lang="en-US" sz="2200" err="1">
                <a:latin typeface="Arial"/>
                <a:ea typeface="+mn-lt"/>
                <a:cs typeface="+mn-lt"/>
              </a:rPr>
              <a:t>reconnaissances</a:t>
            </a:r>
            <a:r>
              <a:rPr lang="en-US" sz="2200">
                <a:latin typeface="Arial"/>
                <a:ea typeface="+mn-lt"/>
                <a:cs typeface="+mn-lt"/>
              </a:rPr>
              <a:t> des </a:t>
            </a:r>
            <a:r>
              <a:rPr lang="en-US" sz="2200" err="1">
                <a:latin typeface="Arial"/>
                <a:ea typeface="+mn-lt"/>
                <a:cs typeface="+mn-lt"/>
              </a:rPr>
              <a:t>apprenants</a:t>
            </a:r>
            <a:r>
              <a:rPr lang="en-US" sz="2200">
                <a:latin typeface="Arial"/>
                <a:ea typeface="+mn-lt"/>
                <a:cs typeface="+mn-lt"/>
              </a:rPr>
              <a:t>.</a:t>
            </a:r>
            <a:endParaRPr lang="en-US">
              <a:latin typeface="Arial"/>
              <a:ea typeface="+mn-lt"/>
              <a:cs typeface="+mn-lt"/>
            </a:endParaRPr>
          </a:p>
        </p:txBody>
      </p:sp>
      <p:sp>
        <p:nvSpPr>
          <p:cNvPr id="12" name="Rounded Rectangle 11">
            <a:extLst>
              <a:ext uri="{FF2B5EF4-FFF2-40B4-BE49-F238E27FC236}">
                <a16:creationId xmlns:a16="http://schemas.microsoft.com/office/drawing/2014/main" id="{9AAFCF17-DCC4-1C32-8DEE-BFD4A10AE358}"/>
              </a:ext>
            </a:extLst>
          </p:cNvPr>
          <p:cNvSpPr/>
          <p:nvPr/>
        </p:nvSpPr>
        <p:spPr>
          <a:xfrm>
            <a:off x="952499" y="878049"/>
            <a:ext cx="904875" cy="376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solidFill>
                <a:srgbClr val="394646"/>
              </a:solidFill>
              <a:latin typeface="Calibri"/>
              <a:ea typeface="Calibri"/>
              <a:cs typeface="Calibri"/>
            </a:endParaRPr>
          </a:p>
          <a:p>
            <a:pPr algn="ctr"/>
            <a:r>
              <a:rPr lang="en-US" sz="1600">
                <a:solidFill>
                  <a:srgbClr val="394646"/>
                </a:solidFill>
                <a:latin typeface="Calibri"/>
                <a:ea typeface="Calibri"/>
                <a:cs typeface="Calibri"/>
              </a:rPr>
              <a:t>Étape 4</a:t>
            </a:r>
            <a:endParaRPr lang="en-US" sz="1600">
              <a:solidFill>
                <a:srgbClr val="000000"/>
              </a:solidFill>
              <a:latin typeface="Calibri"/>
              <a:ea typeface="Calibri"/>
              <a:cs typeface="Calibri"/>
            </a:endParaRPr>
          </a:p>
          <a:p>
            <a:pPr algn="ctr"/>
            <a:endParaRPr lang="en-US">
              <a:solidFill>
                <a:srgbClr val="394646"/>
              </a:solidFill>
              <a:latin typeface="Arial Narrow" panose="020B0604020202020204" pitchFamily="34" charset="0"/>
              <a:cs typeface="Arial Narrow" panose="020B0604020202020204" pitchFamily="34" charset="0"/>
            </a:endParaRPr>
          </a:p>
        </p:txBody>
      </p:sp>
      <p:sp>
        <p:nvSpPr>
          <p:cNvPr id="13" name="Oval 12">
            <a:extLst>
              <a:ext uri="{FF2B5EF4-FFF2-40B4-BE49-F238E27FC236}">
                <a16:creationId xmlns:a16="http://schemas.microsoft.com/office/drawing/2014/main" id="{A59A5058-2108-3246-1462-E229EA53D7D0}"/>
              </a:ext>
            </a:extLst>
          </p:cNvPr>
          <p:cNvSpPr/>
          <p:nvPr/>
        </p:nvSpPr>
        <p:spPr>
          <a:xfrm>
            <a:off x="1019702" y="4077468"/>
            <a:ext cx="385234" cy="385234"/>
          </a:xfrm>
          <a:prstGeom prst="ellipse">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94646"/>
                </a:solidFill>
                <a:latin typeface="Arial" panose="020B0604020202020204" pitchFamily="34" charset="0"/>
                <a:cs typeface="Arial" panose="020B0604020202020204" pitchFamily="34" charset="0"/>
              </a:rPr>
              <a:t>1</a:t>
            </a:r>
          </a:p>
        </p:txBody>
      </p:sp>
      <p:sp>
        <p:nvSpPr>
          <p:cNvPr id="14" name="Oval 13">
            <a:extLst>
              <a:ext uri="{FF2B5EF4-FFF2-40B4-BE49-F238E27FC236}">
                <a16:creationId xmlns:a16="http://schemas.microsoft.com/office/drawing/2014/main" id="{D3DCF416-D10F-A413-A7D3-03D8ED6DBD5F}"/>
              </a:ext>
            </a:extLst>
          </p:cNvPr>
          <p:cNvSpPr/>
          <p:nvPr/>
        </p:nvSpPr>
        <p:spPr>
          <a:xfrm>
            <a:off x="1019702" y="5490737"/>
            <a:ext cx="385234" cy="385234"/>
          </a:xfrm>
          <a:prstGeom prst="ellipse">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94646"/>
                </a:solidFill>
                <a:latin typeface="Arial" panose="020B0604020202020204" pitchFamily="34" charset="0"/>
                <a:cs typeface="Arial" panose="020B0604020202020204" pitchFamily="34" charset="0"/>
              </a:rPr>
              <a:t>2</a:t>
            </a:r>
          </a:p>
        </p:txBody>
      </p:sp>
      <p:sp>
        <p:nvSpPr>
          <p:cNvPr id="15" name="Oval 14">
            <a:extLst>
              <a:ext uri="{FF2B5EF4-FFF2-40B4-BE49-F238E27FC236}">
                <a16:creationId xmlns:a16="http://schemas.microsoft.com/office/drawing/2014/main" id="{7F3E0618-D937-C1DA-19F7-DBA04D3D2607}"/>
              </a:ext>
            </a:extLst>
          </p:cNvPr>
          <p:cNvSpPr/>
          <p:nvPr/>
        </p:nvSpPr>
        <p:spPr>
          <a:xfrm>
            <a:off x="1019702" y="6607437"/>
            <a:ext cx="385234" cy="385234"/>
          </a:xfrm>
          <a:prstGeom prst="ellipse">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94646"/>
                </a:solidFill>
                <a:latin typeface="Arial" panose="020B0604020202020204" pitchFamily="34" charset="0"/>
                <a:cs typeface="Arial" panose="020B0604020202020204" pitchFamily="34" charset="0"/>
              </a:rPr>
              <a:t>3</a:t>
            </a:r>
          </a:p>
        </p:txBody>
      </p:sp>
      <p:sp>
        <p:nvSpPr>
          <p:cNvPr id="16" name="Oval 15">
            <a:extLst>
              <a:ext uri="{FF2B5EF4-FFF2-40B4-BE49-F238E27FC236}">
                <a16:creationId xmlns:a16="http://schemas.microsoft.com/office/drawing/2014/main" id="{4F5A4D39-4B73-48B1-075F-45DDA5FD86C7}"/>
              </a:ext>
            </a:extLst>
          </p:cNvPr>
          <p:cNvSpPr/>
          <p:nvPr/>
        </p:nvSpPr>
        <p:spPr>
          <a:xfrm>
            <a:off x="1019702" y="8012137"/>
            <a:ext cx="385234" cy="385234"/>
          </a:xfrm>
          <a:prstGeom prst="ellipse">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94646"/>
                </a:solidFill>
                <a:latin typeface="Arial" panose="020B0604020202020204" pitchFamily="34" charset="0"/>
                <a:cs typeface="Arial" panose="020B0604020202020204" pitchFamily="34" charset="0"/>
              </a:rPr>
              <a:t>4</a:t>
            </a:r>
          </a:p>
        </p:txBody>
      </p:sp>
      <p:sp>
        <p:nvSpPr>
          <p:cNvPr id="5" name="Espace réservé du texte 4">
            <a:extLst>
              <a:ext uri="{FF2B5EF4-FFF2-40B4-BE49-F238E27FC236}">
                <a16:creationId xmlns:a16="http://schemas.microsoft.com/office/drawing/2014/main" id="{6DD285B3-D37A-80EE-47AC-8D6939A044D1}"/>
              </a:ext>
            </a:extLst>
          </p:cNvPr>
          <p:cNvSpPr>
            <a:spLocks noGrp="1"/>
          </p:cNvSpPr>
          <p:nvPr>
            <p:ph type="body" idx="109"/>
          </p:nvPr>
        </p:nvSpPr>
        <p:spPr>
          <a:xfrm>
            <a:off x="979500" y="1543050"/>
            <a:ext cx="7949775" cy="657225"/>
          </a:xfrm>
        </p:spPr>
        <p:txBody>
          <a:bodyPr wrap="square" lIns="91440" tIns="45720" rIns="91440" bIns="45720" rtlCol="0" anchor="t"/>
          <a:lstStyle/>
          <a:p>
            <a:r>
              <a:rPr lang="en-US" sz="6600" err="1">
                <a:solidFill>
                  <a:schemeClr val="tx1">
                    <a:lumMod val="65000"/>
                    <a:lumOff val="35000"/>
                  </a:schemeClr>
                </a:solidFill>
                <a:latin typeface="Arial Narrow"/>
                <a:ea typeface="Enduro Narrow Regular"/>
              </a:rPr>
              <a:t>Valorisez</a:t>
            </a:r>
            <a:r>
              <a:rPr lang="en-US" sz="6600">
                <a:solidFill>
                  <a:schemeClr val="tx1">
                    <a:lumMod val="65000"/>
                    <a:lumOff val="35000"/>
                  </a:schemeClr>
                </a:solidFill>
                <a:latin typeface="Arial Narrow"/>
                <a:ea typeface="Enduro Narrow Regular"/>
              </a:rPr>
              <a:t> </a:t>
            </a:r>
            <a:r>
              <a:rPr lang="en-US" sz="6600" err="1">
                <a:solidFill>
                  <a:schemeClr val="tx1">
                    <a:lumMod val="65000"/>
                    <a:lumOff val="35000"/>
                  </a:schemeClr>
                </a:solidFill>
                <a:latin typeface="Arial Narrow"/>
                <a:ea typeface="Enduro Narrow Regular"/>
              </a:rPr>
              <a:t>votre</a:t>
            </a:r>
            <a:r>
              <a:rPr lang="en-US" sz="6600">
                <a:solidFill>
                  <a:schemeClr val="tx1">
                    <a:lumMod val="65000"/>
                    <a:lumOff val="35000"/>
                  </a:schemeClr>
                </a:solidFill>
                <a:latin typeface="Arial Narrow"/>
                <a:ea typeface="Enduro Narrow Regular"/>
              </a:rPr>
              <a:t> </a:t>
            </a:r>
            <a:r>
              <a:rPr lang="en-US" sz="6600" err="1">
                <a:solidFill>
                  <a:schemeClr val="tx1">
                    <a:lumMod val="65000"/>
                    <a:lumOff val="35000"/>
                  </a:schemeClr>
                </a:solidFill>
                <a:latin typeface="Arial Narrow"/>
                <a:ea typeface="Enduro Narrow Regular"/>
              </a:rPr>
              <a:t>programme</a:t>
            </a:r>
            <a:endParaRPr lang="fr-FR">
              <a:solidFill>
                <a:schemeClr val="tx1">
                  <a:lumMod val="65000"/>
                  <a:lumOff val="35000"/>
                </a:schemeClr>
              </a:solidFill>
              <a:latin typeface="Arial Narrow"/>
              <a:ea typeface="Enduro Narrow Regular"/>
            </a:endParaRPr>
          </a:p>
        </p:txBody>
      </p:sp>
    </p:spTree>
    <p:extLst>
      <p:ext uri="{BB962C8B-B14F-4D97-AF65-F5344CB8AC3E}">
        <p14:creationId xmlns:p14="http://schemas.microsoft.com/office/powerpoint/2010/main" val="336707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916B-1E17-1A50-BC0D-21CC02FF88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83400A-B8A5-A07A-4941-589CF259D1FC}"/>
              </a:ext>
            </a:extLst>
          </p:cNvPr>
          <p:cNvSpPr>
            <a:spLocks noGrp="1"/>
          </p:cNvSpPr>
          <p:nvPr>
            <p:ph type="body" idx="120"/>
          </p:nvPr>
        </p:nvSpPr>
        <p:spPr>
          <a:xfrm>
            <a:off x="9702150" y="1543050"/>
            <a:ext cx="8730850" cy="657225"/>
          </a:xfrm>
        </p:spPr>
        <p:txBody>
          <a:bodyPr wrap="square" lIns="91440" tIns="45720" rIns="91440" bIns="45720" rtlCol="0" anchor="t"/>
          <a:lstStyle/>
          <a:p>
            <a:r>
              <a:rPr lang="en-US" err="1">
                <a:latin typeface="Arial Narrow"/>
                <a:ea typeface="Enduro Narrow Regular"/>
              </a:rPr>
              <a:t>Valorisez</a:t>
            </a:r>
            <a:r>
              <a:rPr lang="en-US">
                <a:latin typeface="Arial Narrow"/>
                <a:ea typeface="Enduro Narrow Regular"/>
              </a:rPr>
              <a:t> </a:t>
            </a:r>
            <a:r>
              <a:rPr lang="en-US" err="1">
                <a:latin typeface="Arial Narrow"/>
                <a:ea typeface="Enduro Narrow Regular"/>
              </a:rPr>
              <a:t>votre</a:t>
            </a:r>
            <a:r>
              <a:rPr lang="en-US">
                <a:latin typeface="Arial Narrow"/>
                <a:ea typeface="Enduro Narrow Regular"/>
              </a:rPr>
              <a:t> </a:t>
            </a:r>
            <a:r>
              <a:rPr lang="en-US" err="1">
                <a:latin typeface="Arial Narrow"/>
                <a:ea typeface="Enduro Narrow Regular"/>
              </a:rPr>
              <a:t>programme</a:t>
            </a:r>
            <a:endParaRPr lang="en-US" err="1"/>
          </a:p>
        </p:txBody>
      </p:sp>
      <p:sp>
        <p:nvSpPr>
          <p:cNvPr id="3" name="Text Placeholder 2">
            <a:extLst>
              <a:ext uri="{FF2B5EF4-FFF2-40B4-BE49-F238E27FC236}">
                <a16:creationId xmlns:a16="http://schemas.microsoft.com/office/drawing/2014/main" id="{AB15AE6C-8172-15D9-EC2B-756354852185}"/>
              </a:ext>
            </a:extLst>
          </p:cNvPr>
          <p:cNvSpPr>
            <a:spLocks noGrp="1"/>
          </p:cNvSpPr>
          <p:nvPr>
            <p:ph type="body" idx="121"/>
          </p:nvPr>
        </p:nvSpPr>
        <p:spPr>
          <a:xfrm>
            <a:off x="9756150" y="2706675"/>
            <a:ext cx="6067425" cy="847725"/>
          </a:xfrm>
        </p:spPr>
        <p:txBody>
          <a:bodyPr wrap="square" lIns="91440" tIns="45720" rIns="91440" bIns="45720" rtlCol="0" anchor="t"/>
          <a:lstStyle/>
          <a:p>
            <a:r>
              <a:rPr lang="en-US" dirty="0" err="1">
                <a:latin typeface="Arial"/>
                <a:ea typeface="Enduro Regular"/>
                <a:cs typeface="Arial"/>
              </a:rPr>
              <a:t>Stimulez</a:t>
            </a:r>
            <a:r>
              <a:rPr lang="en-US" dirty="0">
                <a:latin typeface="Arial"/>
                <a:ea typeface="Enduro Regular"/>
                <a:cs typeface="Arial"/>
              </a:rPr>
              <a:t> </a:t>
            </a:r>
            <a:r>
              <a:rPr lang="en-US" dirty="0" err="1">
                <a:latin typeface="Arial"/>
                <a:ea typeface="Enduro Regular"/>
                <a:cs typeface="Arial"/>
              </a:rPr>
              <a:t>l'engagement</a:t>
            </a:r>
            <a:r>
              <a:rPr lang="en-US">
                <a:latin typeface="Arial"/>
                <a:ea typeface="Enduro Regular"/>
                <a:cs typeface="Arial"/>
              </a:rPr>
              <a:t> : </a:t>
            </a:r>
            <a:r>
              <a:rPr lang="en-US" err="1">
                <a:latin typeface="Arial"/>
                <a:ea typeface="Enduro Regular"/>
                <a:cs typeface="Arial"/>
              </a:rPr>
              <a:t>dynamisez</a:t>
            </a:r>
            <a:r>
              <a:rPr lang="en-US" dirty="0">
                <a:latin typeface="Arial"/>
                <a:ea typeface="Enduro Regular"/>
                <a:cs typeface="Arial"/>
              </a:rPr>
              <a:t> </a:t>
            </a:r>
            <a:r>
              <a:rPr lang="en-US" dirty="0" err="1">
                <a:latin typeface="Arial"/>
                <a:ea typeface="Enduro Regular"/>
                <a:cs typeface="Arial"/>
              </a:rPr>
              <a:t>votre</a:t>
            </a:r>
            <a:r>
              <a:rPr lang="en-US" dirty="0">
                <a:latin typeface="Arial"/>
                <a:ea typeface="Enduro Regular"/>
                <a:cs typeface="Arial"/>
              </a:rPr>
              <a:t> </a:t>
            </a:r>
            <a:r>
              <a:rPr lang="en-US" dirty="0" err="1">
                <a:latin typeface="Arial"/>
                <a:ea typeface="Enduro Regular"/>
                <a:cs typeface="Arial"/>
              </a:rPr>
              <a:t>programme</a:t>
            </a:r>
            <a:r>
              <a:rPr lang="en-US" dirty="0">
                <a:latin typeface="Arial"/>
                <a:ea typeface="Enduro Regular"/>
                <a:cs typeface="Arial"/>
              </a:rPr>
              <a:t> avec des </a:t>
            </a:r>
            <a:r>
              <a:rPr lang="en-US" dirty="0" err="1">
                <a:latin typeface="Arial"/>
                <a:ea typeface="Enduro Regular"/>
                <a:cs typeface="Arial"/>
              </a:rPr>
              <a:t>défis</a:t>
            </a:r>
            <a:r>
              <a:rPr lang="en-US" dirty="0">
                <a:latin typeface="Arial"/>
                <a:ea typeface="Enduro Regular"/>
                <a:cs typeface="Arial"/>
              </a:rPr>
              <a:t> </a:t>
            </a:r>
            <a:r>
              <a:rPr lang="en-US" dirty="0" err="1">
                <a:latin typeface="Arial"/>
                <a:ea typeface="Enduro Regular"/>
                <a:cs typeface="Arial"/>
              </a:rPr>
              <a:t>créatifs</a:t>
            </a:r>
            <a:r>
              <a:rPr lang="en-US" dirty="0">
                <a:latin typeface="Arial"/>
                <a:ea typeface="Enduro Regular"/>
                <a:cs typeface="Arial"/>
              </a:rPr>
              <a:t> et des </a:t>
            </a:r>
            <a:r>
              <a:rPr lang="en-US" dirty="0" err="1">
                <a:latin typeface="Arial"/>
                <a:ea typeface="Enduro Regular"/>
                <a:cs typeface="Arial"/>
              </a:rPr>
              <a:t>incitations</a:t>
            </a:r>
            <a:r>
              <a:rPr lang="en-US" dirty="0">
                <a:latin typeface="Arial"/>
                <a:ea typeface="Enduro Regular"/>
                <a:cs typeface="Arial"/>
              </a:rPr>
              <a:t> </a:t>
            </a:r>
            <a:r>
              <a:rPr lang="en-US" dirty="0" err="1">
                <a:latin typeface="Arial"/>
                <a:ea typeface="Enduro Regular"/>
                <a:cs typeface="Arial"/>
              </a:rPr>
              <a:t>significatives</a:t>
            </a:r>
            <a:r>
              <a:rPr lang="en-US" dirty="0">
                <a:latin typeface="Arial"/>
                <a:ea typeface="Enduro Regular"/>
                <a:cs typeface="Arial"/>
              </a:rPr>
              <a:t>.</a:t>
            </a:r>
            <a:endParaRPr lang="fr-FR" dirty="0">
              <a:latin typeface="Arial"/>
              <a:ea typeface="Enduro Regular"/>
              <a:cs typeface="Arial"/>
            </a:endParaRPr>
          </a:p>
          <a:p>
            <a:endParaRPr lang="en-US"/>
          </a:p>
          <a:p>
            <a:r>
              <a:rPr lang="en-US" dirty="0">
                <a:latin typeface="Arial"/>
                <a:ea typeface="Enduro Regular"/>
                <a:cs typeface="Arial"/>
              </a:rPr>
              <a:t> </a:t>
            </a:r>
          </a:p>
        </p:txBody>
      </p:sp>
      <p:sp>
        <p:nvSpPr>
          <p:cNvPr id="10" name="Content Placeholder 9">
            <a:extLst>
              <a:ext uri="{FF2B5EF4-FFF2-40B4-BE49-F238E27FC236}">
                <a16:creationId xmlns:a16="http://schemas.microsoft.com/office/drawing/2014/main" id="{557855FE-20CB-D5F6-E0CA-3DB91590CA09}"/>
              </a:ext>
            </a:extLst>
          </p:cNvPr>
          <p:cNvSpPr>
            <a:spLocks noGrp="1"/>
          </p:cNvSpPr>
          <p:nvPr>
            <p:ph idx="107"/>
          </p:nvPr>
        </p:nvSpPr>
        <p:spPr/>
        <p:txBody>
          <a:bodyPr/>
          <a:lstStyle/>
          <a:p>
            <a:endParaRPr lang="en-US"/>
          </a:p>
        </p:txBody>
      </p:sp>
      <p:sp>
        <p:nvSpPr>
          <p:cNvPr id="12" name="Text Placeholder 3">
            <a:extLst>
              <a:ext uri="{FF2B5EF4-FFF2-40B4-BE49-F238E27FC236}">
                <a16:creationId xmlns:a16="http://schemas.microsoft.com/office/drawing/2014/main" id="{171F7064-39F3-F520-2C51-AEF9245EB365}"/>
              </a:ext>
            </a:extLst>
          </p:cNvPr>
          <p:cNvSpPr txBox="1">
            <a:spLocks/>
          </p:cNvSpPr>
          <p:nvPr/>
        </p:nvSpPr>
        <p:spPr>
          <a:xfrm>
            <a:off x="9739725" y="3970800"/>
            <a:ext cx="8113276" cy="885158"/>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400" b="1">
                <a:latin typeface="Arial"/>
                <a:ea typeface="+mn-lt"/>
                <a:cs typeface="+mn-lt"/>
              </a:rPr>
              <a:t>Hackathons de </a:t>
            </a:r>
            <a:r>
              <a:rPr lang="en-US" sz="2400" b="1" err="1">
                <a:latin typeface="Arial"/>
                <a:ea typeface="+mn-lt"/>
                <a:cs typeface="+mn-lt"/>
              </a:rPr>
              <a:t>compétences</a:t>
            </a:r>
            <a:r>
              <a:rPr lang="en-US" sz="2400" b="1">
                <a:latin typeface="Arial"/>
                <a:ea typeface="+mn-lt"/>
                <a:cs typeface="+mn-lt"/>
              </a:rPr>
              <a:t> : </a:t>
            </a:r>
            <a:endParaRPr lang="fr-FR">
              <a:latin typeface="Arial"/>
              <a:ea typeface="+mn-lt"/>
              <a:cs typeface="+mn-lt"/>
            </a:endParaRPr>
          </a:p>
          <a:p>
            <a:pPr>
              <a:buNone/>
            </a:pPr>
            <a:r>
              <a:rPr lang="en-US" sz="2000" err="1">
                <a:latin typeface="Arial"/>
                <a:ea typeface="+mn-lt"/>
                <a:cs typeface="+mn-lt"/>
              </a:rPr>
              <a:t>Sélectionnez</a:t>
            </a:r>
            <a:r>
              <a:rPr lang="en-US" sz="2000">
                <a:latin typeface="Arial"/>
                <a:ea typeface="+mn-lt"/>
                <a:cs typeface="+mn-lt"/>
              </a:rPr>
              <a:t> 1 à 3 </a:t>
            </a:r>
            <a:r>
              <a:rPr lang="en-US" sz="2000" err="1">
                <a:latin typeface="Arial"/>
                <a:ea typeface="+mn-lt"/>
                <a:cs typeface="+mn-lt"/>
              </a:rPr>
              <a:t>compétences</a:t>
            </a:r>
            <a:r>
              <a:rPr lang="en-US" sz="2000">
                <a:latin typeface="Arial"/>
                <a:ea typeface="+mn-lt"/>
                <a:cs typeface="+mn-lt"/>
              </a:rPr>
              <a:t> et </a:t>
            </a:r>
            <a:r>
              <a:rPr lang="en-US" sz="2000" err="1">
                <a:latin typeface="Arial"/>
                <a:ea typeface="+mn-lt"/>
                <a:cs typeface="+mn-lt"/>
              </a:rPr>
              <a:t>organisez</a:t>
            </a:r>
            <a:r>
              <a:rPr lang="en-US" sz="2000">
                <a:latin typeface="Arial"/>
                <a:ea typeface="+mn-lt"/>
                <a:cs typeface="+mn-lt"/>
              </a:rPr>
              <a:t> des </a:t>
            </a:r>
            <a:r>
              <a:rPr lang="en-US" sz="2000" err="1">
                <a:latin typeface="Arial"/>
                <a:ea typeface="+mn-lt"/>
                <a:cs typeface="+mn-lt"/>
              </a:rPr>
              <a:t>défis</a:t>
            </a:r>
            <a:r>
              <a:rPr lang="en-US" sz="2000">
                <a:latin typeface="Arial"/>
                <a:ea typeface="+mn-lt"/>
                <a:cs typeface="+mn-lt"/>
              </a:rPr>
              <a:t> par équipe.</a:t>
            </a:r>
            <a:endParaRPr lang="fr-FR" sz="2000">
              <a:latin typeface="Arial"/>
              <a:ea typeface="+mn-lt"/>
              <a:cs typeface="+mn-lt"/>
            </a:endParaRPr>
          </a:p>
          <a:p>
            <a:pPr marL="0" indent="0">
              <a:buNone/>
            </a:pPr>
            <a:endParaRPr lang="en-US" sz="2400">
              <a:latin typeface="Arial" panose="020B0604020202020204" pitchFamily="34" charset="0"/>
              <a:ea typeface="+mn-lt"/>
              <a:cs typeface="Arial" panose="020B0604020202020204" pitchFamily="34" charset="0"/>
            </a:endParaRPr>
          </a:p>
        </p:txBody>
      </p:sp>
      <p:sp>
        <p:nvSpPr>
          <p:cNvPr id="13" name="Rounded Rectangle 12">
            <a:extLst>
              <a:ext uri="{FF2B5EF4-FFF2-40B4-BE49-F238E27FC236}">
                <a16:creationId xmlns:a16="http://schemas.microsoft.com/office/drawing/2014/main" id="{75800A41-D282-FBD2-72AF-14E51981573E}"/>
              </a:ext>
            </a:extLst>
          </p:cNvPr>
          <p:cNvSpPr/>
          <p:nvPr/>
        </p:nvSpPr>
        <p:spPr>
          <a:xfrm>
            <a:off x="9721724" y="950049"/>
            <a:ext cx="904875" cy="376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394646"/>
                </a:solidFill>
                <a:latin typeface="Calibri"/>
                <a:ea typeface="Calibri"/>
                <a:cs typeface="Calibri"/>
              </a:rPr>
              <a:t>Étape 4</a:t>
            </a:r>
            <a:endParaRPr lang="fr-FR" sz="1600">
              <a:latin typeface="Calibri"/>
              <a:ea typeface="Calibri"/>
              <a:cs typeface="Calibri"/>
            </a:endParaRPr>
          </a:p>
        </p:txBody>
      </p:sp>
      <p:sp>
        <p:nvSpPr>
          <p:cNvPr id="5" name="ZoneTexte 4">
            <a:extLst>
              <a:ext uri="{FF2B5EF4-FFF2-40B4-BE49-F238E27FC236}">
                <a16:creationId xmlns:a16="http://schemas.microsoft.com/office/drawing/2014/main" id="{D6B41B9D-6847-1184-D924-E61AA8832E5D}"/>
              </a:ext>
            </a:extLst>
          </p:cNvPr>
          <p:cNvSpPr txBox="1"/>
          <p:nvPr/>
        </p:nvSpPr>
        <p:spPr>
          <a:xfrm>
            <a:off x="9752400" y="5148900"/>
            <a:ext cx="3436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rPr>
              <a:t>Mini </a:t>
            </a:r>
            <a:r>
              <a:rPr lang="en-US" sz="2400" b="1" err="1">
                <a:latin typeface="Arial"/>
              </a:rPr>
              <a:t>récompenses</a:t>
            </a:r>
            <a:r>
              <a:rPr lang="en-US" sz="2400" b="1">
                <a:latin typeface="Arial"/>
              </a:rPr>
              <a:t> : </a:t>
            </a:r>
            <a:endParaRPr lang="fr-FR" sz="2400" b="1">
              <a:latin typeface="Arial"/>
              <a:cs typeface="Arial"/>
            </a:endParaRPr>
          </a:p>
        </p:txBody>
      </p:sp>
      <p:sp>
        <p:nvSpPr>
          <p:cNvPr id="6" name="ZoneTexte 5">
            <a:extLst>
              <a:ext uri="{FF2B5EF4-FFF2-40B4-BE49-F238E27FC236}">
                <a16:creationId xmlns:a16="http://schemas.microsoft.com/office/drawing/2014/main" id="{D9B4DFD9-4430-2159-727A-2D2F03A931E5}"/>
              </a:ext>
            </a:extLst>
          </p:cNvPr>
          <p:cNvSpPr txBox="1"/>
          <p:nvPr/>
        </p:nvSpPr>
        <p:spPr>
          <a:xfrm>
            <a:off x="9752400" y="5607900"/>
            <a:ext cx="7684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latin typeface="Arial"/>
              </a:rPr>
              <a:t>Offrez</a:t>
            </a:r>
            <a:r>
              <a:rPr lang="en-US" sz="2000" dirty="0">
                <a:latin typeface="Arial"/>
              </a:rPr>
              <a:t> des </a:t>
            </a:r>
            <a:r>
              <a:rPr lang="en-US" sz="2000" dirty="0" err="1">
                <a:latin typeface="Arial"/>
              </a:rPr>
              <a:t>cartes-cadeaux</a:t>
            </a:r>
            <a:r>
              <a:rPr lang="en-US" sz="2000" dirty="0">
                <a:latin typeface="Arial"/>
              </a:rPr>
              <a:t>, du temps avec le CEO </a:t>
            </a:r>
            <a:r>
              <a:rPr lang="en-US" sz="2000" dirty="0" err="1">
                <a:latin typeface="Arial"/>
              </a:rPr>
              <a:t>ou</a:t>
            </a:r>
            <a:r>
              <a:rPr lang="en-US" sz="2000" dirty="0">
                <a:latin typeface="Arial"/>
              </a:rPr>
              <a:t> des livres pour la </a:t>
            </a:r>
            <a:r>
              <a:rPr lang="en-US" sz="2000" dirty="0" err="1">
                <a:latin typeface="Arial"/>
              </a:rPr>
              <a:t>réalisation</a:t>
            </a:r>
            <a:r>
              <a:rPr lang="en-US" sz="2000" dirty="0">
                <a:latin typeface="Arial"/>
              </a:rPr>
              <a:t> des </a:t>
            </a:r>
            <a:r>
              <a:rPr lang="en-US" sz="2000" dirty="0" err="1">
                <a:latin typeface="Arial"/>
              </a:rPr>
              <a:t>défis</a:t>
            </a:r>
            <a:r>
              <a:rPr lang="en-US" sz="2000" dirty="0">
                <a:latin typeface="Arial"/>
              </a:rPr>
              <a:t> </a:t>
            </a:r>
            <a:r>
              <a:rPr lang="en-US" sz="2000" dirty="0" err="1">
                <a:latin typeface="Arial"/>
              </a:rPr>
              <a:t>d'apprentissage</a:t>
            </a:r>
            <a:r>
              <a:rPr lang="en-US" sz="2000" dirty="0">
                <a:latin typeface="Arial"/>
              </a:rPr>
              <a:t>.</a:t>
            </a:r>
            <a:endParaRPr lang="fr-FR" dirty="0"/>
          </a:p>
        </p:txBody>
      </p:sp>
    </p:spTree>
    <p:extLst>
      <p:ext uri="{BB962C8B-B14F-4D97-AF65-F5344CB8AC3E}">
        <p14:creationId xmlns:p14="http://schemas.microsoft.com/office/powerpoint/2010/main" val="134226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92B506-FB74-0A84-0BC4-7A0E569898BA}"/>
              </a:ext>
            </a:extLst>
          </p:cNvPr>
          <p:cNvSpPr>
            <a:spLocks noGrp="1"/>
          </p:cNvSpPr>
          <p:nvPr>
            <p:ph type="body" idx="112"/>
          </p:nvPr>
        </p:nvSpPr>
        <p:spPr>
          <a:xfrm>
            <a:off x="952500" y="952500"/>
            <a:ext cx="12905500" cy="657225"/>
          </a:xfrm>
        </p:spPr>
        <p:txBody>
          <a:bodyPr wrap="square" lIns="91440" tIns="45720" rIns="91440" bIns="45720" rtlCol="0" anchor="t"/>
          <a:lstStyle/>
          <a:p>
            <a:r>
              <a:rPr lang="en-US" err="1">
                <a:latin typeface="Arial Narrow"/>
              </a:rPr>
              <a:t>Mesurez</a:t>
            </a:r>
            <a:r>
              <a:rPr lang="en-US" dirty="0">
                <a:latin typeface="Arial Narrow"/>
              </a:rPr>
              <a:t> </a:t>
            </a:r>
            <a:r>
              <a:rPr lang="en-US" dirty="0" err="1">
                <a:latin typeface="Arial Narrow"/>
              </a:rPr>
              <a:t>l'impact</a:t>
            </a:r>
            <a:r>
              <a:rPr lang="en-US" dirty="0">
                <a:latin typeface="Arial Narrow"/>
              </a:rPr>
              <a:t> de </a:t>
            </a:r>
            <a:r>
              <a:rPr lang="en-US" dirty="0" err="1">
                <a:latin typeface="Arial Narrow"/>
              </a:rPr>
              <a:t>votre</a:t>
            </a:r>
            <a:r>
              <a:rPr lang="en-US" dirty="0">
                <a:latin typeface="Arial Narrow"/>
              </a:rPr>
              <a:t> </a:t>
            </a:r>
            <a:r>
              <a:rPr lang="en-US" dirty="0" err="1">
                <a:latin typeface="Arial Narrow"/>
              </a:rPr>
              <a:t>programme</a:t>
            </a:r>
            <a:endParaRPr lang="fr-FR" dirty="0" err="1"/>
          </a:p>
        </p:txBody>
      </p:sp>
      <p:sp>
        <p:nvSpPr>
          <p:cNvPr id="3" name="Text Placeholder 2">
            <a:extLst>
              <a:ext uri="{FF2B5EF4-FFF2-40B4-BE49-F238E27FC236}">
                <a16:creationId xmlns:a16="http://schemas.microsoft.com/office/drawing/2014/main" id="{049F51F6-66E0-3EE7-3BCE-0C5A8D9BB915}"/>
              </a:ext>
            </a:extLst>
          </p:cNvPr>
          <p:cNvSpPr>
            <a:spLocks noGrp="1"/>
          </p:cNvSpPr>
          <p:nvPr>
            <p:ph type="body" idx="113"/>
          </p:nvPr>
        </p:nvSpPr>
        <p:spPr>
          <a:xfrm>
            <a:off x="952500" y="1966350"/>
            <a:ext cx="9187054" cy="635550"/>
          </a:xfrm>
        </p:spPr>
        <p:txBody>
          <a:bodyPr wrap="square" lIns="91440" tIns="45720" rIns="91440" bIns="45720" rtlCol="0" anchor="t"/>
          <a:lstStyle/>
          <a:p>
            <a:r>
              <a:rPr lang="en-US">
                <a:latin typeface="Arial"/>
                <a:ea typeface="Enduro Regular"/>
                <a:cs typeface="Arial"/>
              </a:rPr>
              <a:t>Suivez les </a:t>
            </a:r>
            <a:r>
              <a:rPr lang="en-US" err="1">
                <a:latin typeface="Arial"/>
                <a:ea typeface="Enduro Regular"/>
                <a:cs typeface="Arial"/>
              </a:rPr>
              <a:t>progrès</a:t>
            </a:r>
            <a:r>
              <a:rPr lang="en-US">
                <a:latin typeface="Arial"/>
                <a:ea typeface="Enduro Regular"/>
                <a:cs typeface="Arial"/>
              </a:rPr>
              <a:t> en mesurant les résultats clés avant et après le lancement</a:t>
            </a:r>
            <a:r>
              <a:rPr lang="en-US" sz="2100" kern="0" spc="-75">
                <a:solidFill>
                  <a:srgbClr val="FFFFFF"/>
                </a:solidFill>
                <a:latin typeface="Arial"/>
                <a:ea typeface="Enduro Regular"/>
                <a:cs typeface="Arial"/>
              </a:rPr>
              <a:t>.</a:t>
            </a:r>
            <a:endParaRPr lang="fr-FR">
              <a:latin typeface="Arial"/>
              <a:ea typeface="Enduro Regular"/>
              <a:cs typeface="Arial"/>
            </a:endParaRPr>
          </a:p>
        </p:txBody>
      </p:sp>
      <p:sp>
        <p:nvSpPr>
          <p:cNvPr id="4" name="Text Placeholder 3">
            <a:extLst>
              <a:ext uri="{FF2B5EF4-FFF2-40B4-BE49-F238E27FC236}">
                <a16:creationId xmlns:a16="http://schemas.microsoft.com/office/drawing/2014/main" id="{8F48D351-258F-2474-B0F9-7201600877D5}"/>
              </a:ext>
            </a:extLst>
          </p:cNvPr>
          <p:cNvSpPr>
            <a:spLocks noGrp="1"/>
          </p:cNvSpPr>
          <p:nvPr>
            <p:ph type="body" idx="107"/>
          </p:nvPr>
        </p:nvSpPr>
        <p:spPr/>
        <p:txBody>
          <a:bodyPr/>
          <a:lstStyle/>
          <a:p>
            <a:r>
              <a:rPr lang="en-US"/>
              <a:t>3.5%</a:t>
            </a:r>
          </a:p>
        </p:txBody>
      </p:sp>
      <p:sp>
        <p:nvSpPr>
          <p:cNvPr id="5" name="Text Placeholder 4">
            <a:extLst>
              <a:ext uri="{FF2B5EF4-FFF2-40B4-BE49-F238E27FC236}">
                <a16:creationId xmlns:a16="http://schemas.microsoft.com/office/drawing/2014/main" id="{8F672C44-858C-B561-0035-982843131789}"/>
              </a:ext>
            </a:extLst>
          </p:cNvPr>
          <p:cNvSpPr>
            <a:spLocks noGrp="1"/>
          </p:cNvSpPr>
          <p:nvPr>
            <p:ph type="body" idx="108"/>
          </p:nvPr>
        </p:nvSpPr>
        <p:spPr/>
        <p:txBody>
          <a:bodyPr/>
          <a:lstStyle/>
          <a:p>
            <a:r>
              <a:rPr lang="en-US"/>
              <a:t>18%</a:t>
            </a:r>
          </a:p>
        </p:txBody>
      </p:sp>
      <p:sp>
        <p:nvSpPr>
          <p:cNvPr id="6" name="Text Placeholder 5">
            <a:extLst>
              <a:ext uri="{FF2B5EF4-FFF2-40B4-BE49-F238E27FC236}">
                <a16:creationId xmlns:a16="http://schemas.microsoft.com/office/drawing/2014/main" id="{5EC7CA4E-B5D5-9382-41A2-EB4BF2680868}"/>
              </a:ext>
            </a:extLst>
          </p:cNvPr>
          <p:cNvSpPr>
            <a:spLocks noGrp="1"/>
          </p:cNvSpPr>
          <p:nvPr>
            <p:ph type="body" idx="109"/>
          </p:nvPr>
        </p:nvSpPr>
        <p:spPr/>
        <p:txBody>
          <a:bodyPr/>
          <a:lstStyle/>
          <a:p>
            <a:r>
              <a:rPr lang="en-US"/>
              <a:t>56%</a:t>
            </a:r>
          </a:p>
        </p:txBody>
      </p:sp>
      <p:sp>
        <p:nvSpPr>
          <p:cNvPr id="7" name="Text Placeholder 6">
            <a:extLst>
              <a:ext uri="{FF2B5EF4-FFF2-40B4-BE49-F238E27FC236}">
                <a16:creationId xmlns:a16="http://schemas.microsoft.com/office/drawing/2014/main" id="{F152BB53-88F9-745F-E418-BD53270DBF5B}"/>
              </a:ext>
            </a:extLst>
          </p:cNvPr>
          <p:cNvSpPr>
            <a:spLocks noGrp="1"/>
          </p:cNvSpPr>
          <p:nvPr>
            <p:ph type="body" idx="110"/>
          </p:nvPr>
        </p:nvSpPr>
        <p:spPr>
          <a:xfrm>
            <a:off x="6553725" y="5629275"/>
            <a:ext cx="5172075" cy="1672862"/>
          </a:xfrm>
        </p:spPr>
        <p:txBody>
          <a:bodyPr wrap="square" lIns="91440" tIns="45720" rIns="91440" bIns="45720" rtlCol="0" anchor="t"/>
          <a:lstStyle/>
          <a:p>
            <a:r>
              <a:rPr lang="en-US" err="1">
                <a:latin typeface="Arial"/>
                <a:ea typeface="Enduro Regular"/>
                <a:cs typeface="Arial"/>
              </a:rPr>
              <a:t>Taux</a:t>
            </a:r>
            <a:r>
              <a:rPr lang="en-US">
                <a:latin typeface="Arial"/>
                <a:ea typeface="Enduro Regular"/>
                <a:cs typeface="Arial"/>
              </a:rPr>
              <a:t> de rotation du personnel</a:t>
            </a:r>
            <a:endParaRPr lang="fr-FR">
              <a:latin typeface="Arial"/>
              <a:ea typeface="Enduro Regular"/>
              <a:cs typeface="Arial"/>
            </a:endParaRPr>
          </a:p>
          <a:p>
            <a:br>
              <a:rPr lang="en-US">
                <a:latin typeface="Arial"/>
                <a:cs typeface="Arial"/>
              </a:rPr>
            </a:br>
            <a:r>
              <a:rPr lang="en-US">
                <a:latin typeface="Arial"/>
                <a:ea typeface="Enduro Regular"/>
                <a:cs typeface="Arial"/>
              </a:rPr>
              <a:t> </a:t>
            </a:r>
            <a:r>
              <a:rPr lang="en-US" err="1">
                <a:latin typeface="Arial"/>
                <a:ea typeface="Enduro Regular"/>
                <a:cs typeface="Arial"/>
              </a:rPr>
              <a:t>Mesurez</a:t>
            </a:r>
            <a:r>
              <a:rPr lang="en-US">
                <a:latin typeface="Arial"/>
                <a:ea typeface="Enduro Regular"/>
                <a:cs typeface="Arial"/>
              </a:rPr>
              <a:t> </a:t>
            </a:r>
            <a:r>
              <a:rPr lang="en-US" err="1">
                <a:latin typeface="Arial"/>
                <a:ea typeface="Enduro Regular"/>
                <a:cs typeface="Arial"/>
              </a:rPr>
              <a:t>si</a:t>
            </a:r>
            <a:r>
              <a:rPr lang="en-US">
                <a:latin typeface="Arial"/>
                <a:ea typeface="Enduro Regular"/>
                <a:cs typeface="Arial"/>
              </a:rPr>
              <a:t> le </a:t>
            </a:r>
            <a:r>
              <a:rPr lang="en-US" err="1">
                <a:latin typeface="Arial"/>
                <a:ea typeface="Enduro Regular"/>
                <a:cs typeface="Arial"/>
              </a:rPr>
              <a:t>développement</a:t>
            </a:r>
            <a:r>
              <a:rPr lang="en-US">
                <a:latin typeface="Arial"/>
                <a:ea typeface="Enduro Regular"/>
                <a:cs typeface="Arial"/>
              </a:rPr>
              <a:t> du </a:t>
            </a:r>
            <a:r>
              <a:rPr lang="en-US" sz="2100" kern="0" spc="-75">
                <a:solidFill>
                  <a:srgbClr val="FFFFFF"/>
                </a:solidFill>
                <a:latin typeface="Arial"/>
                <a:ea typeface="Enduro Regular"/>
                <a:cs typeface="Arial"/>
              </a:rPr>
              <a:t>leadership </a:t>
            </a:r>
            <a:r>
              <a:rPr lang="en-US" err="1">
                <a:latin typeface="Arial"/>
                <a:ea typeface="Enduro Regular"/>
                <a:cs typeface="Arial"/>
              </a:rPr>
              <a:t>améliore</a:t>
            </a:r>
            <a:r>
              <a:rPr lang="en-US">
                <a:latin typeface="Arial"/>
                <a:ea typeface="Enduro Regular"/>
                <a:cs typeface="Arial"/>
              </a:rPr>
              <a:t> la rétention</a:t>
            </a:r>
            <a:r>
              <a:rPr lang="en-US" sz="2100" kern="0" spc="-75">
                <a:solidFill>
                  <a:srgbClr val="FFFFFF"/>
                </a:solidFill>
                <a:latin typeface="Arial"/>
                <a:ea typeface="Enduro Regular"/>
                <a:cs typeface="Arial"/>
              </a:rPr>
              <a:t>.</a:t>
            </a:r>
            <a:endParaRPr lang="fr-FR">
              <a:latin typeface="Arial"/>
              <a:ea typeface="Enduro Regular"/>
              <a:cs typeface="Arial"/>
            </a:endParaRPr>
          </a:p>
        </p:txBody>
      </p:sp>
      <p:sp>
        <p:nvSpPr>
          <p:cNvPr id="8" name="Text Placeholder 7">
            <a:extLst>
              <a:ext uri="{FF2B5EF4-FFF2-40B4-BE49-F238E27FC236}">
                <a16:creationId xmlns:a16="http://schemas.microsoft.com/office/drawing/2014/main" id="{C292B447-0AF4-3B3E-CB15-34167F16F0D1}"/>
              </a:ext>
            </a:extLst>
          </p:cNvPr>
          <p:cNvSpPr>
            <a:spLocks noGrp="1"/>
          </p:cNvSpPr>
          <p:nvPr>
            <p:ph type="body" idx="111"/>
          </p:nvPr>
        </p:nvSpPr>
        <p:spPr>
          <a:xfrm>
            <a:off x="12172950" y="5629275"/>
            <a:ext cx="5172075" cy="1672862"/>
          </a:xfrm>
        </p:spPr>
        <p:txBody>
          <a:bodyPr wrap="square" lIns="91440" tIns="45720" rIns="91440" bIns="45720" rtlCol="0" anchor="t"/>
          <a:lstStyle/>
          <a:p>
            <a:r>
              <a:rPr lang="en-US" err="1">
                <a:latin typeface="Arial"/>
                <a:ea typeface="Enduro Regular"/>
                <a:cs typeface="Arial"/>
              </a:rPr>
              <a:t>Démotivés</a:t>
            </a:r>
            <a:r>
              <a:rPr lang="en-US">
                <a:latin typeface="Arial"/>
                <a:ea typeface="Enduro Regular"/>
                <a:cs typeface="Arial"/>
              </a:rPr>
              <a:t> </a:t>
            </a:r>
            <a:r>
              <a:rPr lang="en-US" err="1">
                <a:latin typeface="Arial"/>
                <a:ea typeface="Enduro Regular"/>
                <a:cs typeface="Arial"/>
              </a:rPr>
              <a:t>activement</a:t>
            </a:r>
            <a:endParaRPr lang="fr-FR" err="1">
              <a:latin typeface="Arial"/>
              <a:ea typeface="Enduro Regular"/>
              <a:cs typeface="Arial"/>
            </a:endParaRPr>
          </a:p>
          <a:p>
            <a:br>
              <a:rPr lang="en-US">
                <a:latin typeface="Arial"/>
                <a:cs typeface="Arial"/>
              </a:rPr>
            </a:br>
            <a:r>
              <a:rPr lang="en-US">
                <a:latin typeface="Arial"/>
                <a:ea typeface="Enduro Regular"/>
                <a:cs typeface="Arial"/>
              </a:rPr>
              <a:t> Utilisez des enquêtes pour suivre la </a:t>
            </a:r>
            <a:r>
              <a:rPr lang="en-US" sz="2100" kern="0" spc="-75">
                <a:solidFill>
                  <a:srgbClr val="FFFFFF"/>
                </a:solidFill>
                <a:latin typeface="Arial"/>
                <a:ea typeface="Enduro Regular"/>
                <a:cs typeface="Arial"/>
              </a:rPr>
              <a:t>culture, </a:t>
            </a:r>
            <a:r>
              <a:rPr lang="en-US">
                <a:latin typeface="Arial"/>
                <a:ea typeface="Enduro Regular"/>
                <a:cs typeface="Arial"/>
              </a:rPr>
              <a:t>la </a:t>
            </a:r>
            <a:r>
              <a:rPr lang="en-US" sz="2100" kern="0" spc="-75">
                <a:solidFill>
                  <a:srgbClr val="FFFFFF"/>
                </a:solidFill>
                <a:latin typeface="Arial"/>
                <a:ea typeface="Enduro Regular"/>
                <a:cs typeface="Arial"/>
              </a:rPr>
              <a:t>participation</a:t>
            </a:r>
            <a:r>
              <a:rPr lang="en-US">
                <a:latin typeface="Arial"/>
                <a:ea typeface="Enduro Regular"/>
                <a:cs typeface="Arial"/>
              </a:rPr>
              <a:t> et la</a:t>
            </a:r>
            <a:r>
              <a:rPr lang="en-US" sz="2100" kern="0" spc="-75">
                <a:solidFill>
                  <a:srgbClr val="FFFFFF"/>
                </a:solidFill>
                <a:latin typeface="Arial"/>
                <a:ea typeface="Enduro Regular"/>
                <a:cs typeface="Arial"/>
              </a:rPr>
              <a:t> motivation.</a:t>
            </a:r>
            <a:endParaRPr lang="fr-FR">
              <a:latin typeface="Arial"/>
              <a:ea typeface="Enduro Regular"/>
              <a:cs typeface="Arial"/>
            </a:endParaRPr>
          </a:p>
        </p:txBody>
      </p:sp>
      <p:sp>
        <p:nvSpPr>
          <p:cNvPr id="9" name="Text Placeholder 8">
            <a:extLst>
              <a:ext uri="{FF2B5EF4-FFF2-40B4-BE49-F238E27FC236}">
                <a16:creationId xmlns:a16="http://schemas.microsoft.com/office/drawing/2014/main" id="{FB5F1E48-94D9-C106-557A-2E9995E77923}"/>
              </a:ext>
            </a:extLst>
          </p:cNvPr>
          <p:cNvSpPr>
            <a:spLocks noGrp="1"/>
          </p:cNvSpPr>
          <p:nvPr>
            <p:ph type="body" idx="114"/>
          </p:nvPr>
        </p:nvSpPr>
        <p:spPr>
          <a:xfrm>
            <a:off x="942975" y="5629275"/>
            <a:ext cx="5172075" cy="1672862"/>
          </a:xfrm>
        </p:spPr>
        <p:txBody>
          <a:bodyPr wrap="square" lIns="91440" tIns="45720" rIns="91440" bIns="45720" rtlCol="0" anchor="t"/>
          <a:lstStyle/>
          <a:p>
            <a:r>
              <a:rPr lang="en-US" sz="2100" kern="0" spc="-75">
                <a:solidFill>
                  <a:srgbClr val="FFFFFF"/>
                </a:solidFill>
                <a:latin typeface="Arial"/>
                <a:ea typeface="Enduro Regular"/>
                <a:cs typeface="Arial"/>
              </a:rPr>
              <a:t>Satisfaction</a:t>
            </a:r>
            <a:r>
              <a:rPr lang="en-US">
                <a:latin typeface="Arial"/>
                <a:ea typeface="Enduro Regular"/>
                <a:cs typeface="Arial"/>
              </a:rPr>
              <a:t> de la marque</a:t>
            </a:r>
          </a:p>
          <a:p>
            <a:br>
              <a:rPr lang="en-US">
                <a:latin typeface="Arial"/>
                <a:cs typeface="Arial"/>
              </a:rPr>
            </a:br>
            <a:r>
              <a:rPr lang="en-US">
                <a:latin typeface="Arial"/>
                <a:ea typeface="Enduro Regular"/>
                <a:cs typeface="Arial"/>
              </a:rPr>
              <a:t> </a:t>
            </a:r>
            <a:r>
              <a:rPr lang="en-US" err="1">
                <a:latin typeface="Arial"/>
                <a:ea typeface="Enduro Regular"/>
                <a:cs typeface="Arial"/>
              </a:rPr>
              <a:t>Motivée</a:t>
            </a:r>
            <a:r>
              <a:rPr lang="en-US">
                <a:latin typeface="Arial"/>
                <a:ea typeface="Enduro Regular"/>
                <a:cs typeface="Arial"/>
              </a:rPr>
              <a:t> par le </a:t>
            </a:r>
            <a:r>
              <a:rPr lang="en-US" err="1">
                <a:latin typeface="Arial"/>
                <a:ea typeface="Enduro Regular"/>
                <a:cs typeface="Arial"/>
              </a:rPr>
              <a:t>sens</a:t>
            </a:r>
            <a:r>
              <a:rPr lang="en-US" sz="2100" kern="0" spc="-75">
                <a:solidFill>
                  <a:srgbClr val="FFFFFF"/>
                </a:solidFill>
                <a:latin typeface="Arial"/>
                <a:ea typeface="Enduro Regular"/>
                <a:cs typeface="Arial"/>
              </a:rPr>
              <a:t>, </a:t>
            </a:r>
            <a:r>
              <a:rPr lang="en-US" err="1">
                <a:latin typeface="Arial"/>
                <a:ea typeface="Enduro Regular"/>
                <a:cs typeface="Arial"/>
              </a:rPr>
              <a:t>l'équité</a:t>
            </a:r>
            <a:r>
              <a:rPr lang="en-US" sz="2100" kern="0" spc="-75">
                <a:solidFill>
                  <a:srgbClr val="FFFFFF"/>
                </a:solidFill>
                <a:latin typeface="Arial"/>
                <a:ea typeface="Enduro Regular"/>
                <a:cs typeface="Arial"/>
              </a:rPr>
              <a:t>, </a:t>
            </a:r>
            <a:r>
              <a:rPr lang="en-US">
                <a:latin typeface="Arial"/>
                <a:ea typeface="Enduro Regular"/>
                <a:cs typeface="Arial"/>
              </a:rPr>
              <a:t>la </a:t>
            </a:r>
            <a:r>
              <a:rPr lang="en-US" err="1">
                <a:latin typeface="Arial"/>
                <a:ea typeface="Enduro Regular"/>
                <a:cs typeface="Arial"/>
              </a:rPr>
              <a:t>sécurité</a:t>
            </a:r>
            <a:r>
              <a:rPr lang="en-US">
                <a:latin typeface="Arial"/>
                <a:ea typeface="Enduro Regular"/>
                <a:cs typeface="Arial"/>
              </a:rPr>
              <a:t> et la perception du </a:t>
            </a:r>
            <a:r>
              <a:rPr lang="en-US" sz="2100" kern="0" spc="-75">
                <a:solidFill>
                  <a:srgbClr val="FFFFFF"/>
                </a:solidFill>
                <a:latin typeface="Arial"/>
                <a:ea typeface="Enduro Regular"/>
                <a:cs typeface="Arial"/>
              </a:rPr>
              <a:t>leadership.</a:t>
            </a:r>
            <a:endParaRPr lang="fr-FR">
              <a:latin typeface="Arial"/>
              <a:ea typeface="Enduro Regular"/>
              <a:cs typeface="Arial"/>
            </a:endParaRPr>
          </a:p>
        </p:txBody>
      </p:sp>
      <p:sp>
        <p:nvSpPr>
          <p:cNvPr id="10" name="Text Placeholder 8">
            <a:extLst>
              <a:ext uri="{FF2B5EF4-FFF2-40B4-BE49-F238E27FC236}">
                <a16:creationId xmlns:a16="http://schemas.microsoft.com/office/drawing/2014/main" id="{0E67130F-EC7A-83C7-4CAB-28329C819C0C}"/>
              </a:ext>
            </a:extLst>
          </p:cNvPr>
          <p:cNvSpPr txBox="1">
            <a:spLocks/>
          </p:cNvSpPr>
          <p:nvPr/>
        </p:nvSpPr>
        <p:spPr>
          <a:xfrm>
            <a:off x="942975" y="3199380"/>
            <a:ext cx="5172075" cy="575581"/>
          </a:xfrm>
          <a:prstGeom prst="rect">
            <a:avLst/>
          </a:prstGeom>
          <a:noFill/>
          <a:ln/>
        </p:spPr>
        <p:txBody>
          <a:bodyPr wrap="square" lIns="91440" tIns="45720" rIns="91440" bIns="45720" rtlCol="0" anchor="t"/>
          <a:lstStyle>
            <a:lvl1pPr marL="0" indent="0" algn="ctr" defTabSz="914400" rtl="0" eaLnBrk="1" latinLnBrk="0" hangingPunct="1">
              <a:lnSpc>
                <a:spcPts val="3150"/>
              </a:lnSpc>
              <a:spcBef>
                <a:spcPct val="20000"/>
              </a:spcBef>
              <a:buFont typeface="Arial" pitchFamily="34" charset="0"/>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latin typeface="Arial"/>
                <a:cs typeface="Arial"/>
              </a:rPr>
              <a:t>Marque employeur</a:t>
            </a:r>
            <a:endParaRPr lang="fr-FR"/>
          </a:p>
          <a:p>
            <a:endParaRPr lang="en-US" b="1"/>
          </a:p>
        </p:txBody>
      </p:sp>
      <p:sp>
        <p:nvSpPr>
          <p:cNvPr id="11" name="Text Placeholder 8">
            <a:extLst>
              <a:ext uri="{FF2B5EF4-FFF2-40B4-BE49-F238E27FC236}">
                <a16:creationId xmlns:a16="http://schemas.microsoft.com/office/drawing/2014/main" id="{E92B04D7-9D19-0468-2A66-C3324E3DADD2}"/>
              </a:ext>
            </a:extLst>
          </p:cNvPr>
          <p:cNvSpPr txBox="1">
            <a:spLocks/>
          </p:cNvSpPr>
          <p:nvPr/>
        </p:nvSpPr>
        <p:spPr>
          <a:xfrm>
            <a:off x="6546940" y="3199380"/>
            <a:ext cx="5172075" cy="575581"/>
          </a:xfrm>
          <a:prstGeom prst="rect">
            <a:avLst/>
          </a:prstGeom>
          <a:noFill/>
          <a:ln/>
        </p:spPr>
        <p:txBody>
          <a:bodyPr wrap="square" lIns="91440" tIns="45720" rIns="91440" bIns="45720" rtlCol="0" anchor="t"/>
          <a:lstStyle>
            <a:lvl1pPr marL="0" indent="0" algn="ctr" defTabSz="914400" rtl="0" eaLnBrk="1" latinLnBrk="0" hangingPunct="1">
              <a:lnSpc>
                <a:spcPts val="3150"/>
              </a:lnSpc>
              <a:spcBef>
                <a:spcPct val="20000"/>
              </a:spcBef>
              <a:buFont typeface="Arial" pitchFamily="34" charset="0"/>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err="1">
                <a:latin typeface="Arial"/>
                <a:ea typeface="Enduro Regular"/>
                <a:cs typeface="Arial"/>
              </a:rPr>
              <a:t>Taux</a:t>
            </a:r>
            <a:r>
              <a:rPr lang="en-US" b="1">
                <a:latin typeface="Arial"/>
                <a:ea typeface="Enduro Regular"/>
                <a:cs typeface="Arial"/>
              </a:rPr>
              <a:t> de rotation du personnel</a:t>
            </a:r>
            <a:endParaRPr lang="fr-FR" b="1">
              <a:ea typeface="Enduro Regular"/>
            </a:endParaRPr>
          </a:p>
        </p:txBody>
      </p:sp>
      <p:sp>
        <p:nvSpPr>
          <p:cNvPr id="12" name="Text Placeholder 8">
            <a:extLst>
              <a:ext uri="{FF2B5EF4-FFF2-40B4-BE49-F238E27FC236}">
                <a16:creationId xmlns:a16="http://schemas.microsoft.com/office/drawing/2014/main" id="{B9C2547D-098B-F550-6947-BA3D1F61E701}"/>
              </a:ext>
            </a:extLst>
          </p:cNvPr>
          <p:cNvSpPr txBox="1">
            <a:spLocks/>
          </p:cNvSpPr>
          <p:nvPr/>
        </p:nvSpPr>
        <p:spPr>
          <a:xfrm>
            <a:off x="12150905" y="3199380"/>
            <a:ext cx="5172075" cy="575581"/>
          </a:xfrm>
          <a:prstGeom prst="rect">
            <a:avLst/>
          </a:prstGeom>
          <a:noFill/>
          <a:ln/>
        </p:spPr>
        <p:txBody>
          <a:bodyPr wrap="square" lIns="91440" tIns="45720" rIns="91440" bIns="45720" rtlCol="0" anchor="t"/>
          <a:lstStyle>
            <a:lvl1pPr marL="0" indent="0" algn="ctr" defTabSz="914400" rtl="0" eaLnBrk="1" latinLnBrk="0" hangingPunct="1">
              <a:lnSpc>
                <a:spcPts val="3150"/>
              </a:lnSpc>
              <a:spcBef>
                <a:spcPct val="20000"/>
              </a:spcBef>
              <a:buFont typeface="Arial" pitchFamily="34" charset="0"/>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latin typeface="Arial"/>
                <a:ea typeface="Enduro Regular"/>
                <a:cs typeface="Arial"/>
              </a:rPr>
              <a:t>Engagement </a:t>
            </a:r>
            <a:r>
              <a:rPr lang="en-US" b="1" err="1">
                <a:latin typeface="Arial"/>
                <a:ea typeface="Enduro Regular"/>
                <a:cs typeface="Arial"/>
              </a:rPr>
              <a:t>employés</a:t>
            </a:r>
          </a:p>
        </p:txBody>
      </p:sp>
      <p:pic>
        <p:nvPicPr>
          <p:cNvPr id="13" name="Line 12" descr="preencoded.png">
            <a:extLst>
              <a:ext uri="{FF2B5EF4-FFF2-40B4-BE49-F238E27FC236}">
                <a16:creationId xmlns:a16="http://schemas.microsoft.com/office/drawing/2014/main" id="{3597D873-C77C-29F3-BBB4-DE38AA83C4A4}"/>
              </a:ext>
            </a:extLst>
          </p:cNvPr>
          <p:cNvPicPr>
            <a:picLocks noChangeAspect="1"/>
          </p:cNvPicPr>
          <p:nvPr/>
        </p:nvPicPr>
        <p:blipFill>
          <a:blip r:embed="rId2"/>
          <a:srcRect/>
          <a:stretch/>
        </p:blipFill>
        <p:spPr>
          <a:xfrm rot="5400000">
            <a:off x="3514724" y="2971460"/>
            <a:ext cx="9525" cy="1685925"/>
          </a:xfrm>
          <a:prstGeom prst="rect">
            <a:avLst/>
          </a:prstGeom>
        </p:spPr>
      </p:pic>
      <p:pic>
        <p:nvPicPr>
          <p:cNvPr id="14" name="Line 12" descr="preencoded.png">
            <a:extLst>
              <a:ext uri="{FF2B5EF4-FFF2-40B4-BE49-F238E27FC236}">
                <a16:creationId xmlns:a16="http://schemas.microsoft.com/office/drawing/2014/main" id="{BFD83155-249C-0C0C-DC30-288CD2BEE831}"/>
              </a:ext>
            </a:extLst>
          </p:cNvPr>
          <p:cNvPicPr>
            <a:picLocks noChangeAspect="1"/>
          </p:cNvPicPr>
          <p:nvPr/>
        </p:nvPicPr>
        <p:blipFill>
          <a:blip r:embed="rId2"/>
          <a:srcRect/>
          <a:stretch/>
        </p:blipFill>
        <p:spPr>
          <a:xfrm rot="5400000">
            <a:off x="9128214" y="2971460"/>
            <a:ext cx="9525" cy="1685925"/>
          </a:xfrm>
          <a:prstGeom prst="rect">
            <a:avLst/>
          </a:prstGeom>
        </p:spPr>
      </p:pic>
      <p:pic>
        <p:nvPicPr>
          <p:cNvPr id="15" name="Line 12" descr="preencoded.png">
            <a:extLst>
              <a:ext uri="{FF2B5EF4-FFF2-40B4-BE49-F238E27FC236}">
                <a16:creationId xmlns:a16="http://schemas.microsoft.com/office/drawing/2014/main" id="{F5BD74F7-1DBD-83B9-EC8C-60ABA8C0F784}"/>
              </a:ext>
            </a:extLst>
          </p:cNvPr>
          <p:cNvPicPr>
            <a:picLocks noChangeAspect="1"/>
          </p:cNvPicPr>
          <p:nvPr/>
        </p:nvPicPr>
        <p:blipFill>
          <a:blip r:embed="rId2"/>
          <a:srcRect/>
          <a:stretch/>
        </p:blipFill>
        <p:spPr>
          <a:xfrm rot="5400000">
            <a:off x="14732179" y="2971460"/>
            <a:ext cx="9525" cy="1685925"/>
          </a:xfrm>
          <a:prstGeom prst="rect">
            <a:avLst/>
          </a:prstGeom>
        </p:spPr>
      </p:pic>
      <p:sp>
        <p:nvSpPr>
          <p:cNvPr id="17" name="TextBox 16">
            <a:extLst>
              <a:ext uri="{FF2B5EF4-FFF2-40B4-BE49-F238E27FC236}">
                <a16:creationId xmlns:a16="http://schemas.microsoft.com/office/drawing/2014/main" id="{56B20665-5002-583C-39B2-0440C39E49C0}"/>
              </a:ext>
            </a:extLst>
          </p:cNvPr>
          <p:cNvSpPr txBox="1"/>
          <p:nvPr/>
        </p:nvSpPr>
        <p:spPr>
          <a:xfrm>
            <a:off x="1912346" y="8079373"/>
            <a:ext cx="3214279" cy="307777"/>
          </a:xfrm>
          <a:prstGeom prst="rect">
            <a:avLst/>
          </a:prstGeom>
          <a:noFill/>
        </p:spPr>
        <p:txBody>
          <a:bodyPr wrap="square" lIns="91440" tIns="45720" rIns="91440" bIns="45720" anchor="t">
            <a:spAutoFit/>
          </a:bodyPr>
          <a:lstStyle/>
          <a:p>
            <a:pPr algn="ctr"/>
            <a:r>
              <a:rPr lang="en-US" sz="1400">
                <a:solidFill>
                  <a:schemeClr val="bg1">
                    <a:lumMod val="85000"/>
                  </a:schemeClr>
                </a:solidFill>
                <a:latin typeface="Arial"/>
                <a:cs typeface="Arial"/>
              </a:rPr>
              <a:t>Source : Great Place to Work</a:t>
            </a:r>
          </a:p>
        </p:txBody>
      </p:sp>
      <p:sp>
        <p:nvSpPr>
          <p:cNvPr id="18" name="TextBox 17">
            <a:extLst>
              <a:ext uri="{FF2B5EF4-FFF2-40B4-BE49-F238E27FC236}">
                <a16:creationId xmlns:a16="http://schemas.microsoft.com/office/drawing/2014/main" id="{B1563A7A-F18D-00CC-6524-3E13A3B17EB2}"/>
              </a:ext>
            </a:extLst>
          </p:cNvPr>
          <p:cNvSpPr txBox="1"/>
          <p:nvPr/>
        </p:nvSpPr>
        <p:spPr>
          <a:xfrm>
            <a:off x="7525836" y="8079373"/>
            <a:ext cx="3214279" cy="523220"/>
          </a:xfrm>
          <a:prstGeom prst="rect">
            <a:avLst/>
          </a:prstGeom>
          <a:noFill/>
        </p:spPr>
        <p:txBody>
          <a:bodyPr wrap="square" lIns="91440" tIns="45720" rIns="91440" bIns="45720" anchor="t">
            <a:spAutoFit/>
          </a:bodyPr>
          <a:lstStyle/>
          <a:p>
            <a:pPr algn="ctr"/>
            <a:r>
              <a:rPr lang="en-US" sz="1400">
                <a:solidFill>
                  <a:schemeClr val="bg1">
                    <a:lumMod val="85000"/>
                  </a:schemeClr>
                </a:solidFill>
                <a:latin typeface="Arial"/>
                <a:cs typeface="Arial"/>
              </a:rPr>
              <a:t>Source : US Bureau of Labor Statistics </a:t>
            </a:r>
            <a:r>
              <a:rPr lang="en-US" sz="1400" err="1">
                <a:solidFill>
                  <a:schemeClr val="bg1">
                    <a:lumMod val="85000"/>
                  </a:schemeClr>
                </a:solidFill>
                <a:latin typeface="Arial"/>
                <a:cs typeface="Arial"/>
              </a:rPr>
              <a:t>en</a:t>
            </a:r>
            <a:r>
              <a:rPr lang="en-US" sz="1400">
                <a:solidFill>
                  <a:schemeClr val="bg1">
                    <a:lumMod val="85000"/>
                  </a:schemeClr>
                </a:solidFill>
                <a:latin typeface="Arial"/>
                <a:cs typeface="Arial"/>
              </a:rPr>
              <a:t> 2023</a:t>
            </a:r>
          </a:p>
        </p:txBody>
      </p:sp>
      <p:sp>
        <p:nvSpPr>
          <p:cNvPr id="19" name="TextBox 18">
            <a:extLst>
              <a:ext uri="{FF2B5EF4-FFF2-40B4-BE49-F238E27FC236}">
                <a16:creationId xmlns:a16="http://schemas.microsoft.com/office/drawing/2014/main" id="{4172C90E-82BF-D2B5-53D3-5288BF492F49}"/>
              </a:ext>
            </a:extLst>
          </p:cNvPr>
          <p:cNvSpPr txBox="1"/>
          <p:nvPr/>
        </p:nvSpPr>
        <p:spPr>
          <a:xfrm>
            <a:off x="13129801" y="8079373"/>
            <a:ext cx="3214279" cy="523220"/>
          </a:xfrm>
          <a:prstGeom prst="rect">
            <a:avLst/>
          </a:prstGeom>
          <a:noFill/>
        </p:spPr>
        <p:txBody>
          <a:bodyPr wrap="square" lIns="91440" tIns="45720" rIns="91440" bIns="45720" anchor="t">
            <a:spAutoFit/>
          </a:bodyPr>
          <a:lstStyle/>
          <a:p>
            <a:pPr algn="ctr"/>
            <a:r>
              <a:rPr lang="en-US" sz="1400">
                <a:solidFill>
                  <a:schemeClr val="bg1">
                    <a:lumMod val="85000"/>
                  </a:schemeClr>
                </a:solidFill>
                <a:latin typeface="Arial"/>
                <a:cs typeface="Arial"/>
              </a:rPr>
              <a:t>Source : Gallup State of the Global Workforce: 2023 </a:t>
            </a:r>
          </a:p>
        </p:txBody>
      </p:sp>
    </p:spTree>
    <p:extLst>
      <p:ext uri="{BB962C8B-B14F-4D97-AF65-F5344CB8AC3E}">
        <p14:creationId xmlns:p14="http://schemas.microsoft.com/office/powerpoint/2010/main" val="265329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F251D64C-C6A7-7325-8564-517770A76E0A}"/>
              </a:ext>
            </a:extLst>
          </p:cNvPr>
          <p:cNvSpPr/>
          <p:nvPr/>
        </p:nvSpPr>
        <p:spPr>
          <a:xfrm>
            <a:off x="13533107" y="754794"/>
            <a:ext cx="4013860" cy="1709862"/>
          </a:xfrm>
          <a:prstGeom prst="roundRect">
            <a:avLst>
              <a:gd name="adj" fmla="val 624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EAAA7B0-D8A0-1D6B-9000-186480BC0F03}"/>
              </a:ext>
            </a:extLst>
          </p:cNvPr>
          <p:cNvSpPr>
            <a:spLocks noGrp="1"/>
          </p:cNvSpPr>
          <p:nvPr>
            <p:ph type="body" idx="108"/>
          </p:nvPr>
        </p:nvSpPr>
        <p:spPr>
          <a:xfrm>
            <a:off x="952500" y="952500"/>
            <a:ext cx="10830198" cy="657225"/>
          </a:xfrm>
        </p:spPr>
        <p:txBody>
          <a:bodyPr wrap="square" lIns="91440" tIns="45720" rIns="91440" bIns="45720" rtlCol="0" anchor="t"/>
          <a:lstStyle/>
          <a:p>
            <a:r>
              <a:rPr lang="en-US">
                <a:latin typeface="Arial Narrow"/>
              </a:rPr>
              <a:t>Comment Hays a optimisé son leadership avec Go1</a:t>
            </a:r>
            <a:endParaRPr lang="fr-FR">
              <a:latin typeface="Arial Narrow"/>
            </a:endParaRPr>
          </a:p>
        </p:txBody>
      </p:sp>
      <p:sp>
        <p:nvSpPr>
          <p:cNvPr id="3" name="Text Placeholder 2">
            <a:extLst>
              <a:ext uri="{FF2B5EF4-FFF2-40B4-BE49-F238E27FC236}">
                <a16:creationId xmlns:a16="http://schemas.microsoft.com/office/drawing/2014/main" id="{ED3D34A0-6333-B7B4-DA3C-1EF7FD0DC9F1}"/>
              </a:ext>
            </a:extLst>
          </p:cNvPr>
          <p:cNvSpPr>
            <a:spLocks noGrp="1"/>
          </p:cNvSpPr>
          <p:nvPr>
            <p:ph type="body" idx="109"/>
          </p:nvPr>
        </p:nvSpPr>
        <p:spPr>
          <a:xfrm>
            <a:off x="14474724" y="898500"/>
            <a:ext cx="2933701" cy="590550"/>
          </a:xfrm>
        </p:spPr>
        <p:txBody>
          <a:bodyPr wrap="square" lIns="91440" tIns="45720" rIns="91440" bIns="45720" rtlCol="0" anchor="t"/>
          <a:lstStyle/>
          <a:p>
            <a:pPr>
              <a:lnSpc>
                <a:spcPct val="100000"/>
              </a:lnSpc>
            </a:pPr>
            <a:r>
              <a:rPr lang="en-US" sz="1400" b="1" err="1"/>
              <a:t>Shenlee</a:t>
            </a:r>
            <a:r>
              <a:rPr lang="en-US" sz="1400" b="1"/>
              <a:t> Walker</a:t>
            </a:r>
          </a:p>
          <a:p>
            <a:pPr>
              <a:lnSpc>
                <a:spcPct val="100000"/>
              </a:lnSpc>
            </a:pPr>
            <a:r>
              <a:rPr lang="en-US" sz="1400" err="1">
                <a:latin typeface="Arial"/>
                <a:ea typeface="Enduro Regular"/>
                <a:cs typeface="Arial"/>
              </a:rPr>
              <a:t>Directrice</a:t>
            </a:r>
            <a:r>
              <a:rPr lang="en-US" sz="1400">
                <a:latin typeface="Arial"/>
                <a:ea typeface="Enduro Regular"/>
                <a:cs typeface="Arial"/>
              </a:rPr>
              <a:t> L&amp;D / </a:t>
            </a:r>
            <a:r>
              <a:rPr lang="en-US" sz="1400" err="1">
                <a:latin typeface="Arial"/>
                <a:ea typeface="Enduro Regular"/>
                <a:cs typeface="Arial"/>
              </a:rPr>
              <a:t>Recrutement</a:t>
            </a:r>
            <a:r>
              <a:rPr lang="en-US" sz="1400">
                <a:latin typeface="Arial"/>
                <a:ea typeface="Enduro Regular"/>
                <a:cs typeface="Arial"/>
              </a:rPr>
              <a:t> interne</a:t>
            </a:r>
            <a:endParaRPr lang="en-US">
              <a:latin typeface="Arial"/>
              <a:ea typeface="Enduro Regular"/>
              <a:cs typeface="Arial"/>
            </a:endParaRPr>
          </a:p>
          <a:p>
            <a:pPr>
              <a:lnSpc>
                <a:spcPct val="100000"/>
              </a:lnSpc>
            </a:pPr>
            <a:br>
              <a:rPr lang="en-US" sz="1400">
                <a:latin typeface="Arial"/>
                <a:cs typeface="Arial"/>
              </a:rPr>
            </a:br>
            <a:r>
              <a:rPr lang="en-US" sz="1400">
                <a:latin typeface="Arial"/>
                <a:ea typeface="Enduro Regular"/>
                <a:cs typeface="Arial"/>
              </a:rPr>
              <a:t>Hays </a:t>
            </a:r>
            <a:r>
              <a:rPr lang="en-US" sz="1400" err="1">
                <a:latin typeface="Arial"/>
                <a:ea typeface="Enduro Regular"/>
                <a:cs typeface="Arial"/>
              </a:rPr>
              <a:t>est</a:t>
            </a:r>
            <a:r>
              <a:rPr lang="en-US" sz="1400">
                <a:latin typeface="Arial"/>
                <a:ea typeface="Enduro Regular"/>
                <a:cs typeface="Arial"/>
              </a:rPr>
              <a:t> </a:t>
            </a:r>
            <a:r>
              <a:rPr lang="en-US" sz="1400" err="1">
                <a:latin typeface="Arial"/>
                <a:ea typeface="Enduro Regular"/>
                <a:cs typeface="Arial"/>
              </a:rPr>
              <a:t>une</a:t>
            </a:r>
            <a:r>
              <a:rPr lang="en-US" sz="1400">
                <a:latin typeface="Arial"/>
                <a:ea typeface="Enduro Regular"/>
                <a:cs typeface="Arial"/>
              </a:rPr>
              <a:t> </a:t>
            </a:r>
            <a:r>
              <a:rPr lang="en-US" sz="1400" err="1">
                <a:latin typeface="Arial"/>
                <a:ea typeface="Enduro Regular"/>
                <a:cs typeface="Arial"/>
              </a:rPr>
              <a:t>entreprise</a:t>
            </a:r>
            <a:r>
              <a:rPr lang="en-US" sz="1400">
                <a:latin typeface="Arial"/>
                <a:ea typeface="Enduro Regular"/>
                <a:cs typeface="Arial"/>
              </a:rPr>
              <a:t> de </a:t>
            </a:r>
            <a:r>
              <a:rPr lang="en-US" sz="1400" err="1">
                <a:latin typeface="Arial"/>
                <a:ea typeface="Enduro Regular"/>
                <a:cs typeface="Arial"/>
              </a:rPr>
              <a:t>recrutement</a:t>
            </a:r>
            <a:r>
              <a:rPr lang="en-US" sz="1400">
                <a:latin typeface="Arial"/>
                <a:ea typeface="Enduro Regular"/>
                <a:cs typeface="Arial"/>
              </a:rPr>
              <a:t> </a:t>
            </a:r>
            <a:r>
              <a:rPr lang="en-US" sz="1400" err="1">
                <a:latin typeface="Arial"/>
                <a:ea typeface="Enduro Regular"/>
                <a:cs typeface="Arial"/>
              </a:rPr>
              <a:t>basée</a:t>
            </a:r>
            <a:r>
              <a:rPr lang="en-US" sz="1400">
                <a:latin typeface="Arial"/>
                <a:ea typeface="Enduro Regular"/>
                <a:cs typeface="Arial"/>
              </a:rPr>
              <a:t> au </a:t>
            </a:r>
            <a:r>
              <a:rPr lang="en-US" sz="1400" err="1">
                <a:latin typeface="Arial"/>
                <a:ea typeface="Enduro Regular"/>
                <a:cs typeface="Arial"/>
              </a:rPr>
              <a:t>Royaume</a:t>
            </a:r>
            <a:r>
              <a:rPr lang="en-US" sz="1400">
                <a:latin typeface="Arial"/>
                <a:ea typeface="Enduro Regular"/>
                <a:cs typeface="Arial"/>
              </a:rPr>
              <a:t>-Uni, </a:t>
            </a:r>
            <a:r>
              <a:rPr lang="en-US" sz="1400" err="1">
                <a:latin typeface="Arial"/>
                <a:ea typeface="Enduro Regular"/>
                <a:cs typeface="Arial"/>
              </a:rPr>
              <a:t>comptant</a:t>
            </a:r>
            <a:r>
              <a:rPr lang="en-US" sz="1400">
                <a:latin typeface="Arial"/>
                <a:ea typeface="Enduro Regular"/>
                <a:cs typeface="Arial"/>
              </a:rPr>
              <a:t> plus de 10 000 employés.</a:t>
            </a:r>
            <a:endParaRPr lang="en-US">
              <a:latin typeface="Arial"/>
              <a:ea typeface="Enduro Regular"/>
              <a:cs typeface="Arial"/>
            </a:endParaRPr>
          </a:p>
        </p:txBody>
      </p:sp>
      <p:sp>
        <p:nvSpPr>
          <p:cNvPr id="4" name="Text Placeholder 3">
            <a:extLst>
              <a:ext uri="{FF2B5EF4-FFF2-40B4-BE49-F238E27FC236}">
                <a16:creationId xmlns:a16="http://schemas.microsoft.com/office/drawing/2014/main" id="{D38A8B29-2782-C5E6-18AB-1687DB5B7E28}"/>
              </a:ext>
            </a:extLst>
          </p:cNvPr>
          <p:cNvSpPr>
            <a:spLocks noGrp="1"/>
          </p:cNvSpPr>
          <p:nvPr>
            <p:ph type="body" idx="110"/>
          </p:nvPr>
        </p:nvSpPr>
        <p:spPr/>
        <p:txBody>
          <a:bodyPr wrap="square" lIns="91440" tIns="45720" rIns="91440" bIns="45720" rtlCol="0" anchor="t"/>
          <a:lstStyle/>
          <a:p>
            <a:r>
              <a:rPr lang="en-US">
                <a:latin typeface="Arial"/>
                <a:ea typeface="Enduro Regular"/>
                <a:cs typeface="Arial"/>
              </a:rPr>
              <a:t>Aucune méthode cohérente pour évaluer les compétences en leadership → un référentiel de compétences a été créé.</a:t>
            </a:r>
            <a:endParaRPr lang="fr-FR">
              <a:latin typeface="Arial"/>
              <a:ea typeface="Enduro Regular"/>
              <a:cs typeface="Arial"/>
            </a:endParaRPr>
          </a:p>
          <a:p>
            <a:br>
              <a:rPr lang="en-US">
                <a:latin typeface="Arial"/>
                <a:cs typeface="Arial"/>
              </a:rPr>
            </a:br>
            <a:r>
              <a:rPr lang="en-US">
                <a:latin typeface="Arial"/>
                <a:ea typeface="Enduro Regular"/>
                <a:cs typeface="Arial"/>
              </a:rPr>
              <a:t>Objectif : 70 % d’utilisation de Go1 chaque mois.</a:t>
            </a:r>
            <a:endParaRPr lang="fr-FR">
              <a:latin typeface="Arial"/>
              <a:ea typeface="Enduro Regular"/>
              <a:cs typeface="Arial"/>
            </a:endParaRPr>
          </a:p>
        </p:txBody>
      </p:sp>
      <p:sp>
        <p:nvSpPr>
          <p:cNvPr id="5" name="Text Placeholder 4">
            <a:extLst>
              <a:ext uri="{FF2B5EF4-FFF2-40B4-BE49-F238E27FC236}">
                <a16:creationId xmlns:a16="http://schemas.microsoft.com/office/drawing/2014/main" id="{B4F88293-666A-EE45-7E57-B19E9B1C0F06}"/>
              </a:ext>
            </a:extLst>
          </p:cNvPr>
          <p:cNvSpPr>
            <a:spLocks noGrp="1"/>
          </p:cNvSpPr>
          <p:nvPr>
            <p:ph type="body" idx="111"/>
          </p:nvPr>
        </p:nvSpPr>
        <p:spPr/>
        <p:txBody>
          <a:bodyPr wrap="square" lIns="91440" tIns="45720" rIns="91440" bIns="45720" rtlCol="0" anchor="t"/>
          <a:lstStyle/>
          <a:p>
            <a:r>
              <a:rPr lang="en-US">
                <a:latin typeface="Arial"/>
                <a:ea typeface="Enduro Regular"/>
                <a:cs typeface="Arial"/>
              </a:rPr>
              <a:t>Accent mis sur le coaching, la responsabilisation et le leadership inclusif pour les équipes </a:t>
            </a:r>
            <a:r>
              <a:rPr lang="en-US" err="1">
                <a:latin typeface="Arial"/>
                <a:ea typeface="Enduro Regular"/>
                <a:cs typeface="Arial"/>
              </a:rPr>
              <a:t>hybrides</a:t>
            </a:r>
            <a:r>
              <a:rPr lang="en-US">
                <a:latin typeface="Arial"/>
                <a:ea typeface="Enduro Regular"/>
                <a:cs typeface="Arial"/>
              </a:rPr>
              <a:t>.</a:t>
            </a:r>
            <a:br>
              <a:rPr lang="en-US">
                <a:latin typeface="Arial"/>
                <a:cs typeface="Arial"/>
              </a:rPr>
            </a:br>
            <a:r>
              <a:rPr lang="en-US">
                <a:latin typeface="Arial"/>
                <a:ea typeface="Enduro Regular"/>
                <a:cs typeface="Arial"/>
              </a:rPr>
              <a:t>Un </a:t>
            </a:r>
            <a:r>
              <a:rPr lang="en-US" err="1">
                <a:latin typeface="Arial"/>
                <a:ea typeface="Enduro Regular"/>
                <a:cs typeface="Arial"/>
              </a:rPr>
              <a:t>parcours</a:t>
            </a:r>
            <a:r>
              <a:rPr lang="en-US">
                <a:latin typeface="Arial"/>
                <a:ea typeface="Enduro Regular"/>
                <a:cs typeface="Arial"/>
              </a:rPr>
              <a:t> plus large de </a:t>
            </a:r>
            <a:r>
              <a:rPr lang="en-US" err="1">
                <a:latin typeface="Arial"/>
                <a:ea typeface="Enduro Regular"/>
                <a:cs typeface="Arial"/>
              </a:rPr>
              <a:t>développement</a:t>
            </a:r>
            <a:r>
              <a:rPr lang="en-US">
                <a:latin typeface="Arial"/>
                <a:ea typeface="Enduro Regular"/>
                <a:cs typeface="Arial"/>
              </a:rPr>
              <a:t> </a:t>
            </a:r>
            <a:r>
              <a:rPr lang="en-US" err="1">
                <a:latin typeface="Arial"/>
                <a:ea typeface="Enduro Regular"/>
                <a:cs typeface="Arial"/>
              </a:rPr>
              <a:t>managérial</a:t>
            </a:r>
            <a:r>
              <a:rPr lang="en-US">
                <a:latin typeface="Arial"/>
                <a:ea typeface="Enduro Regular"/>
                <a:cs typeface="Arial"/>
              </a:rPr>
              <a:t> a </a:t>
            </a:r>
            <a:r>
              <a:rPr lang="en-US" err="1">
                <a:latin typeface="Arial"/>
                <a:ea typeface="Enduro Regular"/>
                <a:cs typeface="Arial"/>
              </a:rPr>
              <a:t>également</a:t>
            </a:r>
            <a:r>
              <a:rPr lang="en-US">
                <a:latin typeface="Arial"/>
                <a:ea typeface="Enduro Regular"/>
                <a:cs typeface="Arial"/>
              </a:rPr>
              <a:t> </a:t>
            </a:r>
            <a:r>
              <a:rPr lang="en-US" err="1">
                <a:latin typeface="Arial"/>
                <a:ea typeface="Enduro Regular"/>
                <a:cs typeface="Arial"/>
              </a:rPr>
              <a:t>été</a:t>
            </a:r>
            <a:r>
              <a:rPr lang="en-US">
                <a:latin typeface="Arial"/>
                <a:ea typeface="Enduro Regular"/>
                <a:cs typeface="Arial"/>
              </a:rPr>
              <a:t> mis </a:t>
            </a:r>
            <a:r>
              <a:rPr lang="en-US" err="1">
                <a:latin typeface="Arial"/>
                <a:ea typeface="Enduro Regular"/>
                <a:cs typeface="Arial"/>
              </a:rPr>
              <a:t>en</a:t>
            </a:r>
            <a:r>
              <a:rPr lang="en-US">
                <a:latin typeface="Arial"/>
                <a:ea typeface="Enduro Regular"/>
                <a:cs typeface="Arial"/>
              </a:rPr>
              <a:t> place.</a:t>
            </a:r>
            <a:endParaRPr lang="fr-FR">
              <a:latin typeface="Arial"/>
              <a:ea typeface="Enduro Regular"/>
              <a:cs typeface="Arial"/>
            </a:endParaRPr>
          </a:p>
        </p:txBody>
      </p:sp>
      <p:sp>
        <p:nvSpPr>
          <p:cNvPr id="6" name="Text Placeholder 5">
            <a:extLst>
              <a:ext uri="{FF2B5EF4-FFF2-40B4-BE49-F238E27FC236}">
                <a16:creationId xmlns:a16="http://schemas.microsoft.com/office/drawing/2014/main" id="{58A2C9F9-A5C7-2828-8F77-64E5A9DACA16}"/>
              </a:ext>
            </a:extLst>
          </p:cNvPr>
          <p:cNvSpPr>
            <a:spLocks noGrp="1"/>
          </p:cNvSpPr>
          <p:nvPr>
            <p:ph type="body" idx="112"/>
          </p:nvPr>
        </p:nvSpPr>
        <p:spPr/>
        <p:txBody>
          <a:bodyPr wrap="square" lIns="91440" tIns="45720" rIns="91440" bIns="45720" rtlCol="0" anchor="t"/>
          <a:lstStyle/>
          <a:p>
            <a:r>
              <a:rPr lang="en-US">
                <a:latin typeface="Arial"/>
                <a:cs typeface="Arial"/>
              </a:rPr>
              <a:t>Collaboration avec Go1 pour sélectionner les meilleurs cours auprès de prestataires tels qu’ej4, MindTools et Chart Learning.</a:t>
            </a:r>
            <a:endParaRPr lang="fr-FR">
              <a:latin typeface="Arial"/>
              <a:cs typeface="Arial"/>
            </a:endParaRPr>
          </a:p>
        </p:txBody>
      </p:sp>
      <p:sp>
        <p:nvSpPr>
          <p:cNvPr id="7" name="Text Placeholder 6">
            <a:extLst>
              <a:ext uri="{FF2B5EF4-FFF2-40B4-BE49-F238E27FC236}">
                <a16:creationId xmlns:a16="http://schemas.microsoft.com/office/drawing/2014/main" id="{22070755-107D-B193-F89D-2D50AD142026}"/>
              </a:ext>
            </a:extLst>
          </p:cNvPr>
          <p:cNvSpPr>
            <a:spLocks noGrp="1"/>
          </p:cNvSpPr>
          <p:nvPr>
            <p:ph type="body" idx="113"/>
          </p:nvPr>
        </p:nvSpPr>
        <p:spPr/>
        <p:txBody>
          <a:bodyPr wrap="square" lIns="91440" tIns="45720" rIns="91440" bIns="45720" rtlCol="0" anchor="t"/>
          <a:lstStyle/>
          <a:p>
            <a:r>
              <a:rPr lang="en-US">
                <a:latin typeface="Arial"/>
                <a:ea typeface="Enduro Regular"/>
                <a:cs typeface="Arial"/>
              </a:rPr>
              <a:t>Envoi de newsletters </a:t>
            </a:r>
            <a:r>
              <a:rPr lang="en-US" err="1">
                <a:latin typeface="Arial"/>
                <a:ea typeface="Enduro Regular"/>
                <a:cs typeface="Arial"/>
              </a:rPr>
              <a:t>mensuelles</a:t>
            </a:r>
            <a:r>
              <a:rPr lang="en-US">
                <a:latin typeface="Arial"/>
                <a:ea typeface="Enduro Regular"/>
                <a:cs typeface="Arial"/>
              </a:rPr>
              <a:t> </a:t>
            </a:r>
            <a:r>
              <a:rPr lang="en-US" err="1">
                <a:latin typeface="Arial"/>
                <a:ea typeface="Enduro Regular"/>
                <a:cs typeface="Arial"/>
              </a:rPr>
              <a:t>incluant</a:t>
            </a:r>
            <a:r>
              <a:rPr lang="en-US">
                <a:latin typeface="Arial"/>
                <a:ea typeface="Enduro Regular"/>
                <a:cs typeface="Arial"/>
              </a:rPr>
              <a:t> :</a:t>
            </a:r>
            <a:br>
              <a:rPr lang="en-US">
                <a:latin typeface="Arial"/>
                <a:cs typeface="Arial"/>
              </a:rPr>
            </a:br>
            <a:r>
              <a:rPr lang="en-US">
                <a:latin typeface="Arial"/>
                <a:ea typeface="Enduro Regular"/>
                <a:cs typeface="Arial"/>
              </a:rPr>
              <a:t> • </a:t>
            </a:r>
            <a:r>
              <a:rPr lang="en-US" err="1">
                <a:latin typeface="Arial"/>
                <a:ea typeface="Enduro Regular"/>
                <a:cs typeface="Arial"/>
              </a:rPr>
              <a:t>L’image</a:t>
            </a:r>
            <a:r>
              <a:rPr lang="en-US">
                <a:latin typeface="Arial"/>
                <a:ea typeface="Enduro Regular"/>
                <a:cs typeface="Arial"/>
              </a:rPr>
              <a:t> de marque Go1</a:t>
            </a:r>
            <a:br>
              <a:rPr lang="en-US">
                <a:latin typeface="Arial"/>
                <a:cs typeface="Arial"/>
              </a:rPr>
            </a:br>
            <a:r>
              <a:rPr lang="en-US">
                <a:latin typeface="Arial"/>
                <a:ea typeface="Enduro Regular"/>
                <a:cs typeface="Arial"/>
              </a:rPr>
              <a:t> • Des liens directs </a:t>
            </a:r>
            <a:r>
              <a:rPr lang="en-US" err="1">
                <a:latin typeface="Arial"/>
                <a:ea typeface="Enduro Regular"/>
                <a:cs typeface="Arial"/>
              </a:rPr>
              <a:t>vers</a:t>
            </a:r>
            <a:r>
              <a:rPr lang="en-US">
                <a:latin typeface="Arial"/>
                <a:ea typeface="Enduro Regular"/>
                <a:cs typeface="Arial"/>
              </a:rPr>
              <a:t> les </a:t>
            </a:r>
            <a:r>
              <a:rPr lang="en-US" err="1">
                <a:latin typeface="Arial"/>
                <a:ea typeface="Enduro Regular"/>
                <a:cs typeface="Arial"/>
              </a:rPr>
              <a:t>cours</a:t>
            </a:r>
            <a:br>
              <a:rPr lang="en-US">
                <a:latin typeface="Arial"/>
                <a:cs typeface="Arial"/>
              </a:rPr>
            </a:br>
            <a:r>
              <a:rPr lang="en-US">
                <a:latin typeface="Arial"/>
                <a:ea typeface="Enduro Regular"/>
                <a:cs typeface="Arial"/>
              </a:rPr>
              <a:t> • Des enquêtes de satisfaction</a:t>
            </a:r>
            <a:endParaRPr lang="fr-FR">
              <a:ea typeface="Enduro Regular"/>
            </a:endParaRPr>
          </a:p>
        </p:txBody>
      </p:sp>
      <p:sp>
        <p:nvSpPr>
          <p:cNvPr id="8" name="Text Placeholder 7">
            <a:extLst>
              <a:ext uri="{FF2B5EF4-FFF2-40B4-BE49-F238E27FC236}">
                <a16:creationId xmlns:a16="http://schemas.microsoft.com/office/drawing/2014/main" id="{480C5A9D-F708-A0BA-9025-6717AF90E9AE}"/>
              </a:ext>
            </a:extLst>
          </p:cNvPr>
          <p:cNvSpPr>
            <a:spLocks noGrp="1"/>
          </p:cNvSpPr>
          <p:nvPr>
            <p:ph type="body" idx="114"/>
          </p:nvPr>
        </p:nvSpPr>
        <p:spPr/>
        <p:txBody>
          <a:bodyPr wrap="square" lIns="91440" tIns="45720" rIns="91440" bIns="45720" rtlCol="0" anchor="t"/>
          <a:lstStyle/>
          <a:p>
            <a:r>
              <a:rPr lang="en-US">
                <a:latin typeface="Arial"/>
                <a:ea typeface="Enduro Regular"/>
                <a:cs typeface="Arial"/>
              </a:rPr>
              <a:t>Suivi de </a:t>
            </a:r>
            <a:r>
              <a:rPr lang="en-US" err="1">
                <a:latin typeface="Arial"/>
                <a:ea typeface="Enduro Regular"/>
                <a:cs typeface="Arial"/>
              </a:rPr>
              <a:t>l’utilisation</a:t>
            </a:r>
            <a:r>
              <a:rPr lang="en-US">
                <a:latin typeface="Arial"/>
                <a:ea typeface="Enduro Regular"/>
                <a:cs typeface="Arial"/>
              </a:rPr>
              <a:t> (</a:t>
            </a:r>
            <a:r>
              <a:rPr lang="en-US" err="1">
                <a:latin typeface="Arial"/>
                <a:ea typeface="Enduro Regular"/>
                <a:cs typeface="Arial"/>
              </a:rPr>
              <a:t>activité</a:t>
            </a:r>
            <a:r>
              <a:rPr lang="en-US">
                <a:latin typeface="Arial"/>
                <a:ea typeface="Enduro Regular"/>
                <a:cs typeface="Arial"/>
              </a:rPr>
              <a:t> à 30/60 jours + top </a:t>
            </a:r>
            <a:r>
              <a:rPr lang="en-US" err="1">
                <a:latin typeface="Arial"/>
                <a:ea typeface="Enduro Regular"/>
                <a:cs typeface="Arial"/>
              </a:rPr>
              <a:t>utilisateurs</a:t>
            </a:r>
            <a:r>
              <a:rPr lang="en-US">
                <a:latin typeface="Arial"/>
                <a:ea typeface="Enduro Regular"/>
                <a:cs typeface="Arial"/>
              </a:rPr>
              <a:t>).</a:t>
            </a:r>
            <a:endParaRPr lang="fr-FR">
              <a:latin typeface="Arial"/>
              <a:ea typeface="Enduro Regular"/>
              <a:cs typeface="Arial"/>
            </a:endParaRPr>
          </a:p>
          <a:p>
            <a:r>
              <a:rPr lang="en-US">
                <a:latin typeface="Arial"/>
                <a:ea typeface="Enduro Regular"/>
                <a:cs typeface="Arial"/>
              </a:rPr>
              <a:t>Les managers ont relancé les apprenants peu engagés.</a:t>
            </a:r>
            <a:endParaRPr lang="fr-FR">
              <a:latin typeface="Arial"/>
              <a:ea typeface="Enduro Regular"/>
              <a:cs typeface="Arial"/>
            </a:endParaRPr>
          </a:p>
        </p:txBody>
      </p:sp>
      <p:sp>
        <p:nvSpPr>
          <p:cNvPr id="9" name="Text Placeholder 8">
            <a:extLst>
              <a:ext uri="{FF2B5EF4-FFF2-40B4-BE49-F238E27FC236}">
                <a16:creationId xmlns:a16="http://schemas.microsoft.com/office/drawing/2014/main" id="{93EB1F7B-DCF9-09B9-7577-1DD7B98C6BBC}"/>
              </a:ext>
            </a:extLst>
          </p:cNvPr>
          <p:cNvSpPr>
            <a:spLocks noGrp="1"/>
          </p:cNvSpPr>
          <p:nvPr>
            <p:ph type="body" idx="115"/>
          </p:nvPr>
        </p:nvSpPr>
        <p:spPr>
          <a:xfrm>
            <a:off x="952500" y="4801650"/>
            <a:ext cx="2469403" cy="487875"/>
          </a:xfrm>
        </p:spPr>
        <p:txBody>
          <a:bodyPr wrap="square" lIns="91440" tIns="45720" rIns="91440" bIns="45720" rtlCol="0" anchor="t"/>
          <a:lstStyle/>
          <a:p>
            <a:r>
              <a:rPr lang="en-US">
                <a:latin typeface="Arial"/>
                <a:cs typeface="Arial"/>
              </a:rPr>
              <a:t>Étape 1 – Identifier le besoin</a:t>
            </a:r>
            <a:endParaRPr lang="fr-FR"/>
          </a:p>
        </p:txBody>
      </p:sp>
      <p:sp>
        <p:nvSpPr>
          <p:cNvPr id="10" name="Text Placeholder 9">
            <a:extLst>
              <a:ext uri="{FF2B5EF4-FFF2-40B4-BE49-F238E27FC236}">
                <a16:creationId xmlns:a16="http://schemas.microsoft.com/office/drawing/2014/main" id="{306DFBA2-F004-9C37-97B2-B83FDDB76292}"/>
              </a:ext>
            </a:extLst>
          </p:cNvPr>
          <p:cNvSpPr>
            <a:spLocks noGrp="1"/>
          </p:cNvSpPr>
          <p:nvPr>
            <p:ph type="body" idx="116"/>
          </p:nvPr>
        </p:nvSpPr>
        <p:spPr>
          <a:xfrm>
            <a:off x="4324350" y="5130225"/>
            <a:ext cx="3353325" cy="622875"/>
          </a:xfrm>
        </p:spPr>
        <p:txBody>
          <a:bodyPr wrap="square" lIns="91440" tIns="45720" rIns="91440" bIns="45720" rtlCol="0" anchor="t"/>
          <a:lstStyle/>
          <a:p>
            <a:r>
              <a:rPr lang="en-US">
                <a:latin typeface="Arial"/>
                <a:cs typeface="Arial"/>
              </a:rPr>
              <a:t>Étape 2 – Définir les écarts de compétences</a:t>
            </a:r>
            <a:endParaRPr lang="fr-FR"/>
          </a:p>
        </p:txBody>
      </p:sp>
      <p:sp>
        <p:nvSpPr>
          <p:cNvPr id="11" name="Text Placeholder 10">
            <a:extLst>
              <a:ext uri="{FF2B5EF4-FFF2-40B4-BE49-F238E27FC236}">
                <a16:creationId xmlns:a16="http://schemas.microsoft.com/office/drawing/2014/main" id="{8E7E558E-ACAA-4557-8A30-64EFCA58C79C}"/>
              </a:ext>
            </a:extLst>
          </p:cNvPr>
          <p:cNvSpPr>
            <a:spLocks noGrp="1"/>
          </p:cNvSpPr>
          <p:nvPr>
            <p:ph type="body" idx="117"/>
          </p:nvPr>
        </p:nvSpPr>
        <p:spPr>
          <a:xfrm>
            <a:off x="7686675" y="5787450"/>
            <a:ext cx="3164325" cy="667875"/>
          </a:xfrm>
        </p:spPr>
        <p:txBody>
          <a:bodyPr wrap="square" lIns="91440" tIns="45720" rIns="91440" bIns="45720" rtlCol="0" anchor="t"/>
          <a:lstStyle/>
          <a:p>
            <a:r>
              <a:rPr lang="en-US">
                <a:latin typeface="Arial"/>
                <a:ea typeface="Enduro Regular"/>
                <a:cs typeface="Arial"/>
              </a:rPr>
              <a:t>Étape 3 – </a:t>
            </a:r>
            <a:endParaRPr lang="fr-FR">
              <a:ea typeface="Enduro Regular"/>
            </a:endParaRPr>
          </a:p>
          <a:p>
            <a:r>
              <a:rPr lang="en-US" err="1">
                <a:latin typeface="Arial"/>
                <a:ea typeface="Enduro Regular"/>
                <a:cs typeface="Arial"/>
              </a:rPr>
              <a:t>Sélectionner</a:t>
            </a:r>
            <a:r>
              <a:rPr lang="en-US">
                <a:latin typeface="Arial"/>
                <a:ea typeface="Enduro Regular"/>
                <a:cs typeface="Arial"/>
              </a:rPr>
              <a:t> le </a:t>
            </a:r>
            <a:r>
              <a:rPr lang="en-US" err="1">
                <a:latin typeface="Arial"/>
                <a:ea typeface="Enduro Regular"/>
                <a:cs typeface="Arial"/>
              </a:rPr>
              <a:t>contenu</a:t>
            </a:r>
            <a:endParaRPr lang="fr-FR" err="1">
              <a:ea typeface="Enduro Regular"/>
            </a:endParaRPr>
          </a:p>
        </p:txBody>
      </p:sp>
      <p:sp>
        <p:nvSpPr>
          <p:cNvPr id="12" name="Text Placeholder 11">
            <a:extLst>
              <a:ext uri="{FF2B5EF4-FFF2-40B4-BE49-F238E27FC236}">
                <a16:creationId xmlns:a16="http://schemas.microsoft.com/office/drawing/2014/main" id="{5E031D70-0F0E-9226-9CA0-97FC252C9E76}"/>
              </a:ext>
            </a:extLst>
          </p:cNvPr>
          <p:cNvSpPr>
            <a:spLocks noGrp="1"/>
          </p:cNvSpPr>
          <p:nvPr>
            <p:ph type="body" idx="118"/>
          </p:nvPr>
        </p:nvSpPr>
        <p:spPr>
          <a:xfrm>
            <a:off x="11058525" y="6428325"/>
            <a:ext cx="2687325" cy="541875"/>
          </a:xfrm>
        </p:spPr>
        <p:txBody>
          <a:bodyPr wrap="square" lIns="91440" tIns="45720" rIns="91440" bIns="45720" rtlCol="0" anchor="t"/>
          <a:lstStyle/>
          <a:p>
            <a:r>
              <a:rPr lang="en-US">
                <a:latin typeface="Arial"/>
                <a:cs typeface="Arial"/>
              </a:rPr>
              <a:t>Étape 4 – Favoriser l’engagement</a:t>
            </a:r>
            <a:endParaRPr lang="fr-FR"/>
          </a:p>
        </p:txBody>
      </p:sp>
      <p:sp>
        <p:nvSpPr>
          <p:cNvPr id="13" name="Text Placeholder 12">
            <a:extLst>
              <a:ext uri="{FF2B5EF4-FFF2-40B4-BE49-F238E27FC236}">
                <a16:creationId xmlns:a16="http://schemas.microsoft.com/office/drawing/2014/main" id="{07BB83A5-5032-D67F-15BC-9EA99E1EEAD7}"/>
              </a:ext>
            </a:extLst>
          </p:cNvPr>
          <p:cNvSpPr>
            <a:spLocks noGrp="1"/>
          </p:cNvSpPr>
          <p:nvPr>
            <p:ph type="body" idx="119"/>
          </p:nvPr>
        </p:nvSpPr>
        <p:spPr/>
        <p:txBody>
          <a:bodyPr wrap="square" lIns="91440" tIns="45720" rIns="91440" bIns="45720" rtlCol="0" anchor="t"/>
          <a:lstStyle/>
          <a:p>
            <a:r>
              <a:rPr lang="en-US">
                <a:latin typeface="Arial"/>
                <a:cs typeface="Arial"/>
              </a:rPr>
              <a:t>Étape 5 – Suivre l’impact</a:t>
            </a:r>
            <a:endParaRPr lang="fr-FR"/>
          </a:p>
        </p:txBody>
      </p:sp>
      <p:pic>
        <p:nvPicPr>
          <p:cNvPr id="16" name="Picture 4" descr="Shenlee Walker">
            <a:extLst>
              <a:ext uri="{FF2B5EF4-FFF2-40B4-BE49-F238E27FC236}">
                <a16:creationId xmlns:a16="http://schemas.microsoft.com/office/drawing/2014/main" id="{DF4D86D5-275F-8E86-7A93-FF6A4F21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0" y="985837"/>
            <a:ext cx="523875" cy="523875"/>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Find Jobs in the UK with Hays Recruitment Agency | Hays">
            <a:extLst>
              <a:ext uri="{FF2B5EF4-FFF2-40B4-BE49-F238E27FC236}">
                <a16:creationId xmlns:a16="http://schemas.microsoft.com/office/drawing/2014/main" id="{9AB98381-455E-4E31-7FD6-4EAAFD2F5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4948" y="952500"/>
            <a:ext cx="239776" cy="23977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80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9F97-D237-71DB-49A3-336C5186F5B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FA772AC-0546-F778-8B93-CE2931A0916F}"/>
              </a:ext>
            </a:extLst>
          </p:cNvPr>
          <p:cNvPicPr>
            <a:picLocks noChangeAspect="1"/>
          </p:cNvPicPr>
          <p:nvPr/>
        </p:nvPicPr>
        <p:blipFill>
          <a:blip r:embed="rId2"/>
          <a:stretch>
            <a:fillRect/>
          </a:stretch>
        </p:blipFill>
        <p:spPr>
          <a:xfrm>
            <a:off x="2732175" y="-19350"/>
            <a:ext cx="15586650" cy="10316700"/>
          </a:xfrm>
          <a:prstGeom prst="rect">
            <a:avLst/>
          </a:prstGeom>
        </p:spPr>
      </p:pic>
      <p:sp>
        <p:nvSpPr>
          <p:cNvPr id="5" name="Text Placeholder 1">
            <a:extLst>
              <a:ext uri="{FF2B5EF4-FFF2-40B4-BE49-F238E27FC236}">
                <a16:creationId xmlns:a16="http://schemas.microsoft.com/office/drawing/2014/main" id="{358CC696-36B6-18F9-97EB-9A70E8503579}"/>
              </a:ext>
            </a:extLst>
          </p:cNvPr>
          <p:cNvSpPr txBox="1">
            <a:spLocks/>
          </p:cNvSpPr>
          <p:nvPr/>
        </p:nvSpPr>
        <p:spPr>
          <a:xfrm>
            <a:off x="10188976" y="5137743"/>
            <a:ext cx="4691850" cy="918597"/>
          </a:xfrm>
          <a:prstGeom prst="rect">
            <a:avLst/>
          </a:prstGeom>
          <a:noFill/>
          <a:ln/>
        </p:spPr>
        <p:txBody>
          <a:bodyPr wrap="square" lIns="91440" tIns="45720" rIns="91440" bIns="45720" rtlCol="0" anchor="t"/>
          <a:lstStyle>
            <a:lvl1pPr marL="0" indent="0" algn="l" defTabSz="914400" rtl="0" eaLnBrk="1" latinLnBrk="0" hangingPunct="1">
              <a:lnSpc>
                <a:spcPts val="3150"/>
              </a:lnSpc>
              <a:spcBef>
                <a:spcPct val="20000"/>
              </a:spcBef>
              <a:buFont typeface="Arial" pitchFamily="34" charset="0"/>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atin typeface="Arial"/>
                <a:cs typeface="Arial"/>
              </a:rPr>
              <a:t>Votre appel à l’action peut être inséré ici, sur un maximum de deux lignes.</a:t>
            </a:r>
            <a:endParaRPr lang="fr-FR"/>
          </a:p>
        </p:txBody>
      </p:sp>
      <p:sp>
        <p:nvSpPr>
          <p:cNvPr id="8" name="ZoneTexte 7">
            <a:extLst>
              <a:ext uri="{FF2B5EF4-FFF2-40B4-BE49-F238E27FC236}">
                <a16:creationId xmlns:a16="http://schemas.microsoft.com/office/drawing/2014/main" id="{1506F536-0CDD-E72A-31A8-CCB4D426D54E}"/>
              </a:ext>
            </a:extLst>
          </p:cNvPr>
          <p:cNvSpPr txBox="1"/>
          <p:nvPr/>
        </p:nvSpPr>
        <p:spPr>
          <a:xfrm>
            <a:off x="13568400" y="3096900"/>
            <a:ext cx="27432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a:solidFill>
                  <a:srgbClr val="394646"/>
                </a:solidFill>
                <a:latin typeface="Arial Narrow"/>
              </a:rPr>
              <a:t>Merci</a:t>
            </a:r>
            <a:r>
              <a:rPr lang="en-US" sz="7200">
                <a:solidFill>
                  <a:srgbClr val="394646"/>
                </a:solidFill>
                <a:latin typeface="Arial Narrow"/>
              </a:rPr>
              <a:t> </a:t>
            </a:r>
            <a:endParaRPr lang="fr-FR"/>
          </a:p>
        </p:txBody>
      </p:sp>
    </p:spTree>
    <p:extLst>
      <p:ext uri="{BB962C8B-B14F-4D97-AF65-F5344CB8AC3E}">
        <p14:creationId xmlns:p14="http://schemas.microsoft.com/office/powerpoint/2010/main" val="246220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A2C5CC-C290-C1FC-DDE5-9F9CBED9AC0B}"/>
              </a:ext>
            </a:extLst>
          </p:cNvPr>
          <p:cNvSpPr>
            <a:spLocks noGrp="1"/>
          </p:cNvSpPr>
          <p:nvPr>
            <p:ph type="body" idx="108"/>
          </p:nvPr>
        </p:nvSpPr>
        <p:spPr/>
        <p:txBody>
          <a:bodyPr wrap="square" lIns="91440" tIns="45720" rIns="91440" bIns="45720" rtlCol="0" anchor="t"/>
          <a:lstStyle/>
          <a:p>
            <a:r>
              <a:rPr lang="en-US">
                <a:latin typeface="Arial Narrow"/>
              </a:rPr>
              <a:t>Un guide original pour la formation en leadership en 5 étapes</a:t>
            </a:r>
            <a:endParaRPr lang="en-US"/>
          </a:p>
          <a:p>
            <a:endParaRPr lang="en-US"/>
          </a:p>
        </p:txBody>
      </p:sp>
      <p:sp>
        <p:nvSpPr>
          <p:cNvPr id="3" name="Text Placeholder 2">
            <a:extLst>
              <a:ext uri="{FF2B5EF4-FFF2-40B4-BE49-F238E27FC236}">
                <a16:creationId xmlns:a16="http://schemas.microsoft.com/office/drawing/2014/main" id="{075E8A0A-5D49-93DF-D22A-B4F9D862A4E7}"/>
              </a:ext>
            </a:extLst>
          </p:cNvPr>
          <p:cNvSpPr>
            <a:spLocks noGrp="1"/>
          </p:cNvSpPr>
          <p:nvPr>
            <p:ph type="body" idx="109"/>
          </p:nvPr>
        </p:nvSpPr>
        <p:spPr>
          <a:xfrm>
            <a:off x="952500" y="2862262"/>
            <a:ext cx="7258050" cy="590550"/>
          </a:xfrm>
        </p:spPr>
        <p:txBody>
          <a:bodyPr wrap="square" lIns="91440" tIns="45720" rIns="91440" bIns="45720" rtlCol="0" anchor="t"/>
          <a:lstStyle/>
          <a:p>
            <a:r>
              <a:rPr lang="en-US" sz="2100" kern="0" spc="-75">
                <a:solidFill>
                  <a:srgbClr val="394646"/>
                </a:solidFill>
                <a:latin typeface="Arial"/>
                <a:cs typeface="Arial"/>
              </a:rPr>
              <a:t>Go1 </a:t>
            </a:r>
            <a:r>
              <a:rPr lang="en-US">
                <a:latin typeface="Arial"/>
                <a:cs typeface="Arial"/>
              </a:rPr>
              <a:t>est là pour vous accompagner à chaque étape.</a:t>
            </a:r>
            <a:endParaRPr lang="fr-FR">
              <a:latin typeface="Arial"/>
              <a:cs typeface="Arial"/>
            </a:endParaRPr>
          </a:p>
        </p:txBody>
      </p:sp>
      <p:sp>
        <p:nvSpPr>
          <p:cNvPr id="4" name="Text Placeholder 3">
            <a:extLst>
              <a:ext uri="{FF2B5EF4-FFF2-40B4-BE49-F238E27FC236}">
                <a16:creationId xmlns:a16="http://schemas.microsoft.com/office/drawing/2014/main" id="{671B0E38-09C1-FC4D-F2B2-8B066744F0D2}"/>
              </a:ext>
            </a:extLst>
          </p:cNvPr>
          <p:cNvSpPr>
            <a:spLocks noGrp="1"/>
          </p:cNvSpPr>
          <p:nvPr>
            <p:ph type="body" idx="110"/>
          </p:nvPr>
        </p:nvSpPr>
        <p:spPr/>
        <p:txBody>
          <a:bodyPr wrap="square" lIns="91440" tIns="45720" rIns="91440" bIns="45720" rtlCol="0" anchor="t"/>
          <a:lstStyle/>
          <a:p>
            <a:r>
              <a:rPr lang="en-US" err="1">
                <a:latin typeface="Arial"/>
                <a:ea typeface="Enduro Regular"/>
                <a:cs typeface="Arial"/>
              </a:rPr>
              <a:t>Comprenez</a:t>
            </a:r>
            <a:r>
              <a:rPr lang="en-US">
                <a:latin typeface="Arial"/>
                <a:ea typeface="Enduro Regular"/>
                <a:cs typeface="Arial"/>
              </a:rPr>
              <a:t> </a:t>
            </a:r>
            <a:r>
              <a:rPr lang="en-US" err="1">
                <a:latin typeface="Arial"/>
                <a:ea typeface="Enduro Regular"/>
                <a:cs typeface="Arial"/>
              </a:rPr>
              <a:t>ce</a:t>
            </a:r>
            <a:r>
              <a:rPr lang="en-US">
                <a:latin typeface="Arial"/>
                <a:ea typeface="Enduro Regular"/>
                <a:cs typeface="Arial"/>
              </a:rPr>
              <a:t> qui motive le besoin de développement du </a:t>
            </a:r>
            <a:r>
              <a:rPr lang="en-US" sz="1500" kern="0" spc="-75">
                <a:solidFill>
                  <a:srgbClr val="394646"/>
                </a:solidFill>
                <a:latin typeface="Arial"/>
                <a:ea typeface="Enduro Regular"/>
                <a:cs typeface="Arial"/>
              </a:rPr>
              <a:t>leadership </a:t>
            </a:r>
            <a:r>
              <a:rPr lang="en-US">
                <a:latin typeface="Arial"/>
                <a:ea typeface="Enduro Regular"/>
                <a:cs typeface="Arial"/>
              </a:rPr>
              <a:t>dans votre organisation</a:t>
            </a:r>
            <a:r>
              <a:rPr lang="en-US" sz="1500" kern="0" spc="-75">
                <a:solidFill>
                  <a:srgbClr val="394646"/>
                </a:solidFill>
                <a:latin typeface="Arial"/>
                <a:ea typeface="Enduro Regular"/>
                <a:cs typeface="Arial"/>
              </a:rPr>
              <a:t>.</a:t>
            </a:r>
            <a:endParaRPr lang="fr-FR">
              <a:latin typeface="Arial"/>
              <a:ea typeface="Enduro Regular"/>
              <a:cs typeface="Arial"/>
            </a:endParaRPr>
          </a:p>
        </p:txBody>
      </p:sp>
      <p:sp>
        <p:nvSpPr>
          <p:cNvPr id="5" name="Text Placeholder 4">
            <a:extLst>
              <a:ext uri="{FF2B5EF4-FFF2-40B4-BE49-F238E27FC236}">
                <a16:creationId xmlns:a16="http://schemas.microsoft.com/office/drawing/2014/main" id="{343D59D6-CC90-4C69-6B8A-30C7334F02AB}"/>
              </a:ext>
            </a:extLst>
          </p:cNvPr>
          <p:cNvSpPr>
            <a:spLocks noGrp="1"/>
          </p:cNvSpPr>
          <p:nvPr>
            <p:ph type="body" idx="111"/>
          </p:nvPr>
        </p:nvSpPr>
        <p:spPr>
          <a:xfrm>
            <a:off x="4324350" y="6298275"/>
            <a:ext cx="2933700" cy="990600"/>
          </a:xfrm>
        </p:spPr>
        <p:txBody>
          <a:bodyPr wrap="square" lIns="91440" tIns="45720" rIns="91440" bIns="45720" rtlCol="0" anchor="t"/>
          <a:lstStyle/>
          <a:p>
            <a:r>
              <a:rPr lang="en-US" err="1">
                <a:latin typeface="Arial"/>
                <a:ea typeface="Enduro Regular"/>
                <a:cs typeface="Arial"/>
              </a:rPr>
              <a:t>Analysez</a:t>
            </a:r>
            <a:r>
              <a:rPr lang="en-US">
                <a:latin typeface="Arial"/>
                <a:ea typeface="Enduro Regular"/>
                <a:cs typeface="Arial"/>
              </a:rPr>
              <a:t> les </a:t>
            </a:r>
            <a:r>
              <a:rPr lang="en-US" err="1">
                <a:latin typeface="Arial"/>
                <a:ea typeface="Enduro Regular"/>
                <a:cs typeface="Arial"/>
              </a:rPr>
              <a:t>compétences</a:t>
            </a:r>
            <a:r>
              <a:rPr lang="en-US">
                <a:latin typeface="Arial"/>
                <a:ea typeface="Enduro Regular"/>
                <a:cs typeface="Arial"/>
              </a:rPr>
              <a:t> actuelles en </a:t>
            </a:r>
            <a:r>
              <a:rPr lang="en-US" sz="1500" kern="0" spc="-75">
                <a:solidFill>
                  <a:srgbClr val="394646"/>
                </a:solidFill>
                <a:latin typeface="Arial"/>
                <a:ea typeface="Enduro Regular"/>
                <a:cs typeface="Arial"/>
              </a:rPr>
              <a:t>leadership </a:t>
            </a:r>
            <a:r>
              <a:rPr lang="en-US">
                <a:latin typeface="Arial"/>
                <a:ea typeface="Enduro Regular"/>
                <a:cs typeface="Arial"/>
              </a:rPr>
              <a:t>et identifiez les axes d'amélioration</a:t>
            </a:r>
            <a:r>
              <a:rPr lang="en-US" sz="1500" kern="0" spc="-75">
                <a:solidFill>
                  <a:srgbClr val="394646"/>
                </a:solidFill>
                <a:latin typeface="Arial"/>
                <a:ea typeface="Enduro Regular"/>
                <a:cs typeface="Arial"/>
              </a:rPr>
              <a:t>.</a:t>
            </a:r>
            <a:endParaRPr lang="fr-FR">
              <a:latin typeface="Arial"/>
              <a:ea typeface="Enduro Regular"/>
              <a:cs typeface="Arial"/>
            </a:endParaRPr>
          </a:p>
        </p:txBody>
      </p:sp>
      <p:sp>
        <p:nvSpPr>
          <p:cNvPr id="6" name="Text Placeholder 5">
            <a:extLst>
              <a:ext uri="{FF2B5EF4-FFF2-40B4-BE49-F238E27FC236}">
                <a16:creationId xmlns:a16="http://schemas.microsoft.com/office/drawing/2014/main" id="{596A2C00-A973-C079-8F64-BD5A9B961ED7}"/>
              </a:ext>
            </a:extLst>
          </p:cNvPr>
          <p:cNvSpPr>
            <a:spLocks noGrp="1"/>
          </p:cNvSpPr>
          <p:nvPr>
            <p:ph type="body" idx="112"/>
          </p:nvPr>
        </p:nvSpPr>
        <p:spPr>
          <a:xfrm>
            <a:off x="7686675" y="6928500"/>
            <a:ext cx="2933700" cy="990600"/>
          </a:xfrm>
        </p:spPr>
        <p:txBody>
          <a:bodyPr wrap="square" lIns="91440" tIns="45720" rIns="91440" bIns="45720" rtlCol="0" anchor="t"/>
          <a:lstStyle/>
          <a:p>
            <a:r>
              <a:rPr lang="en-US" err="1">
                <a:latin typeface="Arial"/>
                <a:ea typeface="Enduro Regular"/>
                <a:cs typeface="Arial"/>
              </a:rPr>
              <a:t>Choisissez</a:t>
            </a:r>
            <a:r>
              <a:rPr lang="en-US">
                <a:latin typeface="Arial"/>
                <a:ea typeface="Enduro Regular"/>
                <a:cs typeface="Arial"/>
              </a:rPr>
              <a:t> des </a:t>
            </a:r>
            <a:r>
              <a:rPr lang="en-US" err="1">
                <a:latin typeface="Arial"/>
                <a:ea typeface="Enduro Regular"/>
                <a:cs typeface="Arial"/>
              </a:rPr>
              <a:t>contenus</a:t>
            </a:r>
            <a:r>
              <a:rPr lang="en-US">
                <a:latin typeface="Arial"/>
                <a:ea typeface="Enduro Regular"/>
                <a:cs typeface="Arial"/>
              </a:rPr>
              <a:t> de formation qui répondent aux lacunes de compétences identifiées</a:t>
            </a:r>
            <a:r>
              <a:rPr lang="en-US" sz="1500" kern="0" spc="-75">
                <a:solidFill>
                  <a:srgbClr val="394646"/>
                </a:solidFill>
                <a:latin typeface="Arial"/>
                <a:ea typeface="Enduro Regular"/>
                <a:cs typeface="Arial"/>
              </a:rPr>
              <a:t>.</a:t>
            </a:r>
            <a:endParaRPr lang="fr-FR">
              <a:latin typeface="Arial"/>
              <a:ea typeface="Enduro Regular"/>
              <a:cs typeface="Arial"/>
            </a:endParaRPr>
          </a:p>
        </p:txBody>
      </p:sp>
      <p:sp>
        <p:nvSpPr>
          <p:cNvPr id="7" name="Text Placeholder 6">
            <a:extLst>
              <a:ext uri="{FF2B5EF4-FFF2-40B4-BE49-F238E27FC236}">
                <a16:creationId xmlns:a16="http://schemas.microsoft.com/office/drawing/2014/main" id="{C241E3BE-C58A-161D-78AF-D48F9CC1E488}"/>
              </a:ext>
            </a:extLst>
          </p:cNvPr>
          <p:cNvSpPr>
            <a:spLocks noGrp="1"/>
          </p:cNvSpPr>
          <p:nvPr>
            <p:ph type="body" idx="113"/>
          </p:nvPr>
        </p:nvSpPr>
        <p:spPr/>
        <p:txBody>
          <a:bodyPr wrap="square" lIns="91440" tIns="45720" rIns="91440" bIns="45720" rtlCol="0" anchor="t"/>
          <a:lstStyle/>
          <a:p>
            <a:r>
              <a:rPr lang="en-US" err="1">
                <a:latin typeface="Arial"/>
                <a:ea typeface="Enduro Regular"/>
                <a:cs typeface="Arial"/>
              </a:rPr>
              <a:t>Favorisez</a:t>
            </a:r>
            <a:r>
              <a:rPr lang="en-US">
                <a:latin typeface="Arial"/>
                <a:ea typeface="Enduro Regular"/>
                <a:cs typeface="Arial"/>
              </a:rPr>
              <a:t> </a:t>
            </a:r>
            <a:r>
              <a:rPr lang="en-US" err="1">
                <a:latin typeface="Arial"/>
                <a:ea typeface="Enduro Regular"/>
                <a:cs typeface="Arial"/>
              </a:rPr>
              <a:t>l'adoption</a:t>
            </a:r>
            <a:r>
              <a:rPr lang="en-US">
                <a:latin typeface="Arial"/>
                <a:ea typeface="Enduro Regular"/>
                <a:cs typeface="Arial"/>
              </a:rPr>
              <a:t> du programme grâce au </a:t>
            </a:r>
            <a:r>
              <a:rPr lang="en-US" sz="1500" kern="0" spc="-75">
                <a:solidFill>
                  <a:srgbClr val="394646"/>
                </a:solidFill>
                <a:latin typeface="Arial"/>
                <a:ea typeface="Enduro Regular"/>
                <a:cs typeface="Arial"/>
              </a:rPr>
              <a:t>marketing </a:t>
            </a:r>
            <a:r>
              <a:rPr lang="en-US">
                <a:latin typeface="Arial"/>
                <a:ea typeface="Enduro Regular"/>
                <a:cs typeface="Arial"/>
              </a:rPr>
              <a:t>interne et à la communication</a:t>
            </a:r>
            <a:r>
              <a:rPr lang="en-US" sz="1500" kern="0" spc="-75">
                <a:solidFill>
                  <a:srgbClr val="394646"/>
                </a:solidFill>
                <a:latin typeface="Arial"/>
                <a:ea typeface="Enduro Regular"/>
                <a:cs typeface="Arial"/>
              </a:rPr>
              <a:t>.</a:t>
            </a:r>
            <a:endParaRPr lang="fr-FR">
              <a:latin typeface="Arial"/>
              <a:ea typeface="Enduro Regular"/>
              <a:cs typeface="Arial"/>
            </a:endParaRPr>
          </a:p>
        </p:txBody>
      </p:sp>
      <p:sp>
        <p:nvSpPr>
          <p:cNvPr id="8" name="Text Placeholder 7">
            <a:extLst>
              <a:ext uri="{FF2B5EF4-FFF2-40B4-BE49-F238E27FC236}">
                <a16:creationId xmlns:a16="http://schemas.microsoft.com/office/drawing/2014/main" id="{619199DA-ACBD-CB4B-F68F-EAF13CD7A5C3}"/>
              </a:ext>
            </a:extLst>
          </p:cNvPr>
          <p:cNvSpPr>
            <a:spLocks noGrp="1"/>
          </p:cNvSpPr>
          <p:nvPr>
            <p:ph type="body" idx="114"/>
          </p:nvPr>
        </p:nvSpPr>
        <p:spPr/>
        <p:txBody>
          <a:bodyPr wrap="square" lIns="91440" tIns="45720" rIns="91440" bIns="45720" rtlCol="0" anchor="t"/>
          <a:lstStyle/>
          <a:p>
            <a:r>
              <a:rPr lang="en-US">
                <a:latin typeface="Arial"/>
                <a:ea typeface="Enduro Regular"/>
                <a:cs typeface="Arial"/>
              </a:rPr>
              <a:t>Suivez les </a:t>
            </a:r>
            <a:r>
              <a:rPr lang="en-US" err="1">
                <a:latin typeface="Arial"/>
                <a:ea typeface="Enduro Regular"/>
                <a:cs typeface="Arial"/>
              </a:rPr>
              <a:t>résultats</a:t>
            </a:r>
            <a:r>
              <a:rPr lang="en-US">
                <a:latin typeface="Arial"/>
                <a:ea typeface="Enduro Regular"/>
                <a:cs typeface="Arial"/>
              </a:rPr>
              <a:t> et évaluez l'efficacité du programme</a:t>
            </a:r>
            <a:r>
              <a:rPr lang="en-US" sz="1500" kern="0" spc="-75">
                <a:solidFill>
                  <a:srgbClr val="394646"/>
                </a:solidFill>
                <a:latin typeface="Arial"/>
                <a:ea typeface="Enduro Regular"/>
                <a:cs typeface="Arial"/>
              </a:rPr>
              <a:t>.</a:t>
            </a:r>
            <a:endParaRPr lang="fr-FR">
              <a:latin typeface="Arial"/>
              <a:ea typeface="Enduro Regular"/>
              <a:cs typeface="Arial"/>
            </a:endParaRPr>
          </a:p>
        </p:txBody>
      </p:sp>
      <p:sp>
        <p:nvSpPr>
          <p:cNvPr id="9" name="Text Placeholder 8">
            <a:extLst>
              <a:ext uri="{FF2B5EF4-FFF2-40B4-BE49-F238E27FC236}">
                <a16:creationId xmlns:a16="http://schemas.microsoft.com/office/drawing/2014/main" id="{D900C4D5-5BB1-5889-B7AD-51A46CA29AAC}"/>
              </a:ext>
            </a:extLst>
          </p:cNvPr>
          <p:cNvSpPr>
            <a:spLocks noGrp="1"/>
          </p:cNvSpPr>
          <p:nvPr>
            <p:ph type="body" idx="115"/>
          </p:nvPr>
        </p:nvSpPr>
        <p:spPr/>
        <p:txBody>
          <a:bodyPr wrap="square" lIns="91440" tIns="45720" rIns="91440" bIns="45720" rtlCol="0" anchor="t"/>
          <a:lstStyle/>
          <a:p>
            <a:r>
              <a:rPr lang="en-US" err="1">
                <a:latin typeface="Arial"/>
                <a:ea typeface="Enduro Regular"/>
                <a:cs typeface="Arial"/>
              </a:rPr>
              <a:t>Identifiez</a:t>
            </a:r>
            <a:r>
              <a:rPr lang="en-US">
                <a:latin typeface="Arial"/>
                <a:ea typeface="Enduro Regular"/>
                <a:cs typeface="Arial"/>
              </a:rPr>
              <a:t> les </a:t>
            </a:r>
            <a:r>
              <a:rPr lang="en-US" err="1">
                <a:latin typeface="Arial"/>
                <a:ea typeface="Enduro Regular"/>
                <a:cs typeface="Arial"/>
              </a:rPr>
              <a:t>facteurs</a:t>
            </a:r>
            <a:r>
              <a:rPr lang="en-US">
                <a:latin typeface="Arial"/>
                <a:ea typeface="Enduro Regular"/>
                <a:cs typeface="Arial"/>
              </a:rPr>
              <a:t> clés</a:t>
            </a:r>
            <a:endParaRPr lang="fr-FR">
              <a:ea typeface="Enduro Regular"/>
            </a:endParaRPr>
          </a:p>
        </p:txBody>
      </p:sp>
      <p:sp>
        <p:nvSpPr>
          <p:cNvPr id="10" name="Text Placeholder 9">
            <a:extLst>
              <a:ext uri="{FF2B5EF4-FFF2-40B4-BE49-F238E27FC236}">
                <a16:creationId xmlns:a16="http://schemas.microsoft.com/office/drawing/2014/main" id="{2FB9B19F-73EF-EEB3-8D48-E8476E41D2FA}"/>
              </a:ext>
            </a:extLst>
          </p:cNvPr>
          <p:cNvSpPr>
            <a:spLocks noGrp="1"/>
          </p:cNvSpPr>
          <p:nvPr>
            <p:ph type="body" idx="116"/>
          </p:nvPr>
        </p:nvSpPr>
        <p:spPr/>
        <p:txBody>
          <a:bodyPr wrap="square" lIns="91440" tIns="45720" rIns="91440" bIns="45720" rtlCol="0" anchor="t"/>
          <a:lstStyle/>
          <a:p>
            <a:r>
              <a:rPr lang="en-US" err="1">
                <a:latin typeface="Arial"/>
                <a:ea typeface="Enduro Regular"/>
                <a:cs typeface="Arial"/>
              </a:rPr>
              <a:t>Évaluez</a:t>
            </a:r>
            <a:r>
              <a:rPr lang="en-US">
                <a:latin typeface="Arial"/>
                <a:ea typeface="Enduro Regular"/>
                <a:cs typeface="Arial"/>
              </a:rPr>
              <a:t> les </a:t>
            </a:r>
            <a:r>
              <a:rPr lang="en-US" err="1">
                <a:latin typeface="Arial"/>
                <a:ea typeface="Enduro Regular"/>
                <a:cs typeface="Arial"/>
              </a:rPr>
              <a:t>compétences</a:t>
            </a:r>
            <a:r>
              <a:rPr lang="en-US">
                <a:latin typeface="Arial"/>
                <a:ea typeface="Enduro Regular"/>
                <a:cs typeface="Arial"/>
              </a:rPr>
              <a:t> des leaders</a:t>
            </a:r>
            <a:endParaRPr lang="fr-FR">
              <a:ea typeface="Enduro Regular"/>
            </a:endParaRPr>
          </a:p>
        </p:txBody>
      </p:sp>
      <p:sp>
        <p:nvSpPr>
          <p:cNvPr id="11" name="Text Placeholder 10">
            <a:extLst>
              <a:ext uri="{FF2B5EF4-FFF2-40B4-BE49-F238E27FC236}">
                <a16:creationId xmlns:a16="http://schemas.microsoft.com/office/drawing/2014/main" id="{C671AC9C-C70D-5384-0A10-C0307BFC4EE0}"/>
              </a:ext>
            </a:extLst>
          </p:cNvPr>
          <p:cNvSpPr>
            <a:spLocks noGrp="1"/>
          </p:cNvSpPr>
          <p:nvPr>
            <p:ph type="body" idx="117"/>
          </p:nvPr>
        </p:nvSpPr>
        <p:spPr/>
        <p:txBody>
          <a:bodyPr wrap="square" lIns="91440" tIns="45720" rIns="91440" bIns="45720" rtlCol="0" anchor="t"/>
          <a:lstStyle/>
          <a:p>
            <a:r>
              <a:rPr lang="en-US" err="1">
                <a:latin typeface="Arial"/>
                <a:cs typeface="Arial"/>
              </a:rPr>
              <a:t>Sélectionnez</a:t>
            </a:r>
            <a:r>
              <a:rPr lang="en-US">
                <a:latin typeface="Arial"/>
                <a:cs typeface="Arial"/>
              </a:rPr>
              <a:t> les </a:t>
            </a:r>
            <a:r>
              <a:rPr lang="en-US" err="1">
                <a:latin typeface="Arial"/>
                <a:cs typeface="Arial"/>
              </a:rPr>
              <a:t>contenus</a:t>
            </a:r>
            <a:r>
              <a:rPr lang="en-US">
                <a:latin typeface="Arial"/>
                <a:cs typeface="Arial"/>
              </a:rPr>
              <a:t> de formation</a:t>
            </a:r>
            <a:endParaRPr lang="fr-FR"/>
          </a:p>
        </p:txBody>
      </p:sp>
      <p:sp>
        <p:nvSpPr>
          <p:cNvPr id="12" name="Text Placeholder 11">
            <a:extLst>
              <a:ext uri="{FF2B5EF4-FFF2-40B4-BE49-F238E27FC236}">
                <a16:creationId xmlns:a16="http://schemas.microsoft.com/office/drawing/2014/main" id="{6888CBE9-A69F-D006-D945-A8CD4F4EC9E3}"/>
              </a:ext>
            </a:extLst>
          </p:cNvPr>
          <p:cNvSpPr>
            <a:spLocks noGrp="1"/>
          </p:cNvSpPr>
          <p:nvPr>
            <p:ph type="body" idx="118"/>
          </p:nvPr>
        </p:nvSpPr>
        <p:spPr/>
        <p:txBody>
          <a:bodyPr wrap="square" lIns="91440" tIns="45720" rIns="91440" bIns="45720" rtlCol="0" anchor="t"/>
          <a:lstStyle/>
          <a:p>
            <a:r>
              <a:rPr lang="en-US" err="1">
                <a:latin typeface="Arial"/>
                <a:ea typeface="Enduro Regular"/>
                <a:cs typeface="Arial"/>
              </a:rPr>
              <a:t>Valorisez</a:t>
            </a:r>
            <a:r>
              <a:rPr lang="en-US">
                <a:latin typeface="Arial"/>
                <a:ea typeface="Enduro Regular"/>
                <a:cs typeface="Arial"/>
              </a:rPr>
              <a:t> le </a:t>
            </a:r>
            <a:r>
              <a:rPr lang="en-US" err="1">
                <a:latin typeface="Arial"/>
                <a:ea typeface="Enduro Regular"/>
                <a:cs typeface="Arial"/>
              </a:rPr>
              <a:t>programme</a:t>
            </a:r>
            <a:endParaRPr lang="fr-FR" err="1">
              <a:ea typeface="Enduro Regular"/>
            </a:endParaRPr>
          </a:p>
        </p:txBody>
      </p:sp>
      <p:sp>
        <p:nvSpPr>
          <p:cNvPr id="13" name="Text Placeholder 12">
            <a:extLst>
              <a:ext uri="{FF2B5EF4-FFF2-40B4-BE49-F238E27FC236}">
                <a16:creationId xmlns:a16="http://schemas.microsoft.com/office/drawing/2014/main" id="{0936E9B4-1F32-C235-7F35-EA66AD57C603}"/>
              </a:ext>
            </a:extLst>
          </p:cNvPr>
          <p:cNvSpPr>
            <a:spLocks noGrp="1"/>
          </p:cNvSpPr>
          <p:nvPr>
            <p:ph type="body" idx="119"/>
          </p:nvPr>
        </p:nvSpPr>
        <p:spPr/>
        <p:txBody>
          <a:bodyPr wrap="square" lIns="91440" tIns="45720" rIns="91440" bIns="45720" rtlCol="0" anchor="t"/>
          <a:lstStyle/>
          <a:p>
            <a:pPr marL="0" indent="0" algn="l">
              <a:lnSpc>
                <a:spcPts val="2400"/>
              </a:lnSpc>
              <a:buNone/>
            </a:pPr>
            <a:r>
              <a:rPr lang="en-US" err="1">
                <a:latin typeface="Arial"/>
                <a:ea typeface="Enduro Regular"/>
                <a:cs typeface="Arial"/>
              </a:rPr>
              <a:t>Mesurez</a:t>
            </a:r>
            <a:r>
              <a:rPr lang="en-US" sz="2400" kern="0" spc="-75">
                <a:solidFill>
                  <a:srgbClr val="242C2C"/>
                </a:solidFill>
                <a:latin typeface="Arial"/>
                <a:ea typeface="Enduro Regular"/>
                <a:cs typeface="Arial"/>
              </a:rPr>
              <a:t> </a:t>
            </a:r>
            <a:r>
              <a:rPr lang="en-US" err="1">
                <a:latin typeface="Arial"/>
                <a:ea typeface="Enduro Regular"/>
                <a:cs typeface="Arial"/>
              </a:rPr>
              <a:t>l'impact</a:t>
            </a:r>
            <a:endParaRPr lang="en-US" sz="2400" err="1">
              <a:latin typeface="Arial"/>
              <a:ea typeface="Enduro Regular"/>
              <a:cs typeface="Arial"/>
            </a:endParaRPr>
          </a:p>
        </p:txBody>
      </p:sp>
    </p:spTree>
    <p:extLst>
      <p:ext uri="{BB962C8B-B14F-4D97-AF65-F5344CB8AC3E}">
        <p14:creationId xmlns:p14="http://schemas.microsoft.com/office/powerpoint/2010/main" val="185801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1B6F5-BA21-8594-BC1E-5BE1AE45FACA}"/>
              </a:ext>
            </a:extLst>
          </p:cNvPr>
          <p:cNvSpPr>
            <a:spLocks noGrp="1"/>
          </p:cNvSpPr>
          <p:nvPr>
            <p:ph type="body" idx="114"/>
          </p:nvPr>
        </p:nvSpPr>
        <p:spPr>
          <a:xfrm>
            <a:off x="952499" y="952500"/>
            <a:ext cx="8191501" cy="1571625"/>
          </a:xfrm>
        </p:spPr>
        <p:txBody>
          <a:bodyPr wrap="square" lIns="91440" tIns="45720" rIns="91440" bIns="45720" rtlCol="0" anchor="t"/>
          <a:lstStyle/>
          <a:p>
            <a:r>
              <a:rPr lang="en-US" sz="4800">
                <a:latin typeface="Arial Narrow"/>
                <a:ea typeface="Enduro Narrow Regular"/>
              </a:rPr>
              <a:t>Les futurs leaders sont une priorité pour la direction générale (C-Suite)</a:t>
            </a:r>
            <a:endParaRPr lang="fr-FR" sz="4800">
              <a:ea typeface="Enduro Narrow Regular"/>
            </a:endParaRPr>
          </a:p>
        </p:txBody>
      </p:sp>
      <p:sp>
        <p:nvSpPr>
          <p:cNvPr id="3" name="Text Placeholder 2">
            <a:extLst>
              <a:ext uri="{FF2B5EF4-FFF2-40B4-BE49-F238E27FC236}">
                <a16:creationId xmlns:a16="http://schemas.microsoft.com/office/drawing/2014/main" id="{674785DE-CD08-E6B8-2B7F-EBC4B4469E25}"/>
              </a:ext>
            </a:extLst>
          </p:cNvPr>
          <p:cNvSpPr>
            <a:spLocks noGrp="1"/>
          </p:cNvSpPr>
          <p:nvPr>
            <p:ph type="body" idx="122"/>
          </p:nvPr>
        </p:nvSpPr>
        <p:spPr>
          <a:xfrm>
            <a:off x="10161547" y="1238250"/>
            <a:ext cx="7193004" cy="739234"/>
          </a:xfrm>
        </p:spPr>
        <p:txBody>
          <a:bodyPr wrap="square" lIns="91440" tIns="45720" rIns="91440" bIns="45720" rtlCol="0" anchor="t"/>
          <a:lstStyle/>
          <a:p>
            <a:r>
              <a:rPr lang="en-US" dirty="0">
                <a:latin typeface="Arial"/>
                <a:cs typeface="Arial"/>
              </a:rPr>
              <a:t>La </a:t>
            </a:r>
            <a:r>
              <a:rPr lang="en-US" dirty="0" err="1">
                <a:latin typeface="Arial"/>
                <a:cs typeface="Arial"/>
              </a:rPr>
              <a:t>rétention</a:t>
            </a:r>
            <a:r>
              <a:rPr lang="en-US" dirty="0">
                <a:latin typeface="Arial"/>
                <a:cs typeface="Arial"/>
              </a:rPr>
              <a:t> et le </a:t>
            </a:r>
            <a:r>
              <a:rPr lang="en-US" dirty="0" err="1">
                <a:latin typeface="Arial"/>
                <a:cs typeface="Arial"/>
              </a:rPr>
              <a:t>développement</a:t>
            </a:r>
            <a:r>
              <a:rPr lang="en-US" dirty="0">
                <a:latin typeface="Arial"/>
                <a:cs typeface="Arial"/>
              </a:rPr>
              <a:t> des </a:t>
            </a:r>
            <a:r>
              <a:rPr lang="en-US" dirty="0" err="1">
                <a:latin typeface="Arial"/>
                <a:cs typeface="Arial"/>
              </a:rPr>
              <a:t>futurs</a:t>
            </a:r>
            <a:r>
              <a:rPr lang="en-US" dirty="0">
                <a:latin typeface="Arial"/>
                <a:cs typeface="Arial"/>
              </a:rPr>
              <a:t> </a:t>
            </a:r>
            <a:r>
              <a:rPr lang="en-US" sz="2100" kern="0" spc="-75" dirty="0">
                <a:solidFill>
                  <a:srgbClr val="394646"/>
                </a:solidFill>
                <a:latin typeface="Arial"/>
                <a:cs typeface="Arial"/>
              </a:rPr>
              <a:t>leaders</a:t>
            </a:r>
            <a:r>
              <a:rPr lang="en-US" dirty="0">
                <a:latin typeface="Arial"/>
                <a:cs typeface="Arial"/>
              </a:rPr>
              <a:t> </a:t>
            </a:r>
            <a:r>
              <a:rPr lang="en-US" dirty="0" err="1">
                <a:latin typeface="Arial"/>
                <a:cs typeface="Arial"/>
              </a:rPr>
              <a:t>sont</a:t>
            </a:r>
            <a:r>
              <a:rPr lang="en-US" dirty="0">
                <a:latin typeface="Arial"/>
                <a:cs typeface="Arial"/>
              </a:rPr>
              <a:t> </a:t>
            </a:r>
            <a:r>
              <a:rPr lang="en-US" dirty="0" err="1">
                <a:latin typeface="Arial"/>
                <a:cs typeface="Arial"/>
              </a:rPr>
              <a:t>ce</a:t>
            </a:r>
            <a:r>
              <a:rPr lang="en-US" dirty="0">
                <a:latin typeface="Arial"/>
                <a:cs typeface="Arial"/>
              </a:rPr>
              <a:t> qui </a:t>
            </a:r>
            <a:r>
              <a:rPr lang="en-US" err="1">
                <a:latin typeface="Arial"/>
                <a:cs typeface="Arial"/>
              </a:rPr>
              <a:t>empêchent</a:t>
            </a:r>
            <a:r>
              <a:rPr lang="en-US" dirty="0">
                <a:latin typeface="Arial"/>
                <a:cs typeface="Arial"/>
              </a:rPr>
              <a:t> </a:t>
            </a:r>
            <a:r>
              <a:rPr lang="en-US" dirty="0" err="1">
                <a:latin typeface="Arial"/>
                <a:cs typeface="Arial"/>
              </a:rPr>
              <a:t>votre</a:t>
            </a:r>
            <a:r>
              <a:rPr lang="en-US" dirty="0">
                <a:latin typeface="Arial"/>
                <a:cs typeface="Arial"/>
              </a:rPr>
              <a:t> équipe </a:t>
            </a:r>
            <a:r>
              <a:rPr lang="en-US" dirty="0" err="1">
                <a:latin typeface="Arial"/>
                <a:cs typeface="Arial"/>
              </a:rPr>
              <a:t>dirigeante</a:t>
            </a:r>
            <a:r>
              <a:rPr lang="en-US" dirty="0">
                <a:latin typeface="Arial"/>
                <a:cs typeface="Arial"/>
              </a:rPr>
              <a:t> (</a:t>
            </a:r>
            <a:r>
              <a:rPr lang="en-US" sz="2100" kern="0" spc="-75" dirty="0">
                <a:solidFill>
                  <a:srgbClr val="394646"/>
                </a:solidFill>
                <a:latin typeface="Arial"/>
                <a:cs typeface="Arial"/>
              </a:rPr>
              <a:t>C-suite</a:t>
            </a:r>
            <a:r>
              <a:rPr lang="en-US" dirty="0">
                <a:latin typeface="Arial"/>
                <a:cs typeface="Arial"/>
              </a:rPr>
              <a:t>) de </a:t>
            </a:r>
            <a:r>
              <a:rPr lang="en-US" dirty="0" err="1">
                <a:latin typeface="Arial"/>
                <a:cs typeface="Arial"/>
              </a:rPr>
              <a:t>dormir</a:t>
            </a:r>
            <a:r>
              <a:rPr lang="en-US" dirty="0">
                <a:latin typeface="Arial"/>
                <a:cs typeface="Arial"/>
              </a:rPr>
              <a:t> la nuit.</a:t>
            </a:r>
            <a:endParaRPr lang="fr-FR"/>
          </a:p>
        </p:txBody>
      </p:sp>
      <p:grpSp>
        <p:nvGrpSpPr>
          <p:cNvPr id="4" name="Group 3">
            <a:extLst>
              <a:ext uri="{FF2B5EF4-FFF2-40B4-BE49-F238E27FC236}">
                <a16:creationId xmlns:a16="http://schemas.microsoft.com/office/drawing/2014/main" id="{C02DA6E4-7937-37B6-EC2C-50BC228C1F98}"/>
              </a:ext>
            </a:extLst>
          </p:cNvPr>
          <p:cNvGrpSpPr/>
          <p:nvPr/>
        </p:nvGrpSpPr>
        <p:grpSpPr>
          <a:xfrm>
            <a:off x="952500" y="3409950"/>
            <a:ext cx="16383000" cy="5076063"/>
            <a:chOff x="952500" y="3409950"/>
            <a:chExt cx="16383000" cy="5076063"/>
          </a:xfrm>
        </p:grpSpPr>
        <p:pic>
          <p:nvPicPr>
            <p:cNvPr id="5" name="Line 18" descr="preencoded.png">
              <a:extLst>
                <a:ext uri="{FF2B5EF4-FFF2-40B4-BE49-F238E27FC236}">
                  <a16:creationId xmlns:a16="http://schemas.microsoft.com/office/drawing/2014/main" id="{CCDF27AC-E4CE-7278-2E35-EF805DFD88C4}"/>
                </a:ext>
              </a:extLst>
            </p:cNvPr>
            <p:cNvPicPr/>
            <p:nvPr/>
          </p:nvPicPr>
          <p:blipFill>
            <a:blip r:embed="rId3"/>
            <a:srcRect/>
            <a:stretch/>
          </p:blipFill>
          <p:spPr>
            <a:xfrm>
              <a:off x="952500" y="8467725"/>
              <a:ext cx="16383000" cy="18288"/>
            </a:xfrm>
            <a:prstGeom prst="rect">
              <a:avLst/>
            </a:prstGeom>
          </p:spPr>
        </p:pic>
        <p:pic>
          <p:nvPicPr>
            <p:cNvPr id="6" name="Line 19" descr="preencoded.png">
              <a:extLst>
                <a:ext uri="{FF2B5EF4-FFF2-40B4-BE49-F238E27FC236}">
                  <a16:creationId xmlns:a16="http://schemas.microsoft.com/office/drawing/2014/main" id="{8A0B9EAB-E78C-0E1C-5A75-A4A421368B80}"/>
                </a:ext>
              </a:extLst>
            </p:cNvPr>
            <p:cNvPicPr/>
            <p:nvPr/>
          </p:nvPicPr>
          <p:blipFill>
            <a:blip r:embed="rId4"/>
            <a:srcRect/>
            <a:stretch/>
          </p:blipFill>
          <p:spPr>
            <a:xfrm>
              <a:off x="3000375" y="3409950"/>
              <a:ext cx="9525" cy="5057775"/>
            </a:xfrm>
            <a:prstGeom prst="rect">
              <a:avLst/>
            </a:prstGeom>
          </p:spPr>
        </p:pic>
        <p:pic>
          <p:nvPicPr>
            <p:cNvPr id="7" name="Line 26" descr="preencoded.png">
              <a:extLst>
                <a:ext uri="{FF2B5EF4-FFF2-40B4-BE49-F238E27FC236}">
                  <a16:creationId xmlns:a16="http://schemas.microsoft.com/office/drawing/2014/main" id="{F606325D-D0B9-0E05-09C2-91E6E975CE64}"/>
                </a:ext>
              </a:extLst>
            </p:cNvPr>
            <p:cNvPicPr/>
            <p:nvPr/>
          </p:nvPicPr>
          <p:blipFill>
            <a:blip r:embed="rId4"/>
            <a:srcRect/>
            <a:stretch/>
          </p:blipFill>
          <p:spPr>
            <a:xfrm>
              <a:off x="5048250" y="3409950"/>
              <a:ext cx="9525" cy="5057775"/>
            </a:xfrm>
            <a:prstGeom prst="rect">
              <a:avLst/>
            </a:prstGeom>
          </p:spPr>
        </p:pic>
        <p:pic>
          <p:nvPicPr>
            <p:cNvPr id="8" name="Line 25" descr="preencoded.png">
              <a:extLst>
                <a:ext uri="{FF2B5EF4-FFF2-40B4-BE49-F238E27FC236}">
                  <a16:creationId xmlns:a16="http://schemas.microsoft.com/office/drawing/2014/main" id="{DE9D4E0C-FC8D-1328-F5C9-EBA79CBEB43D}"/>
                </a:ext>
              </a:extLst>
            </p:cNvPr>
            <p:cNvPicPr/>
            <p:nvPr/>
          </p:nvPicPr>
          <p:blipFill>
            <a:blip r:embed="rId4"/>
            <a:srcRect/>
            <a:stretch/>
          </p:blipFill>
          <p:spPr>
            <a:xfrm>
              <a:off x="7096125" y="3409950"/>
              <a:ext cx="9525" cy="5057775"/>
            </a:xfrm>
            <a:prstGeom prst="rect">
              <a:avLst/>
            </a:prstGeom>
          </p:spPr>
        </p:pic>
        <p:pic>
          <p:nvPicPr>
            <p:cNvPr id="9" name="Line 24" descr="preencoded.png">
              <a:extLst>
                <a:ext uri="{FF2B5EF4-FFF2-40B4-BE49-F238E27FC236}">
                  <a16:creationId xmlns:a16="http://schemas.microsoft.com/office/drawing/2014/main" id="{B848B184-ED40-2CDB-C983-8084BEDF9A4A}"/>
                </a:ext>
              </a:extLst>
            </p:cNvPr>
            <p:cNvPicPr/>
            <p:nvPr/>
          </p:nvPicPr>
          <p:blipFill>
            <a:blip r:embed="rId4"/>
            <a:srcRect/>
            <a:stretch/>
          </p:blipFill>
          <p:spPr>
            <a:xfrm>
              <a:off x="9144000" y="3409950"/>
              <a:ext cx="9525" cy="5057775"/>
            </a:xfrm>
            <a:prstGeom prst="rect">
              <a:avLst/>
            </a:prstGeom>
          </p:spPr>
        </p:pic>
        <p:pic>
          <p:nvPicPr>
            <p:cNvPr id="10" name="Line 23" descr="preencoded.png">
              <a:extLst>
                <a:ext uri="{FF2B5EF4-FFF2-40B4-BE49-F238E27FC236}">
                  <a16:creationId xmlns:a16="http://schemas.microsoft.com/office/drawing/2014/main" id="{B318CC1F-CD3B-2AC7-232F-08D4CDAFD7B2}"/>
                </a:ext>
              </a:extLst>
            </p:cNvPr>
            <p:cNvPicPr/>
            <p:nvPr/>
          </p:nvPicPr>
          <p:blipFill>
            <a:blip r:embed="rId4"/>
            <a:srcRect/>
            <a:stretch/>
          </p:blipFill>
          <p:spPr>
            <a:xfrm>
              <a:off x="11191875" y="3409950"/>
              <a:ext cx="9525" cy="5057775"/>
            </a:xfrm>
            <a:prstGeom prst="rect">
              <a:avLst/>
            </a:prstGeom>
          </p:spPr>
        </p:pic>
        <p:pic>
          <p:nvPicPr>
            <p:cNvPr id="11" name="Line 22" descr="preencoded.png">
              <a:extLst>
                <a:ext uri="{FF2B5EF4-FFF2-40B4-BE49-F238E27FC236}">
                  <a16:creationId xmlns:a16="http://schemas.microsoft.com/office/drawing/2014/main" id="{A560345E-101F-976C-A2BC-49362E5AEB4F}"/>
                </a:ext>
              </a:extLst>
            </p:cNvPr>
            <p:cNvPicPr/>
            <p:nvPr/>
          </p:nvPicPr>
          <p:blipFill>
            <a:blip r:embed="rId4"/>
            <a:srcRect/>
            <a:stretch/>
          </p:blipFill>
          <p:spPr>
            <a:xfrm>
              <a:off x="13239750" y="3409950"/>
              <a:ext cx="9525" cy="5057775"/>
            </a:xfrm>
            <a:prstGeom prst="rect">
              <a:avLst/>
            </a:prstGeom>
          </p:spPr>
        </p:pic>
        <p:pic>
          <p:nvPicPr>
            <p:cNvPr id="12" name="Line 21" descr="preencoded.png">
              <a:extLst>
                <a:ext uri="{FF2B5EF4-FFF2-40B4-BE49-F238E27FC236}">
                  <a16:creationId xmlns:a16="http://schemas.microsoft.com/office/drawing/2014/main" id="{C56170E6-FEE1-480F-5584-5C7CA699D12E}"/>
                </a:ext>
              </a:extLst>
            </p:cNvPr>
            <p:cNvPicPr/>
            <p:nvPr/>
          </p:nvPicPr>
          <p:blipFill>
            <a:blip r:embed="rId4"/>
            <a:srcRect/>
            <a:stretch/>
          </p:blipFill>
          <p:spPr>
            <a:xfrm>
              <a:off x="15287625" y="3409950"/>
              <a:ext cx="9525" cy="5057775"/>
            </a:xfrm>
            <a:prstGeom prst="rect">
              <a:avLst/>
            </a:prstGeom>
          </p:spPr>
        </p:pic>
      </p:grpSp>
      <p:sp>
        <p:nvSpPr>
          <p:cNvPr id="17" name="name_50">
            <a:extLst>
              <a:ext uri="{FF2B5EF4-FFF2-40B4-BE49-F238E27FC236}">
                <a16:creationId xmlns:a16="http://schemas.microsoft.com/office/drawing/2014/main" id="{4B61D2B1-FEC9-51F2-A2C1-39EE56475B1B}"/>
              </a:ext>
            </a:extLst>
          </p:cNvPr>
          <p:cNvSpPr/>
          <p:nvPr/>
        </p:nvSpPr>
        <p:spPr>
          <a:xfrm>
            <a:off x="2876550" y="8743950"/>
            <a:ext cx="2571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10</a:t>
            </a:r>
            <a:endParaRPr lang="en-US" sz="1500"/>
          </a:p>
        </p:txBody>
      </p:sp>
      <p:sp>
        <p:nvSpPr>
          <p:cNvPr id="18" name="name_100">
            <a:extLst>
              <a:ext uri="{FF2B5EF4-FFF2-40B4-BE49-F238E27FC236}">
                <a16:creationId xmlns:a16="http://schemas.microsoft.com/office/drawing/2014/main" id="{47B50879-7E8F-B948-E16C-4880EBF44A3C}"/>
              </a:ext>
            </a:extLst>
          </p:cNvPr>
          <p:cNvSpPr/>
          <p:nvPr/>
        </p:nvSpPr>
        <p:spPr>
          <a:xfrm>
            <a:off x="4867275" y="8743950"/>
            <a:ext cx="3714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20</a:t>
            </a:r>
            <a:endParaRPr lang="en-US" sz="1500"/>
          </a:p>
        </p:txBody>
      </p:sp>
      <p:sp>
        <p:nvSpPr>
          <p:cNvPr id="19" name="name_150">
            <a:extLst>
              <a:ext uri="{FF2B5EF4-FFF2-40B4-BE49-F238E27FC236}">
                <a16:creationId xmlns:a16="http://schemas.microsoft.com/office/drawing/2014/main" id="{18CF5197-5654-E3AA-D6DB-5C8A6B2D7A51}"/>
              </a:ext>
            </a:extLst>
          </p:cNvPr>
          <p:cNvSpPr/>
          <p:nvPr/>
        </p:nvSpPr>
        <p:spPr>
          <a:xfrm>
            <a:off x="6915150" y="8743950"/>
            <a:ext cx="3714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30</a:t>
            </a:r>
            <a:endParaRPr lang="en-US" sz="1500"/>
          </a:p>
        </p:txBody>
      </p:sp>
      <p:sp>
        <p:nvSpPr>
          <p:cNvPr id="20" name="name_200">
            <a:extLst>
              <a:ext uri="{FF2B5EF4-FFF2-40B4-BE49-F238E27FC236}">
                <a16:creationId xmlns:a16="http://schemas.microsoft.com/office/drawing/2014/main" id="{6BE45CEE-2BA7-1EE4-36B3-22A00A38E293}"/>
              </a:ext>
            </a:extLst>
          </p:cNvPr>
          <p:cNvSpPr/>
          <p:nvPr/>
        </p:nvSpPr>
        <p:spPr>
          <a:xfrm>
            <a:off x="8963025" y="8743950"/>
            <a:ext cx="3714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40</a:t>
            </a:r>
            <a:endParaRPr lang="en-US" sz="1500"/>
          </a:p>
        </p:txBody>
      </p:sp>
      <p:sp>
        <p:nvSpPr>
          <p:cNvPr id="21" name="name_250">
            <a:extLst>
              <a:ext uri="{FF2B5EF4-FFF2-40B4-BE49-F238E27FC236}">
                <a16:creationId xmlns:a16="http://schemas.microsoft.com/office/drawing/2014/main" id="{17407212-0CDA-1793-1FEA-6D6BD74CE3DC}"/>
              </a:ext>
            </a:extLst>
          </p:cNvPr>
          <p:cNvSpPr/>
          <p:nvPr/>
        </p:nvSpPr>
        <p:spPr>
          <a:xfrm>
            <a:off x="11010900" y="8743950"/>
            <a:ext cx="3714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50</a:t>
            </a:r>
            <a:endParaRPr lang="en-US" sz="1500"/>
          </a:p>
        </p:txBody>
      </p:sp>
      <p:sp>
        <p:nvSpPr>
          <p:cNvPr id="22" name="name_300">
            <a:extLst>
              <a:ext uri="{FF2B5EF4-FFF2-40B4-BE49-F238E27FC236}">
                <a16:creationId xmlns:a16="http://schemas.microsoft.com/office/drawing/2014/main" id="{3B06991A-36BC-E252-20B6-A52F5D20D8DE}"/>
              </a:ext>
            </a:extLst>
          </p:cNvPr>
          <p:cNvSpPr/>
          <p:nvPr/>
        </p:nvSpPr>
        <p:spPr>
          <a:xfrm>
            <a:off x="13058775" y="8743950"/>
            <a:ext cx="3714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60</a:t>
            </a:r>
            <a:endParaRPr lang="en-US" sz="1500"/>
          </a:p>
        </p:txBody>
      </p:sp>
      <p:sp>
        <p:nvSpPr>
          <p:cNvPr id="23" name="name_350">
            <a:extLst>
              <a:ext uri="{FF2B5EF4-FFF2-40B4-BE49-F238E27FC236}">
                <a16:creationId xmlns:a16="http://schemas.microsoft.com/office/drawing/2014/main" id="{EB372322-DBEE-EBCC-E18C-5BF4E1AEEC1B}"/>
              </a:ext>
            </a:extLst>
          </p:cNvPr>
          <p:cNvSpPr/>
          <p:nvPr/>
        </p:nvSpPr>
        <p:spPr>
          <a:xfrm>
            <a:off x="15106650" y="8743950"/>
            <a:ext cx="371475" cy="133350"/>
          </a:xfrm>
          <a:prstGeom prst="rect">
            <a:avLst/>
          </a:prstGeom>
          <a:noFill/>
          <a:ln/>
        </p:spPr>
        <p:txBody>
          <a:bodyPr wrap="square" lIns="0" tIns="0" rIns="0" bIns="0" rtlCol="0" anchor="t"/>
          <a:lstStyle/>
          <a:p>
            <a:pPr marL="0" indent="0" algn="ctr">
              <a:lnSpc>
                <a:spcPts val="2250"/>
              </a:lnSpc>
              <a:buNone/>
            </a:pPr>
            <a:r>
              <a:rPr lang="en-US" sz="1500" kern="0" spc="-75">
                <a:solidFill>
                  <a:srgbClr val="394646"/>
                </a:solidFill>
                <a:latin typeface="Arial" panose="020B0604020202020204" pitchFamily="34" charset="0"/>
                <a:ea typeface="Enduro Regular" pitchFamily="34" charset="-122"/>
                <a:cs typeface="Arial" panose="020B0604020202020204" pitchFamily="34" charset="0"/>
              </a:rPr>
              <a:t>70</a:t>
            </a:r>
            <a:endParaRPr lang="en-US" sz="1500"/>
          </a:p>
        </p:txBody>
      </p:sp>
      <p:sp>
        <p:nvSpPr>
          <p:cNvPr id="28" name="TextBox 27">
            <a:extLst>
              <a:ext uri="{FF2B5EF4-FFF2-40B4-BE49-F238E27FC236}">
                <a16:creationId xmlns:a16="http://schemas.microsoft.com/office/drawing/2014/main" id="{002D0D8A-AC5F-BF97-C504-4558579E6969}"/>
              </a:ext>
            </a:extLst>
          </p:cNvPr>
          <p:cNvSpPr txBox="1"/>
          <p:nvPr/>
        </p:nvSpPr>
        <p:spPr>
          <a:xfrm>
            <a:off x="1793531" y="9733769"/>
            <a:ext cx="3264244" cy="215444"/>
          </a:xfrm>
          <a:prstGeom prst="rect">
            <a:avLst/>
          </a:prstGeom>
          <a:noFill/>
        </p:spPr>
        <p:txBody>
          <a:bodyPr wrap="square" anchor="b">
            <a:spAutoFit/>
          </a:bodyPr>
          <a:lstStyle/>
          <a:p>
            <a:pPr rtl="0" fontAlgn="base"/>
            <a:r>
              <a:rPr lang="en-US" sz="800">
                <a:solidFill>
                  <a:schemeClr val="bg1">
                    <a:lumMod val="6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DDI Global Leadership Forecast, 2023</a:t>
            </a:r>
            <a:endParaRPr lang="en-US" sz="800" b="0" i="0">
              <a:solidFill>
                <a:schemeClr val="bg1">
                  <a:lumMod val="65000"/>
                </a:schemeClr>
              </a:solidFill>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D7BEECB-53EF-799E-15B7-51BCC0FEAF9F}"/>
              </a:ext>
            </a:extLst>
          </p:cNvPr>
          <p:cNvSpPr txBox="1"/>
          <p:nvPr/>
        </p:nvSpPr>
        <p:spPr>
          <a:xfrm>
            <a:off x="2174847" y="10805682"/>
            <a:ext cx="3803821" cy="3422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200000"/>
              </a:lnSpc>
            </a:pPr>
            <a:r>
              <a:rPr lang="en-US" sz="1100" b="1">
                <a:solidFill>
                  <a:srgbClr val="35626D"/>
                </a:solidFill>
                <a:ea typeface="Verdana"/>
              </a:rPr>
              <a:t>Attracting &amp; retaining top talent</a:t>
            </a:r>
          </a:p>
          <a:p>
            <a:pPr algn="r">
              <a:lnSpc>
                <a:spcPct val="200000"/>
              </a:lnSpc>
            </a:pPr>
            <a:r>
              <a:rPr lang="en-US" sz="1100" b="1">
                <a:solidFill>
                  <a:srgbClr val="35626D"/>
                </a:solidFill>
                <a:ea typeface="Verdana"/>
              </a:rPr>
              <a:t>Developing the next generation of leaders</a:t>
            </a:r>
          </a:p>
          <a:p>
            <a:pPr algn="r">
              <a:lnSpc>
                <a:spcPct val="200000"/>
              </a:lnSpc>
            </a:pPr>
            <a:r>
              <a:rPr lang="en-US" sz="1100" b="1">
                <a:solidFill>
                  <a:srgbClr val="35626D"/>
                </a:solidFill>
                <a:ea typeface="Verdana"/>
              </a:rPr>
              <a:t>Maintaining an engaged workforce</a:t>
            </a:r>
          </a:p>
          <a:p>
            <a:pPr algn="r">
              <a:lnSpc>
                <a:spcPct val="200000"/>
              </a:lnSpc>
            </a:pPr>
            <a:r>
              <a:rPr lang="en-US" sz="1100">
                <a:solidFill>
                  <a:srgbClr val="35626D"/>
                </a:solidFill>
                <a:ea typeface="Verdana"/>
              </a:rPr>
              <a:t>Digital transformation</a:t>
            </a:r>
          </a:p>
          <a:p>
            <a:pPr algn="r">
              <a:lnSpc>
                <a:spcPct val="200000"/>
              </a:lnSpc>
            </a:pPr>
            <a:r>
              <a:rPr lang="en-US" sz="1100">
                <a:solidFill>
                  <a:srgbClr val="35626D"/>
                </a:solidFill>
                <a:ea typeface="Verdana"/>
              </a:rPr>
              <a:t>Global recession</a:t>
            </a:r>
          </a:p>
          <a:p>
            <a:pPr algn="r">
              <a:lnSpc>
                <a:spcPct val="200000"/>
              </a:lnSpc>
            </a:pPr>
            <a:r>
              <a:rPr lang="en-US" sz="1100">
                <a:solidFill>
                  <a:srgbClr val="35626D"/>
                </a:solidFill>
                <a:ea typeface="Verdana"/>
              </a:rPr>
              <a:t>Driving new product innovation</a:t>
            </a:r>
          </a:p>
          <a:p>
            <a:pPr algn="r">
              <a:lnSpc>
                <a:spcPct val="200000"/>
              </a:lnSpc>
            </a:pPr>
            <a:r>
              <a:rPr lang="en-US" sz="1100">
                <a:solidFill>
                  <a:srgbClr val="35626D"/>
                </a:solidFill>
                <a:ea typeface="Verdana"/>
              </a:rPr>
              <a:t>Outperforming key competitors</a:t>
            </a:r>
          </a:p>
          <a:p>
            <a:pPr algn="r">
              <a:lnSpc>
                <a:spcPct val="200000"/>
              </a:lnSpc>
            </a:pPr>
            <a:r>
              <a:rPr lang="en-US" sz="1100">
                <a:solidFill>
                  <a:srgbClr val="35626D"/>
                </a:solidFill>
                <a:ea typeface="Verdana"/>
              </a:rPr>
              <a:t>Navigating uncertainty</a:t>
            </a:r>
          </a:p>
          <a:p>
            <a:pPr algn="r">
              <a:lnSpc>
                <a:spcPct val="200000"/>
              </a:lnSpc>
            </a:pPr>
            <a:r>
              <a:rPr lang="en-US" sz="1100">
                <a:solidFill>
                  <a:srgbClr val="35626D"/>
                </a:solidFill>
                <a:ea typeface="Verdana"/>
              </a:rPr>
              <a:t>Retraining or upskilling employees</a:t>
            </a:r>
          </a:p>
          <a:p>
            <a:pPr algn="r">
              <a:lnSpc>
                <a:spcPct val="200000"/>
              </a:lnSpc>
            </a:pPr>
            <a:r>
              <a:rPr lang="en-US" sz="1100">
                <a:solidFill>
                  <a:srgbClr val="35626D"/>
                </a:solidFill>
                <a:ea typeface="Verdana"/>
              </a:rPr>
              <a:t>Succeeding with emerging technologies </a:t>
            </a:r>
          </a:p>
        </p:txBody>
      </p:sp>
      <p:sp>
        <p:nvSpPr>
          <p:cNvPr id="30" name="TextBox 29">
            <a:extLst>
              <a:ext uri="{FF2B5EF4-FFF2-40B4-BE49-F238E27FC236}">
                <a16:creationId xmlns:a16="http://schemas.microsoft.com/office/drawing/2014/main" id="{63BC2624-FF80-DD2D-477A-7B3A54AE7717}"/>
              </a:ext>
            </a:extLst>
          </p:cNvPr>
          <p:cNvSpPr txBox="1"/>
          <p:nvPr/>
        </p:nvSpPr>
        <p:spPr>
          <a:xfrm rot="16200000">
            <a:off x="-1927962" y="5826321"/>
            <a:ext cx="50943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err="1">
                <a:ea typeface="+mn-lt"/>
                <a:cs typeface="+mn-lt"/>
              </a:rPr>
              <a:t>Principales</a:t>
            </a:r>
            <a:r>
              <a:rPr lang="en-US" sz="1100" b="1">
                <a:ea typeface="+mn-lt"/>
                <a:cs typeface="+mn-lt"/>
              </a:rPr>
              <a:t> </a:t>
            </a:r>
            <a:r>
              <a:rPr lang="en-US" sz="1100" b="1" err="1">
                <a:ea typeface="+mn-lt"/>
                <a:cs typeface="+mn-lt"/>
              </a:rPr>
              <a:t>préoccupations</a:t>
            </a:r>
            <a:r>
              <a:rPr lang="en-US" sz="1100" b="1">
                <a:ea typeface="+mn-lt"/>
                <a:cs typeface="+mn-lt"/>
              </a:rPr>
              <a:t> des PDG</a:t>
            </a:r>
            <a:endParaRPr lang="fr-FR" b="1"/>
          </a:p>
        </p:txBody>
      </p:sp>
      <p:sp>
        <p:nvSpPr>
          <p:cNvPr id="31" name="Rectangle 30">
            <a:extLst>
              <a:ext uri="{FF2B5EF4-FFF2-40B4-BE49-F238E27FC236}">
                <a16:creationId xmlns:a16="http://schemas.microsoft.com/office/drawing/2014/main" id="{C3FA8273-38FC-BD71-90B7-F58B5B6EF8D5}"/>
              </a:ext>
            </a:extLst>
          </p:cNvPr>
          <p:cNvSpPr/>
          <p:nvPr/>
        </p:nvSpPr>
        <p:spPr>
          <a:xfrm>
            <a:off x="6040370" y="10951903"/>
            <a:ext cx="5622324" cy="18535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4F6D8C97-627A-5945-548F-BC9452055A0E}"/>
              </a:ext>
            </a:extLst>
          </p:cNvPr>
          <p:cNvCxnSpPr>
            <a:cxnSpLocks/>
          </p:cNvCxnSpPr>
          <p:nvPr/>
        </p:nvCxnSpPr>
        <p:spPr>
          <a:xfrm>
            <a:off x="6038880" y="10833856"/>
            <a:ext cx="0" cy="342000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452F42A-B416-770A-5BA9-EFD2FC914ED4}"/>
              </a:ext>
            </a:extLst>
          </p:cNvPr>
          <p:cNvSpPr/>
          <p:nvPr/>
        </p:nvSpPr>
        <p:spPr>
          <a:xfrm>
            <a:off x="6040370" y="11290570"/>
            <a:ext cx="5303109" cy="1853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0A78124-CF91-C71E-F977-573C382BCE6A}"/>
              </a:ext>
            </a:extLst>
          </p:cNvPr>
          <p:cNvSpPr/>
          <p:nvPr/>
        </p:nvSpPr>
        <p:spPr>
          <a:xfrm>
            <a:off x="6040370" y="11629237"/>
            <a:ext cx="5014784" cy="18535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9048C04-5AA0-613F-7BAD-DCEFAD374F00}"/>
              </a:ext>
            </a:extLst>
          </p:cNvPr>
          <p:cNvSpPr/>
          <p:nvPr/>
        </p:nvSpPr>
        <p:spPr>
          <a:xfrm>
            <a:off x="6040370" y="11967904"/>
            <a:ext cx="4777946"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54BA217-81C9-FED9-FB68-AFF8B871967B}"/>
              </a:ext>
            </a:extLst>
          </p:cNvPr>
          <p:cNvSpPr/>
          <p:nvPr/>
        </p:nvSpPr>
        <p:spPr>
          <a:xfrm>
            <a:off x="6040370" y="12306571"/>
            <a:ext cx="4674973"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ED82CC3-2682-6622-626C-D90844637C3D}"/>
              </a:ext>
            </a:extLst>
          </p:cNvPr>
          <p:cNvSpPr/>
          <p:nvPr/>
        </p:nvSpPr>
        <p:spPr>
          <a:xfrm>
            <a:off x="6040370" y="12645238"/>
            <a:ext cx="4633784"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154765C-5196-06A4-38FD-31CF27CB860F}"/>
              </a:ext>
            </a:extLst>
          </p:cNvPr>
          <p:cNvSpPr/>
          <p:nvPr/>
        </p:nvSpPr>
        <p:spPr>
          <a:xfrm>
            <a:off x="6040370" y="12983905"/>
            <a:ext cx="4530811"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838A63E-B58D-3B01-286B-2BC13145F335}"/>
              </a:ext>
            </a:extLst>
          </p:cNvPr>
          <p:cNvSpPr/>
          <p:nvPr/>
        </p:nvSpPr>
        <p:spPr>
          <a:xfrm>
            <a:off x="6040370" y="13322572"/>
            <a:ext cx="4417540"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EF1F547-7F38-D256-BA68-2E1FE55A66F7}"/>
              </a:ext>
            </a:extLst>
          </p:cNvPr>
          <p:cNvSpPr/>
          <p:nvPr/>
        </p:nvSpPr>
        <p:spPr>
          <a:xfrm>
            <a:off x="6040370" y="13661239"/>
            <a:ext cx="3779109"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440BD8F-BF04-FCB7-1A1A-DFA03866D838}"/>
              </a:ext>
            </a:extLst>
          </p:cNvPr>
          <p:cNvSpPr/>
          <p:nvPr/>
        </p:nvSpPr>
        <p:spPr>
          <a:xfrm>
            <a:off x="6040370" y="13999902"/>
            <a:ext cx="3707027" cy="1853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E72CB99-4EA8-A987-97CD-2B72314CEBBB}"/>
              </a:ext>
            </a:extLst>
          </p:cNvPr>
          <p:cNvSpPr txBox="1"/>
          <p:nvPr/>
        </p:nvSpPr>
        <p:spPr>
          <a:xfrm>
            <a:off x="6928022" y="9257094"/>
            <a:ext cx="44319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err="1">
                <a:ea typeface="+mn-lt"/>
                <a:cs typeface="+mn-lt"/>
              </a:rPr>
              <a:t>Pourcentage</a:t>
            </a:r>
            <a:r>
              <a:rPr lang="en-US" sz="1100" b="1">
                <a:ea typeface="+mn-lt"/>
                <a:cs typeface="+mn-lt"/>
              </a:rPr>
              <a:t> de PDG </a:t>
            </a:r>
            <a:r>
              <a:rPr lang="en-US" sz="1100" b="1" err="1">
                <a:ea typeface="+mn-lt"/>
                <a:cs typeface="+mn-lt"/>
              </a:rPr>
              <a:t>ayant</a:t>
            </a:r>
            <a:r>
              <a:rPr lang="en-US" sz="1100" b="1">
                <a:ea typeface="+mn-lt"/>
                <a:cs typeface="+mn-lt"/>
              </a:rPr>
              <a:t> </a:t>
            </a:r>
            <a:r>
              <a:rPr lang="en-US" sz="1100" b="1" err="1">
                <a:ea typeface="+mn-lt"/>
                <a:cs typeface="+mn-lt"/>
              </a:rPr>
              <a:t>sélectionné</a:t>
            </a:r>
            <a:r>
              <a:rPr lang="en-US" sz="1100" b="1">
                <a:ea typeface="+mn-lt"/>
                <a:cs typeface="+mn-lt"/>
              </a:rPr>
              <a:t> </a:t>
            </a:r>
            <a:r>
              <a:rPr lang="en-US" sz="1100" b="1" err="1">
                <a:ea typeface="+mn-lt"/>
                <a:cs typeface="+mn-lt"/>
              </a:rPr>
              <a:t>chaque</a:t>
            </a:r>
            <a:r>
              <a:rPr lang="en-US" sz="1100" b="1">
                <a:ea typeface="+mn-lt"/>
                <a:cs typeface="+mn-lt"/>
              </a:rPr>
              <a:t> </a:t>
            </a:r>
            <a:r>
              <a:rPr lang="en-US" sz="1100" b="1" err="1">
                <a:ea typeface="+mn-lt"/>
                <a:cs typeface="+mn-lt"/>
              </a:rPr>
              <a:t>défi</a:t>
            </a:r>
            <a:endParaRPr lang="fr-FR" b="1">
              <a:ea typeface="Calibri"/>
              <a:cs typeface="Calibri"/>
            </a:endParaRPr>
          </a:p>
        </p:txBody>
      </p:sp>
      <p:sp>
        <p:nvSpPr>
          <p:cNvPr id="43" name="TextBox 42">
            <a:extLst>
              <a:ext uri="{FF2B5EF4-FFF2-40B4-BE49-F238E27FC236}">
                <a16:creationId xmlns:a16="http://schemas.microsoft.com/office/drawing/2014/main" id="{B5961699-D01A-1283-C4DA-055C25E0D832}"/>
              </a:ext>
            </a:extLst>
          </p:cNvPr>
          <p:cNvSpPr txBox="1"/>
          <p:nvPr/>
        </p:nvSpPr>
        <p:spPr>
          <a:xfrm>
            <a:off x="11621837" y="10902312"/>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59</a:t>
            </a:r>
            <a:endParaRPr lang="en-US" sz="1100" b="1">
              <a:solidFill>
                <a:srgbClr val="35626D"/>
              </a:solidFill>
              <a:ea typeface="Verdana"/>
            </a:endParaRPr>
          </a:p>
        </p:txBody>
      </p:sp>
      <p:sp>
        <p:nvSpPr>
          <p:cNvPr id="44" name="TextBox 43">
            <a:extLst>
              <a:ext uri="{FF2B5EF4-FFF2-40B4-BE49-F238E27FC236}">
                <a16:creationId xmlns:a16="http://schemas.microsoft.com/office/drawing/2014/main" id="{AE2F015C-6750-C104-536C-1439EAE572F0}"/>
              </a:ext>
            </a:extLst>
          </p:cNvPr>
          <p:cNvSpPr txBox="1"/>
          <p:nvPr/>
        </p:nvSpPr>
        <p:spPr>
          <a:xfrm>
            <a:off x="11302621" y="11240979"/>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50</a:t>
            </a:r>
            <a:endParaRPr lang="en-US" sz="1100" b="1">
              <a:solidFill>
                <a:srgbClr val="35626D"/>
              </a:solidFill>
              <a:ea typeface="Verdana"/>
            </a:endParaRPr>
          </a:p>
        </p:txBody>
      </p:sp>
      <p:sp>
        <p:nvSpPr>
          <p:cNvPr id="45" name="TextBox 44">
            <a:extLst>
              <a:ext uri="{FF2B5EF4-FFF2-40B4-BE49-F238E27FC236}">
                <a16:creationId xmlns:a16="http://schemas.microsoft.com/office/drawing/2014/main" id="{33F0466E-CE1F-87AD-7BEC-09F2E8D95A59}"/>
              </a:ext>
            </a:extLst>
          </p:cNvPr>
          <p:cNvSpPr txBox="1"/>
          <p:nvPr/>
        </p:nvSpPr>
        <p:spPr>
          <a:xfrm>
            <a:off x="11003999" y="11579646"/>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45</a:t>
            </a:r>
            <a:endParaRPr lang="en-US" sz="1100" b="1">
              <a:solidFill>
                <a:srgbClr val="35626D"/>
              </a:solidFill>
              <a:ea typeface="Verdana"/>
            </a:endParaRPr>
          </a:p>
        </p:txBody>
      </p:sp>
      <p:sp>
        <p:nvSpPr>
          <p:cNvPr id="46" name="TextBox 45">
            <a:extLst>
              <a:ext uri="{FF2B5EF4-FFF2-40B4-BE49-F238E27FC236}">
                <a16:creationId xmlns:a16="http://schemas.microsoft.com/office/drawing/2014/main" id="{2438CE94-12BC-D8BC-20B1-61AA77DA4D2B}"/>
              </a:ext>
            </a:extLst>
          </p:cNvPr>
          <p:cNvSpPr txBox="1"/>
          <p:nvPr/>
        </p:nvSpPr>
        <p:spPr>
          <a:xfrm>
            <a:off x="10756864" y="11918313"/>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40</a:t>
            </a:r>
            <a:endParaRPr lang="en-US" sz="1100" b="1">
              <a:solidFill>
                <a:srgbClr val="35626D"/>
              </a:solidFill>
              <a:ea typeface="Verdana"/>
            </a:endParaRPr>
          </a:p>
        </p:txBody>
      </p:sp>
      <p:sp>
        <p:nvSpPr>
          <p:cNvPr id="47" name="TextBox 46">
            <a:extLst>
              <a:ext uri="{FF2B5EF4-FFF2-40B4-BE49-F238E27FC236}">
                <a16:creationId xmlns:a16="http://schemas.microsoft.com/office/drawing/2014/main" id="{67C864EE-AFD0-5FDE-8834-C5A0993BE858}"/>
              </a:ext>
            </a:extLst>
          </p:cNvPr>
          <p:cNvSpPr txBox="1"/>
          <p:nvPr/>
        </p:nvSpPr>
        <p:spPr>
          <a:xfrm>
            <a:off x="10664188" y="12256980"/>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37</a:t>
            </a:r>
            <a:endParaRPr lang="en-US" sz="1100" b="1">
              <a:solidFill>
                <a:srgbClr val="35626D"/>
              </a:solidFill>
              <a:ea typeface="Verdana"/>
            </a:endParaRPr>
          </a:p>
        </p:txBody>
      </p:sp>
      <p:sp>
        <p:nvSpPr>
          <p:cNvPr id="48" name="TextBox 47">
            <a:extLst>
              <a:ext uri="{FF2B5EF4-FFF2-40B4-BE49-F238E27FC236}">
                <a16:creationId xmlns:a16="http://schemas.microsoft.com/office/drawing/2014/main" id="{379458C4-F552-D27F-A261-591117F15AC4}"/>
              </a:ext>
            </a:extLst>
          </p:cNvPr>
          <p:cNvSpPr txBox="1"/>
          <p:nvPr/>
        </p:nvSpPr>
        <p:spPr>
          <a:xfrm>
            <a:off x="10622999" y="12595647"/>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36</a:t>
            </a:r>
            <a:endParaRPr lang="en-US" sz="1100" b="1">
              <a:solidFill>
                <a:srgbClr val="35626D"/>
              </a:solidFill>
              <a:ea typeface="Verdana"/>
            </a:endParaRPr>
          </a:p>
        </p:txBody>
      </p:sp>
      <p:sp>
        <p:nvSpPr>
          <p:cNvPr id="49" name="TextBox 48">
            <a:extLst>
              <a:ext uri="{FF2B5EF4-FFF2-40B4-BE49-F238E27FC236}">
                <a16:creationId xmlns:a16="http://schemas.microsoft.com/office/drawing/2014/main" id="{7DF92888-75EA-59F1-C1D4-C4A03B548551}"/>
              </a:ext>
            </a:extLst>
          </p:cNvPr>
          <p:cNvSpPr txBox="1"/>
          <p:nvPr/>
        </p:nvSpPr>
        <p:spPr>
          <a:xfrm>
            <a:off x="10509729" y="12934314"/>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34</a:t>
            </a:r>
            <a:endParaRPr lang="en-US" sz="1100" b="1">
              <a:solidFill>
                <a:srgbClr val="35626D"/>
              </a:solidFill>
              <a:ea typeface="Verdana"/>
            </a:endParaRPr>
          </a:p>
        </p:txBody>
      </p:sp>
      <p:sp>
        <p:nvSpPr>
          <p:cNvPr id="50" name="TextBox 49">
            <a:extLst>
              <a:ext uri="{FF2B5EF4-FFF2-40B4-BE49-F238E27FC236}">
                <a16:creationId xmlns:a16="http://schemas.microsoft.com/office/drawing/2014/main" id="{D3D3C8C0-CB71-CA98-5B77-4387255DC542}"/>
              </a:ext>
            </a:extLst>
          </p:cNvPr>
          <p:cNvSpPr txBox="1"/>
          <p:nvPr/>
        </p:nvSpPr>
        <p:spPr>
          <a:xfrm>
            <a:off x="10406756" y="13272981"/>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32</a:t>
            </a:r>
            <a:endParaRPr lang="en-US" sz="1100" b="1">
              <a:solidFill>
                <a:srgbClr val="35626D"/>
              </a:solidFill>
              <a:ea typeface="Verdana"/>
            </a:endParaRPr>
          </a:p>
        </p:txBody>
      </p:sp>
      <p:sp>
        <p:nvSpPr>
          <p:cNvPr id="51" name="TextBox 50">
            <a:extLst>
              <a:ext uri="{FF2B5EF4-FFF2-40B4-BE49-F238E27FC236}">
                <a16:creationId xmlns:a16="http://schemas.microsoft.com/office/drawing/2014/main" id="{2DD60ABF-6919-F936-7BF8-F10E328938F9}"/>
              </a:ext>
            </a:extLst>
          </p:cNvPr>
          <p:cNvSpPr txBox="1"/>
          <p:nvPr/>
        </p:nvSpPr>
        <p:spPr>
          <a:xfrm>
            <a:off x="9768323" y="13611648"/>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25</a:t>
            </a:r>
            <a:endParaRPr lang="en-US" sz="1100" b="1">
              <a:solidFill>
                <a:srgbClr val="35626D"/>
              </a:solidFill>
              <a:ea typeface="Verdana"/>
            </a:endParaRPr>
          </a:p>
        </p:txBody>
      </p:sp>
      <p:sp>
        <p:nvSpPr>
          <p:cNvPr id="52" name="TextBox 51">
            <a:extLst>
              <a:ext uri="{FF2B5EF4-FFF2-40B4-BE49-F238E27FC236}">
                <a16:creationId xmlns:a16="http://schemas.microsoft.com/office/drawing/2014/main" id="{8E8140FE-4E3C-5DAC-53C0-436F6C6D2C01}"/>
              </a:ext>
            </a:extLst>
          </p:cNvPr>
          <p:cNvSpPr txBox="1"/>
          <p:nvPr/>
        </p:nvSpPr>
        <p:spPr>
          <a:xfrm>
            <a:off x="9696242" y="13950312"/>
            <a:ext cx="396000" cy="25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a:solidFill>
                  <a:srgbClr val="35626D"/>
                </a:solidFill>
              </a:rPr>
              <a:t>24</a:t>
            </a:r>
            <a:endParaRPr lang="en-US" sz="1100" b="1">
              <a:solidFill>
                <a:srgbClr val="35626D"/>
              </a:solidFill>
              <a:ea typeface="Verdana"/>
            </a:endParaRPr>
          </a:p>
        </p:txBody>
      </p:sp>
      <p:cxnSp>
        <p:nvCxnSpPr>
          <p:cNvPr id="53" name="Straight Arrow Connector 52">
            <a:extLst>
              <a:ext uri="{FF2B5EF4-FFF2-40B4-BE49-F238E27FC236}">
                <a16:creationId xmlns:a16="http://schemas.microsoft.com/office/drawing/2014/main" id="{3FE5BF00-0D27-8CAD-34EF-D9E592700333}"/>
              </a:ext>
            </a:extLst>
          </p:cNvPr>
          <p:cNvCxnSpPr/>
          <p:nvPr/>
        </p:nvCxnSpPr>
        <p:spPr>
          <a:xfrm flipV="1">
            <a:off x="6032987" y="14253856"/>
            <a:ext cx="6660000"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FC91C2D-4CEA-AC74-47A7-0F7958D56386}"/>
              </a:ext>
            </a:extLst>
          </p:cNvPr>
          <p:cNvSpPr/>
          <p:nvPr/>
        </p:nvSpPr>
        <p:spPr>
          <a:xfrm>
            <a:off x="952498" y="3428998"/>
            <a:ext cx="12220573" cy="383314"/>
          </a:xfrm>
          <a:prstGeom prst="rect">
            <a:avLst/>
          </a:prstGeom>
          <a:solidFill>
            <a:srgbClr val="609EA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rgbClr val="FFFFFF"/>
                </a:solidFill>
                <a:ea typeface="+mn-lt"/>
                <a:cs typeface="+mn-lt"/>
              </a:rPr>
              <a:t>Attirer</a:t>
            </a:r>
            <a:r>
              <a:rPr lang="en-US" kern="0">
                <a:solidFill>
                  <a:srgbClr val="FFFFFF"/>
                </a:solidFill>
                <a:ea typeface="+mn-lt"/>
                <a:cs typeface="+mn-lt"/>
              </a:rPr>
              <a:t> et </a:t>
            </a:r>
            <a:r>
              <a:rPr lang="en-US" kern="0" err="1">
                <a:solidFill>
                  <a:srgbClr val="FFFFFF"/>
                </a:solidFill>
                <a:ea typeface="+mn-lt"/>
                <a:cs typeface="+mn-lt"/>
              </a:rPr>
              <a:t>fidéliser</a:t>
            </a:r>
            <a:r>
              <a:rPr lang="en-US" kern="0">
                <a:solidFill>
                  <a:srgbClr val="FFFFFF"/>
                </a:solidFill>
                <a:ea typeface="+mn-lt"/>
                <a:cs typeface="+mn-lt"/>
              </a:rPr>
              <a:t> les talents de premier plan</a:t>
            </a:r>
            <a:endParaRPr lang="fr-FR"/>
          </a:p>
        </p:txBody>
      </p:sp>
      <p:sp>
        <p:nvSpPr>
          <p:cNvPr id="58" name="Rectangle 57">
            <a:extLst>
              <a:ext uri="{FF2B5EF4-FFF2-40B4-BE49-F238E27FC236}">
                <a16:creationId xmlns:a16="http://schemas.microsoft.com/office/drawing/2014/main" id="{7A6FCDBE-C4B7-54AC-C77D-293E4B192535}"/>
              </a:ext>
            </a:extLst>
          </p:cNvPr>
          <p:cNvSpPr/>
          <p:nvPr/>
        </p:nvSpPr>
        <p:spPr>
          <a:xfrm>
            <a:off x="952499" y="3936998"/>
            <a:ext cx="10239376" cy="383314"/>
          </a:xfrm>
          <a:prstGeom prst="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chemeClr val="tx1"/>
                </a:solidFill>
                <a:ea typeface="+mn-lt"/>
                <a:cs typeface="+mn-lt"/>
              </a:rPr>
              <a:t>Développer</a:t>
            </a:r>
            <a:r>
              <a:rPr lang="en-US" kern="0">
                <a:solidFill>
                  <a:schemeClr val="tx1"/>
                </a:solidFill>
                <a:ea typeface="+mn-lt"/>
                <a:cs typeface="+mn-lt"/>
              </a:rPr>
              <a:t> la </a:t>
            </a:r>
            <a:r>
              <a:rPr lang="en-US" kern="0" err="1">
                <a:solidFill>
                  <a:schemeClr val="tx1"/>
                </a:solidFill>
                <a:ea typeface="+mn-lt"/>
                <a:cs typeface="+mn-lt"/>
              </a:rPr>
              <a:t>prochaine</a:t>
            </a:r>
            <a:r>
              <a:rPr lang="en-US" kern="0">
                <a:solidFill>
                  <a:schemeClr val="tx1"/>
                </a:solidFill>
                <a:ea typeface="+mn-lt"/>
                <a:cs typeface="+mn-lt"/>
              </a:rPr>
              <a:t> </a:t>
            </a:r>
            <a:r>
              <a:rPr lang="en-US" kern="0" err="1">
                <a:solidFill>
                  <a:schemeClr val="tx1"/>
                </a:solidFill>
                <a:ea typeface="+mn-lt"/>
                <a:cs typeface="+mn-lt"/>
              </a:rPr>
              <a:t>génération</a:t>
            </a:r>
            <a:r>
              <a:rPr lang="en-US" kern="0">
                <a:solidFill>
                  <a:schemeClr val="tx1"/>
                </a:solidFill>
                <a:ea typeface="+mn-lt"/>
                <a:cs typeface="+mn-lt"/>
              </a:rPr>
              <a:t> de </a:t>
            </a:r>
            <a:r>
              <a:rPr lang="en-US" sz="1800" kern="0">
                <a:solidFill>
                  <a:schemeClr val="tx1"/>
                </a:solidFill>
                <a:ea typeface="+mn-lt"/>
                <a:cs typeface="+mn-lt"/>
              </a:rPr>
              <a:t>leaders</a:t>
            </a:r>
            <a:endParaRPr lang="fr-FR">
              <a:solidFill>
                <a:schemeClr val="tx1"/>
              </a:solidFill>
            </a:endParaRPr>
          </a:p>
        </p:txBody>
      </p:sp>
      <p:sp>
        <p:nvSpPr>
          <p:cNvPr id="60" name="Rectangle 59">
            <a:extLst>
              <a:ext uri="{FF2B5EF4-FFF2-40B4-BE49-F238E27FC236}">
                <a16:creationId xmlns:a16="http://schemas.microsoft.com/office/drawing/2014/main" id="{A26FB953-2749-ACDD-CD2A-4AA3314BF401}"/>
              </a:ext>
            </a:extLst>
          </p:cNvPr>
          <p:cNvSpPr/>
          <p:nvPr/>
        </p:nvSpPr>
        <p:spPr>
          <a:xfrm>
            <a:off x="952499" y="4457698"/>
            <a:ext cx="9211824" cy="383314"/>
          </a:xfrm>
          <a:prstGeom prst="rect">
            <a:avLst/>
          </a:prstGeom>
          <a:solidFill>
            <a:srgbClr val="618D5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a:solidFill>
                  <a:srgbClr val="FFFFFF"/>
                </a:solidFill>
                <a:ea typeface="+mn-lt"/>
                <a:cs typeface="+mn-lt"/>
              </a:rPr>
              <a:t>Maintenir </a:t>
            </a:r>
            <a:r>
              <a:rPr lang="en-US" kern="0" err="1">
                <a:solidFill>
                  <a:srgbClr val="FFFFFF"/>
                </a:solidFill>
                <a:ea typeface="+mn-lt"/>
                <a:cs typeface="+mn-lt"/>
              </a:rPr>
              <a:t>une</a:t>
            </a:r>
            <a:r>
              <a:rPr lang="en-US" kern="0">
                <a:solidFill>
                  <a:srgbClr val="FFFFFF"/>
                </a:solidFill>
                <a:ea typeface="+mn-lt"/>
                <a:cs typeface="+mn-lt"/>
              </a:rPr>
              <a:t> main-</a:t>
            </a:r>
            <a:r>
              <a:rPr lang="en-US" kern="0" err="1">
                <a:solidFill>
                  <a:srgbClr val="FFFFFF"/>
                </a:solidFill>
                <a:ea typeface="+mn-lt"/>
                <a:cs typeface="+mn-lt"/>
              </a:rPr>
              <a:t>d'œuvre</a:t>
            </a:r>
            <a:r>
              <a:rPr lang="en-US" kern="0">
                <a:solidFill>
                  <a:srgbClr val="FFFFFF"/>
                </a:solidFill>
                <a:ea typeface="+mn-lt"/>
                <a:cs typeface="+mn-lt"/>
              </a:rPr>
              <a:t> </a:t>
            </a:r>
            <a:r>
              <a:rPr lang="en-US" kern="0" err="1">
                <a:solidFill>
                  <a:srgbClr val="FFFFFF"/>
                </a:solidFill>
                <a:ea typeface="+mn-lt"/>
                <a:cs typeface="+mn-lt"/>
              </a:rPr>
              <a:t>engagée</a:t>
            </a:r>
            <a:endParaRPr lang="fr-FR" err="1"/>
          </a:p>
        </p:txBody>
      </p:sp>
      <p:sp>
        <p:nvSpPr>
          <p:cNvPr id="61" name="Rectangle 60">
            <a:extLst>
              <a:ext uri="{FF2B5EF4-FFF2-40B4-BE49-F238E27FC236}">
                <a16:creationId xmlns:a16="http://schemas.microsoft.com/office/drawing/2014/main" id="{AFA2CBBB-1E61-CC89-1012-36D8E2990757}"/>
              </a:ext>
            </a:extLst>
          </p:cNvPr>
          <p:cNvSpPr/>
          <p:nvPr/>
        </p:nvSpPr>
        <p:spPr>
          <a:xfrm>
            <a:off x="952499" y="4978398"/>
            <a:ext cx="8201026" cy="383314"/>
          </a:xfrm>
          <a:prstGeom prst="rect">
            <a:avLst/>
          </a:prstGeom>
          <a:solidFill>
            <a:srgbClr val="E6804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dirty="0">
                <a:solidFill>
                  <a:srgbClr val="FFFFFF"/>
                </a:solidFill>
                <a:latin typeface="Arial Narrow"/>
                <a:ea typeface="Enduro Narrow Regular"/>
                <a:cs typeface="Arial Narrow" panose="020B0604020202020204" pitchFamily="34" charset="0"/>
              </a:rPr>
              <a:t>Transformation </a:t>
            </a:r>
            <a:r>
              <a:rPr lang="en-US" kern="0" dirty="0" err="1">
                <a:solidFill>
                  <a:srgbClr val="FFFFFF"/>
                </a:solidFill>
                <a:latin typeface="Arial Narrow"/>
                <a:ea typeface="Enduro Narrow Regular"/>
                <a:cs typeface="Arial Narrow" panose="020B0604020202020204" pitchFamily="34" charset="0"/>
              </a:rPr>
              <a:t>digitale</a:t>
            </a:r>
            <a:endParaRPr lang="en-US" sz="1800" kern="0" dirty="0" err="1">
              <a:solidFill>
                <a:srgbClr val="FFFFFF"/>
              </a:solidFill>
              <a:latin typeface="Arial Narrow" panose="020B0604020202020204" pitchFamily="34" charset="0"/>
              <a:ea typeface="Enduro Narrow Regular" pitchFamily="34" charset="-122"/>
              <a:cs typeface="Arial Narrow" panose="020B0604020202020204" pitchFamily="34" charset="0"/>
            </a:endParaRPr>
          </a:p>
        </p:txBody>
      </p:sp>
      <p:sp>
        <p:nvSpPr>
          <p:cNvPr id="62" name="Rectangle 61">
            <a:extLst>
              <a:ext uri="{FF2B5EF4-FFF2-40B4-BE49-F238E27FC236}">
                <a16:creationId xmlns:a16="http://schemas.microsoft.com/office/drawing/2014/main" id="{C7816305-CEEC-93C0-6636-F713F4BDED87}"/>
              </a:ext>
            </a:extLst>
          </p:cNvPr>
          <p:cNvSpPr/>
          <p:nvPr/>
        </p:nvSpPr>
        <p:spPr>
          <a:xfrm>
            <a:off x="952498" y="5486286"/>
            <a:ext cx="7962897" cy="383314"/>
          </a:xfrm>
          <a:prstGeom prst="rect">
            <a:avLst/>
          </a:prstGeom>
          <a:solidFill>
            <a:srgbClr val="35656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rgbClr val="FFFFFF"/>
                </a:solidFill>
                <a:ea typeface="+mn-lt"/>
                <a:cs typeface="+mn-lt"/>
              </a:rPr>
              <a:t>Récession</a:t>
            </a:r>
            <a:r>
              <a:rPr lang="en-US" kern="0">
                <a:solidFill>
                  <a:srgbClr val="FFFFFF"/>
                </a:solidFill>
                <a:ea typeface="+mn-lt"/>
                <a:cs typeface="+mn-lt"/>
              </a:rPr>
              <a:t> </a:t>
            </a:r>
            <a:r>
              <a:rPr lang="en-US" kern="0" err="1">
                <a:solidFill>
                  <a:srgbClr val="FFFFFF"/>
                </a:solidFill>
                <a:ea typeface="+mn-lt"/>
                <a:cs typeface="+mn-lt"/>
              </a:rPr>
              <a:t>mondiale</a:t>
            </a:r>
            <a:endParaRPr lang="fr-FR" err="1"/>
          </a:p>
        </p:txBody>
      </p:sp>
      <p:sp>
        <p:nvSpPr>
          <p:cNvPr id="63" name="Rectangle 62">
            <a:extLst>
              <a:ext uri="{FF2B5EF4-FFF2-40B4-BE49-F238E27FC236}">
                <a16:creationId xmlns:a16="http://schemas.microsoft.com/office/drawing/2014/main" id="{3F96A4C6-C34C-5C24-6590-68DC878D2EEE}"/>
              </a:ext>
            </a:extLst>
          </p:cNvPr>
          <p:cNvSpPr/>
          <p:nvPr/>
        </p:nvSpPr>
        <p:spPr>
          <a:xfrm>
            <a:off x="952498" y="6006986"/>
            <a:ext cx="7886689" cy="383314"/>
          </a:xfrm>
          <a:prstGeom prst="rect">
            <a:avLst/>
          </a:prstGeom>
          <a:solidFill>
            <a:srgbClr val="DAAB4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rgbClr val="FFFFFF"/>
                </a:solidFill>
                <a:ea typeface="+mn-lt"/>
                <a:cs typeface="+mn-lt"/>
              </a:rPr>
              <a:t>Stimuler</a:t>
            </a:r>
            <a:r>
              <a:rPr lang="en-US" kern="0">
                <a:solidFill>
                  <a:srgbClr val="FFFFFF"/>
                </a:solidFill>
                <a:ea typeface="+mn-lt"/>
                <a:cs typeface="+mn-lt"/>
              </a:rPr>
              <a:t> </a:t>
            </a:r>
            <a:r>
              <a:rPr lang="en-US" kern="0" err="1">
                <a:solidFill>
                  <a:srgbClr val="FFFFFF"/>
                </a:solidFill>
                <a:ea typeface="+mn-lt"/>
                <a:cs typeface="+mn-lt"/>
              </a:rPr>
              <a:t>l'innovation</a:t>
            </a:r>
            <a:r>
              <a:rPr lang="en-US" kern="0">
                <a:solidFill>
                  <a:srgbClr val="FFFFFF"/>
                </a:solidFill>
                <a:ea typeface="+mn-lt"/>
                <a:cs typeface="+mn-lt"/>
              </a:rPr>
              <a:t> de nouveaux </a:t>
            </a:r>
            <a:r>
              <a:rPr lang="en-US" kern="0" err="1">
                <a:solidFill>
                  <a:srgbClr val="FFFFFF"/>
                </a:solidFill>
                <a:ea typeface="+mn-lt"/>
                <a:cs typeface="+mn-lt"/>
              </a:rPr>
              <a:t>produits</a:t>
            </a:r>
            <a:endParaRPr lang="fr-FR" err="1"/>
          </a:p>
        </p:txBody>
      </p:sp>
      <p:sp>
        <p:nvSpPr>
          <p:cNvPr id="66" name="Rectangle 65">
            <a:extLst>
              <a:ext uri="{FF2B5EF4-FFF2-40B4-BE49-F238E27FC236}">
                <a16:creationId xmlns:a16="http://schemas.microsoft.com/office/drawing/2014/main" id="{C6E0774F-2EE5-966E-C540-2F95DA48C752}"/>
              </a:ext>
            </a:extLst>
          </p:cNvPr>
          <p:cNvSpPr/>
          <p:nvPr/>
        </p:nvSpPr>
        <p:spPr>
          <a:xfrm>
            <a:off x="952499" y="6494632"/>
            <a:ext cx="6926558" cy="383314"/>
          </a:xfrm>
          <a:prstGeom prst="rect">
            <a:avLst/>
          </a:prstGeom>
          <a:solidFill>
            <a:srgbClr val="609EA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rgbClr val="FFFFFF"/>
                </a:solidFill>
                <a:ea typeface="+mn-lt"/>
                <a:cs typeface="+mn-lt"/>
              </a:rPr>
              <a:t>Surperformer</a:t>
            </a:r>
            <a:r>
              <a:rPr lang="en-US" kern="0">
                <a:solidFill>
                  <a:srgbClr val="FFFFFF"/>
                </a:solidFill>
                <a:ea typeface="+mn-lt"/>
                <a:cs typeface="+mn-lt"/>
              </a:rPr>
              <a:t> les </a:t>
            </a:r>
            <a:r>
              <a:rPr lang="en-US" kern="0" err="1">
                <a:solidFill>
                  <a:srgbClr val="FFFFFF"/>
                </a:solidFill>
                <a:ea typeface="+mn-lt"/>
                <a:cs typeface="+mn-lt"/>
              </a:rPr>
              <a:t>principaux</a:t>
            </a:r>
            <a:r>
              <a:rPr lang="en-US" kern="0">
                <a:solidFill>
                  <a:srgbClr val="FFFFFF"/>
                </a:solidFill>
                <a:ea typeface="+mn-lt"/>
                <a:cs typeface="+mn-lt"/>
              </a:rPr>
              <a:t> </a:t>
            </a:r>
            <a:r>
              <a:rPr lang="en-US" kern="0" err="1">
                <a:solidFill>
                  <a:srgbClr val="FFFFFF"/>
                </a:solidFill>
                <a:ea typeface="+mn-lt"/>
                <a:cs typeface="+mn-lt"/>
              </a:rPr>
              <a:t>concurrents</a:t>
            </a:r>
            <a:endParaRPr lang="fr-FR" err="1"/>
          </a:p>
        </p:txBody>
      </p:sp>
      <p:sp>
        <p:nvSpPr>
          <p:cNvPr id="67" name="Rectangle 66">
            <a:extLst>
              <a:ext uri="{FF2B5EF4-FFF2-40B4-BE49-F238E27FC236}">
                <a16:creationId xmlns:a16="http://schemas.microsoft.com/office/drawing/2014/main" id="{9F9E8075-00E4-FCD9-B85E-A66298EFAB5C}"/>
              </a:ext>
            </a:extLst>
          </p:cNvPr>
          <p:cNvSpPr/>
          <p:nvPr/>
        </p:nvSpPr>
        <p:spPr>
          <a:xfrm>
            <a:off x="952499" y="6989250"/>
            <a:ext cx="6334126" cy="383314"/>
          </a:xfrm>
          <a:prstGeom prst="rect">
            <a:avLst/>
          </a:prstGeom>
          <a:solidFill>
            <a:srgbClr val="E6804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rgbClr val="FFFFFF"/>
                </a:solidFill>
                <a:ea typeface="+mn-lt"/>
                <a:cs typeface="+mn-lt"/>
              </a:rPr>
              <a:t>Naviguer</a:t>
            </a:r>
            <a:r>
              <a:rPr lang="en-US" kern="0">
                <a:solidFill>
                  <a:srgbClr val="FFFFFF"/>
                </a:solidFill>
                <a:ea typeface="+mn-lt"/>
                <a:cs typeface="+mn-lt"/>
              </a:rPr>
              <a:t> dans </a:t>
            </a:r>
            <a:r>
              <a:rPr lang="en-US" kern="0" err="1">
                <a:solidFill>
                  <a:srgbClr val="FFFFFF"/>
                </a:solidFill>
                <a:ea typeface="+mn-lt"/>
                <a:cs typeface="+mn-lt"/>
              </a:rPr>
              <a:t>l'incertitude</a:t>
            </a:r>
            <a:endParaRPr lang="fr-FR" err="1"/>
          </a:p>
        </p:txBody>
      </p:sp>
      <p:sp>
        <p:nvSpPr>
          <p:cNvPr id="68" name="Rectangle 67">
            <a:extLst>
              <a:ext uri="{FF2B5EF4-FFF2-40B4-BE49-F238E27FC236}">
                <a16:creationId xmlns:a16="http://schemas.microsoft.com/office/drawing/2014/main" id="{DACA233F-D57F-601E-C1A3-F73B302671D1}"/>
              </a:ext>
            </a:extLst>
          </p:cNvPr>
          <p:cNvSpPr/>
          <p:nvPr/>
        </p:nvSpPr>
        <p:spPr>
          <a:xfrm>
            <a:off x="952499" y="7499604"/>
            <a:ext cx="5113778" cy="383314"/>
          </a:xfrm>
          <a:prstGeom prst="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sz="1400" kern="0" err="1">
                <a:solidFill>
                  <a:schemeClr val="bg1"/>
                </a:solidFill>
                <a:ea typeface="+mn-lt"/>
                <a:cs typeface="+mn-lt"/>
              </a:rPr>
              <a:t>Requalifier</a:t>
            </a:r>
            <a:r>
              <a:rPr lang="en-US" sz="1400" kern="0">
                <a:solidFill>
                  <a:schemeClr val="bg1"/>
                </a:solidFill>
                <a:ea typeface="+mn-lt"/>
                <a:cs typeface="+mn-lt"/>
              </a:rPr>
              <a:t> </a:t>
            </a:r>
            <a:r>
              <a:rPr lang="en-US" sz="1400" kern="0" err="1">
                <a:solidFill>
                  <a:schemeClr val="bg1"/>
                </a:solidFill>
                <a:ea typeface="+mn-lt"/>
                <a:cs typeface="+mn-lt"/>
              </a:rPr>
              <a:t>ou</a:t>
            </a:r>
            <a:r>
              <a:rPr lang="en-US" sz="1400" kern="0">
                <a:solidFill>
                  <a:schemeClr val="bg1"/>
                </a:solidFill>
                <a:ea typeface="+mn-lt"/>
                <a:cs typeface="+mn-lt"/>
              </a:rPr>
              <a:t> </a:t>
            </a:r>
            <a:r>
              <a:rPr lang="en-US" sz="1400" kern="0" err="1">
                <a:solidFill>
                  <a:schemeClr val="bg1"/>
                </a:solidFill>
                <a:ea typeface="+mn-lt"/>
                <a:cs typeface="+mn-lt"/>
              </a:rPr>
              <a:t>perfectionner</a:t>
            </a:r>
            <a:r>
              <a:rPr lang="en-US" sz="1400" kern="0">
                <a:solidFill>
                  <a:schemeClr val="bg1"/>
                </a:solidFill>
                <a:ea typeface="+mn-lt"/>
                <a:cs typeface="+mn-lt"/>
              </a:rPr>
              <a:t> les </a:t>
            </a:r>
            <a:r>
              <a:rPr lang="en-US" sz="1400" kern="0" err="1">
                <a:solidFill>
                  <a:schemeClr val="bg1"/>
                </a:solidFill>
                <a:ea typeface="+mn-lt"/>
                <a:cs typeface="+mn-lt"/>
              </a:rPr>
              <a:t>compétences</a:t>
            </a:r>
            <a:r>
              <a:rPr lang="en-US" sz="1400" kern="0">
                <a:solidFill>
                  <a:schemeClr val="bg1"/>
                </a:solidFill>
                <a:ea typeface="+mn-lt"/>
                <a:cs typeface="+mn-lt"/>
              </a:rPr>
              <a:t> des </a:t>
            </a:r>
            <a:r>
              <a:rPr lang="en-US" sz="1400" kern="0" err="1">
                <a:solidFill>
                  <a:schemeClr val="bg1"/>
                </a:solidFill>
                <a:ea typeface="+mn-lt"/>
                <a:cs typeface="+mn-lt"/>
              </a:rPr>
              <a:t>employés</a:t>
            </a:r>
            <a:endParaRPr lang="fr-FR" sz="1400">
              <a:solidFill>
                <a:schemeClr val="bg1"/>
              </a:solidFill>
              <a:ea typeface="Calibri"/>
              <a:cs typeface="Calibri"/>
            </a:endParaRPr>
          </a:p>
        </p:txBody>
      </p:sp>
      <p:sp>
        <p:nvSpPr>
          <p:cNvPr id="69" name="Rectangle 68">
            <a:extLst>
              <a:ext uri="{FF2B5EF4-FFF2-40B4-BE49-F238E27FC236}">
                <a16:creationId xmlns:a16="http://schemas.microsoft.com/office/drawing/2014/main" id="{9AA0AE84-EB68-2709-65AE-C3D5239B242A}"/>
              </a:ext>
            </a:extLst>
          </p:cNvPr>
          <p:cNvSpPr/>
          <p:nvPr/>
        </p:nvSpPr>
        <p:spPr>
          <a:xfrm>
            <a:off x="952499" y="7995536"/>
            <a:ext cx="4930919" cy="383314"/>
          </a:xfrm>
          <a:prstGeom prst="rect">
            <a:avLst/>
          </a:prstGeom>
          <a:solidFill>
            <a:srgbClr val="618D5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nSpc>
                <a:spcPts val="3150"/>
              </a:lnSpc>
            </a:pPr>
            <a:r>
              <a:rPr lang="en-US" kern="0" err="1">
                <a:solidFill>
                  <a:srgbClr val="FFFFFF"/>
                </a:solidFill>
                <a:ea typeface="+mn-lt"/>
                <a:cs typeface="+mn-lt"/>
              </a:rPr>
              <a:t>Réussir</a:t>
            </a:r>
            <a:r>
              <a:rPr lang="en-US" kern="0">
                <a:solidFill>
                  <a:srgbClr val="FFFFFF"/>
                </a:solidFill>
                <a:ea typeface="+mn-lt"/>
                <a:cs typeface="+mn-lt"/>
              </a:rPr>
              <a:t> avec les </a:t>
            </a:r>
            <a:r>
              <a:rPr lang="en-US" sz="1800" kern="0">
                <a:solidFill>
                  <a:srgbClr val="FFFFFF"/>
                </a:solidFill>
                <a:ea typeface="+mn-lt"/>
                <a:cs typeface="+mn-lt"/>
              </a:rPr>
              <a:t>technologies</a:t>
            </a:r>
            <a:r>
              <a:rPr lang="en-US" kern="0">
                <a:solidFill>
                  <a:srgbClr val="FFFFFF"/>
                </a:solidFill>
                <a:ea typeface="+mn-lt"/>
                <a:cs typeface="+mn-lt"/>
              </a:rPr>
              <a:t> </a:t>
            </a:r>
            <a:r>
              <a:rPr lang="en-US" kern="0" err="1">
                <a:solidFill>
                  <a:srgbClr val="FFFFFF"/>
                </a:solidFill>
                <a:ea typeface="+mn-lt"/>
                <a:cs typeface="+mn-lt"/>
              </a:rPr>
              <a:t>émergentes</a:t>
            </a:r>
            <a:endParaRPr lang="fr-FR" err="1"/>
          </a:p>
        </p:txBody>
      </p:sp>
    </p:spTree>
    <p:extLst>
      <p:ext uri="{BB962C8B-B14F-4D97-AF65-F5344CB8AC3E}">
        <p14:creationId xmlns:p14="http://schemas.microsoft.com/office/powerpoint/2010/main" val="863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6EAC3D-CE83-75DA-BC90-1EB55C06AC44}"/>
              </a:ext>
            </a:extLst>
          </p:cNvPr>
          <p:cNvSpPr>
            <a:spLocks noGrp="1"/>
          </p:cNvSpPr>
          <p:nvPr>
            <p:ph type="body" idx="114"/>
          </p:nvPr>
        </p:nvSpPr>
        <p:spPr>
          <a:xfrm>
            <a:off x="952500" y="1105403"/>
            <a:ext cx="10206567" cy="657225"/>
          </a:xfrm>
        </p:spPr>
        <p:txBody>
          <a:bodyPr wrap="square" lIns="91440" tIns="45720" rIns="91440" bIns="45720" rtlCol="0" anchor="t"/>
          <a:lstStyle/>
          <a:p>
            <a:r>
              <a:rPr lang="en-US" sz="5400">
                <a:latin typeface="Arial Narrow"/>
                <a:ea typeface="Enduro Narrow Regular"/>
              </a:rPr>
              <a:t>Identifiez les facteurs clés de votre organisation et les lacunes en compétences</a:t>
            </a:r>
            <a:endParaRPr lang="en-US" sz="5400">
              <a:ea typeface="Enduro Narrow Regular"/>
            </a:endParaRPr>
          </a:p>
          <a:p>
            <a:endParaRPr lang="en-US" sz="5400"/>
          </a:p>
        </p:txBody>
      </p:sp>
      <p:sp>
        <p:nvSpPr>
          <p:cNvPr id="3" name="Text Placeholder 2">
            <a:extLst>
              <a:ext uri="{FF2B5EF4-FFF2-40B4-BE49-F238E27FC236}">
                <a16:creationId xmlns:a16="http://schemas.microsoft.com/office/drawing/2014/main" id="{C98549B9-4EF7-0D02-7C5C-86E1AB22FF85}"/>
              </a:ext>
            </a:extLst>
          </p:cNvPr>
          <p:cNvSpPr>
            <a:spLocks noGrp="1"/>
          </p:cNvSpPr>
          <p:nvPr>
            <p:ph type="body" idx="115"/>
          </p:nvPr>
        </p:nvSpPr>
        <p:spPr>
          <a:xfrm>
            <a:off x="952500" y="2974952"/>
            <a:ext cx="10915382" cy="689550"/>
          </a:xfrm>
        </p:spPr>
        <p:txBody>
          <a:bodyPr wrap="square" lIns="91440" tIns="45720" rIns="91440" bIns="45720" rtlCol="0" anchor="t"/>
          <a:lstStyle/>
          <a:p>
            <a:r>
              <a:rPr lang="en-US">
                <a:latin typeface="Arial"/>
                <a:cs typeface="Arial"/>
              </a:rPr>
              <a:t>La formation en leadership est souvent considérée comme une priorité pour les entreprises pour diverses raisons</a:t>
            </a:r>
            <a:r>
              <a:rPr lang="en-US" sz="2100" kern="0" spc="-75">
                <a:solidFill>
                  <a:srgbClr val="394646"/>
                </a:solidFill>
                <a:latin typeface="Arial"/>
                <a:cs typeface="Arial"/>
              </a:rPr>
              <a:t>. </a:t>
            </a:r>
            <a:r>
              <a:rPr lang="en-US">
                <a:latin typeface="Arial"/>
                <a:cs typeface="Arial"/>
              </a:rPr>
              <a:t>Analysez en profondeur afin d'identifier les facteurs clés et les compétences pertinentes pour votre organisation</a:t>
            </a:r>
            <a:r>
              <a:rPr lang="en-US" sz="2100" kern="0" spc="-75">
                <a:solidFill>
                  <a:srgbClr val="394646"/>
                </a:solidFill>
                <a:latin typeface="Arial"/>
                <a:cs typeface="Arial"/>
              </a:rPr>
              <a:t>. </a:t>
            </a:r>
            <a:r>
              <a:rPr lang="en-US">
                <a:latin typeface="Arial"/>
                <a:cs typeface="Arial"/>
              </a:rPr>
              <a:t>Voici quelques exemples courants</a:t>
            </a:r>
            <a:r>
              <a:rPr lang="en-US" sz="2100" kern="0" spc="-75">
                <a:solidFill>
                  <a:srgbClr val="394646"/>
                </a:solidFill>
                <a:latin typeface="Arial"/>
                <a:cs typeface="Arial"/>
              </a:rPr>
              <a:t>.</a:t>
            </a:r>
            <a:endParaRPr lang="fr-FR">
              <a:latin typeface="Arial"/>
              <a:cs typeface="Arial"/>
            </a:endParaRPr>
          </a:p>
          <a:p>
            <a:pPr marL="0" indent="0" algn="l">
              <a:lnSpc>
                <a:spcPts val="3150"/>
              </a:lnSpc>
              <a:buNone/>
            </a:pPr>
            <a:endParaRPr lang="en-US" sz="2100" kern="0" spc="-75">
              <a:solidFill>
                <a:srgbClr val="394646"/>
              </a:solidFill>
            </a:endParaRPr>
          </a:p>
        </p:txBody>
      </p:sp>
      <p:graphicFrame>
        <p:nvGraphicFramePr>
          <p:cNvPr id="4" name="Table 3">
            <a:extLst>
              <a:ext uri="{FF2B5EF4-FFF2-40B4-BE49-F238E27FC236}">
                <a16:creationId xmlns:a16="http://schemas.microsoft.com/office/drawing/2014/main" id="{C6237C90-6EB2-9F91-D04F-D8C84EF4B80D}"/>
              </a:ext>
            </a:extLst>
          </p:cNvPr>
          <p:cNvGraphicFramePr>
            <a:graphicFrameLocks noGrp="1"/>
          </p:cNvGraphicFramePr>
          <p:nvPr>
            <p:extLst>
              <p:ext uri="{D42A27DB-BD31-4B8C-83A1-F6EECF244321}">
                <p14:modId xmlns:p14="http://schemas.microsoft.com/office/powerpoint/2010/main" val="1137507862"/>
              </p:ext>
            </p:extLst>
          </p:nvPr>
        </p:nvGraphicFramePr>
        <p:xfrm>
          <a:off x="952500" y="4930729"/>
          <a:ext cx="12527280" cy="3657600"/>
        </p:xfrm>
        <a:graphic>
          <a:graphicData uri="http://schemas.openxmlformats.org/drawingml/2006/table">
            <a:tbl>
              <a:tblPr firstRow="1" bandRow="1">
                <a:solidFill>
                  <a:srgbClr val="EEF4F2"/>
                </a:solidFill>
                <a:tableStyleId>{5C22544A-7EE6-4342-B048-85BDC9FD1C3A}</a:tableStyleId>
              </a:tblPr>
              <a:tblGrid>
                <a:gridCol w="4199049">
                  <a:extLst>
                    <a:ext uri="{9D8B030D-6E8A-4147-A177-3AD203B41FA5}">
                      <a16:colId xmlns:a16="http://schemas.microsoft.com/office/drawing/2014/main" val="4217240552"/>
                    </a:ext>
                  </a:extLst>
                </a:gridCol>
                <a:gridCol w="4152471">
                  <a:extLst>
                    <a:ext uri="{9D8B030D-6E8A-4147-A177-3AD203B41FA5}">
                      <a16:colId xmlns:a16="http://schemas.microsoft.com/office/drawing/2014/main" val="1967456640"/>
                    </a:ext>
                  </a:extLst>
                </a:gridCol>
                <a:gridCol w="4175760">
                  <a:extLst>
                    <a:ext uri="{9D8B030D-6E8A-4147-A177-3AD203B41FA5}">
                      <a16:colId xmlns:a16="http://schemas.microsoft.com/office/drawing/2014/main" val="2106601313"/>
                    </a:ext>
                  </a:extLst>
                </a:gridCol>
              </a:tblGrid>
              <a:tr h="914400">
                <a:tc>
                  <a:txBody>
                    <a:bodyPr/>
                    <a:lstStyle/>
                    <a:p>
                      <a:pPr marL="0" marR="0" lvl="0" indent="0" algn="l">
                        <a:lnSpc>
                          <a:spcPct val="100000"/>
                        </a:lnSpc>
                        <a:spcBef>
                          <a:spcPts val="0"/>
                        </a:spcBef>
                        <a:spcAft>
                          <a:spcPts val="0"/>
                        </a:spcAft>
                        <a:buNone/>
                      </a:pPr>
                      <a:r>
                        <a:rPr lang="en-US" sz="1800" b="0" i="0" u="none" strike="noStrike" kern="0" noProof="0" err="1">
                          <a:solidFill>
                            <a:schemeClr val="bg1"/>
                          </a:solidFill>
                        </a:rPr>
                        <a:t>Problèmes</a:t>
                      </a:r>
                      <a:r>
                        <a:rPr lang="en-US" sz="1800" b="0" i="0" u="none" strike="noStrike" kern="0" noProof="0">
                          <a:solidFill>
                            <a:schemeClr val="bg1"/>
                          </a:solidFill>
                        </a:rPr>
                        <a:t> </a:t>
                      </a:r>
                      <a:r>
                        <a:rPr lang="en-US" sz="1800" b="0" i="0" u="none" strike="noStrike" kern="0" noProof="0" err="1">
                          <a:solidFill>
                            <a:schemeClr val="bg1"/>
                          </a:solidFill>
                        </a:rPr>
                        <a:t>en</a:t>
                      </a:r>
                      <a:r>
                        <a:rPr lang="en-US" sz="1800" b="0" i="0" u="none" strike="noStrike" kern="0" noProof="0">
                          <a:solidFill>
                            <a:schemeClr val="bg1"/>
                          </a:solidFill>
                        </a:rPr>
                        <a:t> affaires</a:t>
                      </a:r>
                      <a:endParaRPr lang="en-US" sz="1800" b="0" kern="0">
                        <a:solidFill>
                          <a:schemeClr val="bg1"/>
                        </a:solidFill>
                        <a:latin typeface="Arial" panose="020B0604020202020204" pitchFamily="34" charset="0"/>
                        <a:ea typeface="Georgia Regular" pitchFamily="34" charset="-122"/>
                        <a:cs typeface="Arial" panose="020B0604020202020204" pitchFamily="34" charset="0"/>
                      </a:endParaRPr>
                    </a:p>
                  </a:txBody>
                  <a:tcPr marL="180000" marR="180000" marT="180000" marB="72000" anchor="ctr">
                    <a:lnL w="12700" cap="flat" cmpd="sng" algn="ctr">
                      <a:no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lvl="0" algn="l">
                        <a:buNone/>
                      </a:pPr>
                      <a:r>
                        <a:rPr lang="en-US" sz="1800" b="0" i="0" u="none" strike="noStrike" noProof="0" err="1">
                          <a:solidFill>
                            <a:schemeClr val="bg1"/>
                          </a:solidFill>
                        </a:rPr>
                        <a:t>Résultats</a:t>
                      </a:r>
                      <a:r>
                        <a:rPr lang="en-US" sz="1800" b="0" i="0" u="none" strike="noStrike" noProof="0">
                          <a:solidFill>
                            <a:schemeClr val="bg1"/>
                          </a:solidFill>
                        </a:rPr>
                        <a:t> </a:t>
                      </a:r>
                      <a:r>
                        <a:rPr lang="en-US" sz="1800" b="0" i="0" u="none" strike="noStrike" noProof="0" err="1">
                          <a:solidFill>
                            <a:schemeClr val="bg1"/>
                          </a:solidFill>
                        </a:rPr>
                        <a:t>commerciaux</a:t>
                      </a:r>
                      <a:endParaRPr lang="en-US" sz="1800" b="0" err="1">
                        <a:solidFill>
                          <a:schemeClr val="bg1"/>
                        </a:solidFill>
                        <a:latin typeface="Arial" panose="020B0604020202020204" pitchFamily="34" charset="0"/>
                        <a:cs typeface="Arial" panose="020B0604020202020204" pitchFamily="34" charset="0"/>
                      </a:endParaRPr>
                    </a:p>
                  </a:txBody>
                  <a:tcPr marL="180000" marR="180000" marT="180000" marB="72000" anchor="ctr">
                    <a:lnL w="12700" cap="flat" cmpd="sng" algn="ctr">
                      <a:solidFill>
                        <a:srgbClr val="FAF9F4"/>
                      </a:solid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lvl="0" algn="l">
                        <a:buNone/>
                      </a:pPr>
                      <a:r>
                        <a:rPr lang="en-US" sz="1800" b="0" i="0" u="none" strike="noStrike" kern="0" noProof="0" err="1">
                          <a:solidFill>
                            <a:schemeClr val="bg1"/>
                          </a:solidFill>
                        </a:rPr>
                        <a:t>Résultats</a:t>
                      </a:r>
                      <a:r>
                        <a:rPr lang="en-US" sz="1800" b="0" i="0" u="none" strike="noStrike" kern="0" noProof="0">
                          <a:solidFill>
                            <a:schemeClr val="bg1"/>
                          </a:solidFill>
                        </a:rPr>
                        <a:t> </a:t>
                      </a:r>
                      <a:r>
                        <a:rPr lang="en-US" sz="1800" b="0" i="0" u="none" strike="noStrike" kern="0" noProof="0" err="1">
                          <a:solidFill>
                            <a:schemeClr val="bg1"/>
                          </a:solidFill>
                        </a:rPr>
                        <a:t>d'apprentissage</a:t>
                      </a:r>
                      <a:endParaRPr lang="en-US" sz="1800" b="0" kern="0" err="1">
                        <a:solidFill>
                          <a:schemeClr val="bg1"/>
                        </a:solidFill>
                        <a:latin typeface="Arial" panose="020B0604020202020204" pitchFamily="34" charset="0"/>
                        <a:ea typeface="Georgia Regular" pitchFamily="34" charset="-122"/>
                        <a:cs typeface="Arial" panose="020B0604020202020204" pitchFamily="34" charset="0"/>
                      </a:endParaRPr>
                    </a:p>
                  </a:txBody>
                  <a:tcPr marL="180000" marR="180000" marT="180000" marB="72000" anchor="ctr">
                    <a:lnL w="12700" cap="flat" cmpd="sng" algn="ctr">
                      <a:solidFill>
                        <a:srgbClr val="FAF9F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extLst>
                  <a:ext uri="{0D108BD9-81ED-4DB2-BD59-A6C34878D82A}">
                    <a16:rowId xmlns:a16="http://schemas.microsoft.com/office/drawing/2014/main" val="2513257060"/>
                  </a:ext>
                </a:extLst>
              </a:tr>
              <a:tr h="914400">
                <a:tc>
                  <a:txBody>
                    <a:bodyPr/>
                    <a:lstStyle/>
                    <a:p>
                      <a:pPr lvl="0" algn="l">
                        <a:lnSpc>
                          <a:spcPct val="100000"/>
                        </a:lnSpc>
                        <a:buNone/>
                      </a:pPr>
                      <a:r>
                        <a:rPr lang="en-US" sz="1800" b="0" i="0" u="none" strike="noStrike" noProof="0" err="1">
                          <a:solidFill>
                            <a:schemeClr val="tx1"/>
                          </a:solidFill>
                        </a:rPr>
                        <a:t>Faible</a:t>
                      </a:r>
                      <a:r>
                        <a:rPr lang="en-US" sz="1800" b="0" i="0" u="none" strike="noStrike" noProof="0">
                          <a:solidFill>
                            <a:schemeClr val="tx1"/>
                          </a:solidFill>
                        </a:rPr>
                        <a:t> </a:t>
                      </a:r>
                      <a:r>
                        <a:rPr lang="en-US" sz="1800" b="0" i="0" u="none" strike="noStrike" noProof="0" err="1">
                          <a:solidFill>
                            <a:schemeClr val="tx1"/>
                          </a:solidFill>
                        </a:rPr>
                        <a:t>confiance</a:t>
                      </a:r>
                      <a:r>
                        <a:rPr lang="en-US" sz="1800" b="0" i="0" u="none" strike="noStrike" noProof="0">
                          <a:solidFill>
                            <a:schemeClr val="tx1"/>
                          </a:solidFill>
                        </a:rPr>
                        <a:t> dans le leadership</a:t>
                      </a: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l">
                        <a:lnSpc>
                          <a:spcPct val="100000"/>
                        </a:lnSpc>
                        <a:buNone/>
                      </a:pPr>
                      <a:r>
                        <a:rPr lang="en-US" sz="1800" b="0" i="0" u="none" strike="noStrike" kern="0" noProof="0" err="1">
                          <a:solidFill>
                            <a:schemeClr val="tx1"/>
                          </a:solidFill>
                        </a:rPr>
                        <a:t>Améliorer</a:t>
                      </a:r>
                      <a:r>
                        <a:rPr lang="en-US" sz="1800" b="0" i="0" u="none" strike="noStrike" kern="0" noProof="0">
                          <a:solidFill>
                            <a:schemeClr val="tx1"/>
                          </a:solidFill>
                        </a:rPr>
                        <a:t> la culture </a:t>
                      </a:r>
                      <a:r>
                        <a:rPr lang="en-US" sz="1800" b="0" i="0" u="none" strike="noStrike" kern="0" noProof="0" err="1">
                          <a:solidFill>
                            <a:schemeClr val="tx1"/>
                          </a:solidFill>
                        </a:rPr>
                        <a:t>d'entreprise</a:t>
                      </a:r>
                      <a:endParaRPr lang="en-US" sz="1800" b="0" kern="0" err="1">
                        <a:solidFill>
                          <a:schemeClr val="tx1"/>
                        </a:solidFill>
                        <a:latin typeface="Arial" panose="020B0604020202020204" pitchFamily="34" charset="0"/>
                        <a:ea typeface="Arial Bold" pitchFamily="34" charset="-122"/>
                        <a:cs typeface="Arial" panose="020B0604020202020204" pitchFamily="34" charset="0"/>
                      </a:endParaRP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l">
                        <a:lnSpc>
                          <a:spcPct val="100000"/>
                        </a:lnSpc>
                        <a:buNone/>
                      </a:pPr>
                      <a:r>
                        <a:rPr lang="en-US" sz="1800" b="0" i="0" u="none" strike="noStrike" noProof="0" err="1">
                          <a:solidFill>
                            <a:schemeClr val="tx1"/>
                          </a:solidFill>
                        </a:rPr>
                        <a:t>Diriger</a:t>
                      </a:r>
                      <a:r>
                        <a:rPr lang="en-US" sz="1800" b="0" i="0" u="none" strike="noStrike" noProof="0">
                          <a:solidFill>
                            <a:schemeClr val="tx1"/>
                          </a:solidFill>
                        </a:rPr>
                        <a:t> avec un </a:t>
                      </a:r>
                      <a:r>
                        <a:rPr lang="en-US" sz="1800" b="0" i="0" u="none" strike="noStrike" noProof="0" err="1">
                          <a:solidFill>
                            <a:schemeClr val="tx1"/>
                          </a:solidFill>
                        </a:rPr>
                        <a:t>objectif</a:t>
                      </a:r>
                      <a:r>
                        <a:rPr lang="en-US" sz="1800" b="0" i="0" u="none" strike="noStrike" noProof="0">
                          <a:solidFill>
                            <a:schemeClr val="tx1"/>
                          </a:solidFill>
                        </a:rPr>
                        <a:t> et des </a:t>
                      </a:r>
                      <a:r>
                        <a:rPr lang="en-US" sz="1800" b="0" i="0" u="none" strike="noStrike" noProof="0" err="1">
                          <a:solidFill>
                            <a:schemeClr val="tx1"/>
                          </a:solidFill>
                        </a:rPr>
                        <a:t>valeurs</a:t>
                      </a:r>
                      <a:endParaRPr lang="en-US" sz="1800" b="0" err="1">
                        <a:solidFill>
                          <a:schemeClr val="tx1"/>
                        </a:solidFill>
                        <a:latin typeface="Arial" panose="020B0604020202020204" pitchFamily="34" charset="0"/>
                        <a:cs typeface="Arial" panose="020B0604020202020204" pitchFamily="34" charset="0"/>
                      </a:endParaRP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2460229060"/>
                  </a:ext>
                </a:extLst>
              </a:tr>
              <a:tr h="914400">
                <a:tc>
                  <a:txBody>
                    <a:bodyPr/>
                    <a:lstStyle/>
                    <a:p>
                      <a:pPr lvl="0" algn="l">
                        <a:lnSpc>
                          <a:spcPct val="100000"/>
                        </a:lnSpc>
                        <a:buNone/>
                      </a:pPr>
                      <a:r>
                        <a:rPr lang="en-US" sz="1800" b="0" i="0" u="none" strike="noStrike" noProof="0">
                          <a:solidFill>
                            <a:schemeClr val="tx1"/>
                          </a:solidFill>
                        </a:rPr>
                        <a:t>Main-</a:t>
                      </a:r>
                      <a:r>
                        <a:rPr lang="en-US" sz="1800" b="0" i="0" u="none" strike="noStrike" noProof="0" err="1">
                          <a:solidFill>
                            <a:schemeClr val="tx1"/>
                          </a:solidFill>
                        </a:rPr>
                        <a:t>d'œuvre</a:t>
                      </a:r>
                      <a:r>
                        <a:rPr lang="en-US" sz="1800" b="0" i="0" u="none" strike="noStrike" noProof="0">
                          <a:solidFill>
                            <a:schemeClr val="tx1"/>
                          </a:solidFill>
                        </a:rPr>
                        <a:t> </a:t>
                      </a:r>
                      <a:r>
                        <a:rPr lang="en-US" sz="1800" b="0" i="0" u="none" strike="noStrike" noProof="0" err="1">
                          <a:solidFill>
                            <a:schemeClr val="tx1"/>
                          </a:solidFill>
                        </a:rPr>
                        <a:t>multigénérationnelle</a:t>
                      </a:r>
                      <a:r>
                        <a:rPr lang="en-US" sz="1800" b="0" i="0" u="none" strike="noStrike" noProof="0">
                          <a:solidFill>
                            <a:schemeClr val="tx1"/>
                          </a:solidFill>
                        </a:rPr>
                        <a:t> et forte rotation du personnel</a:t>
                      </a:r>
                      <a:endParaRPr lang="en-US" sz="1800" b="0">
                        <a:solidFill>
                          <a:schemeClr val="tx1"/>
                        </a:solidFill>
                        <a:latin typeface="Arial" panose="020B0604020202020204" pitchFamily="34" charset="0"/>
                        <a:cs typeface="Arial" panose="020B0604020202020204" pitchFamily="34" charset="0"/>
                      </a:endParaRP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lvl="0" algn="l">
                        <a:lnSpc>
                          <a:spcPct val="100000"/>
                        </a:lnSpc>
                        <a:buNone/>
                      </a:pPr>
                      <a:r>
                        <a:rPr lang="en-US" sz="1800" b="0" i="0" u="none" strike="noStrike" noProof="0" err="1">
                          <a:solidFill>
                            <a:schemeClr val="tx1"/>
                          </a:solidFill>
                        </a:rPr>
                        <a:t>Réduire</a:t>
                      </a:r>
                      <a:r>
                        <a:rPr lang="en-US" sz="1800" b="0" i="0" u="none" strike="noStrike" noProof="0">
                          <a:solidFill>
                            <a:schemeClr val="tx1"/>
                          </a:solidFill>
                        </a:rPr>
                        <a:t> le </a:t>
                      </a:r>
                      <a:r>
                        <a:rPr lang="en-US" sz="1800" b="0" i="0" u="none" strike="noStrike" noProof="0" err="1">
                          <a:solidFill>
                            <a:schemeClr val="tx1"/>
                          </a:solidFill>
                        </a:rPr>
                        <a:t>taux</a:t>
                      </a:r>
                      <a:r>
                        <a:rPr lang="en-US" sz="1800" b="0" i="0" u="none" strike="noStrike" noProof="0">
                          <a:solidFill>
                            <a:schemeClr val="tx1"/>
                          </a:solidFill>
                        </a:rPr>
                        <a:t> de rotation du personnel</a:t>
                      </a:r>
                      <a:endParaRPr lang="en-US" sz="1800" b="0">
                        <a:solidFill>
                          <a:schemeClr val="tx1"/>
                        </a:solidFill>
                        <a:latin typeface="Arial" panose="020B0604020202020204" pitchFamily="34" charset="0"/>
                        <a:cs typeface="Arial" panose="020B0604020202020204" pitchFamily="34" charset="0"/>
                      </a:endParaRP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algn="l">
                        <a:lnSpc>
                          <a:spcPct val="100000"/>
                        </a:lnSpc>
                      </a:pPr>
                      <a:r>
                        <a:rPr lang="en-US" sz="1800" b="0">
                          <a:solidFill>
                            <a:schemeClr val="tx1"/>
                          </a:solidFill>
                          <a:latin typeface="Arial"/>
                          <a:cs typeface="Arial"/>
                        </a:rPr>
                        <a:t>Feedback et coaching</a:t>
                      </a: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extLst>
                  <a:ext uri="{0D108BD9-81ED-4DB2-BD59-A6C34878D82A}">
                    <a16:rowId xmlns:a16="http://schemas.microsoft.com/office/drawing/2014/main" val="3343362215"/>
                  </a:ext>
                </a:extLst>
              </a:tr>
              <a:tr h="914400">
                <a:tc>
                  <a:txBody>
                    <a:bodyPr/>
                    <a:lstStyle/>
                    <a:p>
                      <a:pPr lvl="0" algn="l">
                        <a:lnSpc>
                          <a:spcPct val="100000"/>
                        </a:lnSpc>
                        <a:buNone/>
                      </a:pPr>
                      <a:r>
                        <a:rPr lang="en-US" sz="1800" b="0" i="0" u="none" strike="noStrike" noProof="0">
                          <a:solidFill>
                            <a:schemeClr val="tx1"/>
                          </a:solidFill>
                        </a:rPr>
                        <a:t>Forte proportion de managers </a:t>
                      </a:r>
                      <a:r>
                        <a:rPr lang="en-US" sz="1800" b="0" i="0" u="none" strike="noStrike" noProof="0" err="1">
                          <a:solidFill>
                            <a:schemeClr val="tx1"/>
                          </a:solidFill>
                        </a:rPr>
                        <a:t>débutants</a:t>
                      </a:r>
                      <a:endParaRPr lang="en-US" sz="1800" b="0" err="1">
                        <a:solidFill>
                          <a:schemeClr val="tx1"/>
                        </a:solidFill>
                        <a:latin typeface="Arial" panose="020B0604020202020204" pitchFamily="34" charset="0"/>
                        <a:cs typeface="Arial" panose="020B0604020202020204" pitchFamily="34" charset="0"/>
                      </a:endParaRP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l">
                        <a:lnSpc>
                          <a:spcPct val="100000"/>
                        </a:lnSpc>
                        <a:buNone/>
                      </a:pPr>
                      <a:r>
                        <a:rPr lang="en-US" sz="1800" b="0" i="0" u="none" strike="noStrike" noProof="0" err="1">
                          <a:solidFill>
                            <a:schemeClr val="tx1"/>
                          </a:solidFill>
                        </a:rPr>
                        <a:t>Améliorer</a:t>
                      </a:r>
                      <a:r>
                        <a:rPr lang="en-US" sz="1800" b="0" i="0" u="none" strike="noStrike" noProof="0">
                          <a:solidFill>
                            <a:schemeClr val="tx1"/>
                          </a:solidFill>
                        </a:rPr>
                        <a:t> </a:t>
                      </a:r>
                      <a:r>
                        <a:rPr lang="en-US" sz="1800" b="0" i="0" u="none" strike="noStrike" noProof="0" err="1">
                          <a:solidFill>
                            <a:schemeClr val="tx1"/>
                          </a:solidFill>
                        </a:rPr>
                        <a:t>l'engagement</a:t>
                      </a:r>
                      <a:r>
                        <a:rPr lang="en-US" sz="1800" b="0" i="0" u="none" strike="noStrike" noProof="0">
                          <a:solidFill>
                            <a:schemeClr val="tx1"/>
                          </a:solidFill>
                        </a:rPr>
                        <a:t> des </a:t>
                      </a:r>
                      <a:r>
                        <a:rPr lang="en-US" sz="1800" b="0" i="0" u="none" strike="noStrike" noProof="0" err="1">
                          <a:solidFill>
                            <a:schemeClr val="tx1"/>
                          </a:solidFill>
                        </a:rPr>
                        <a:t>employés</a:t>
                      </a:r>
                      <a:endParaRPr lang="en-US" sz="1800" b="0" err="1">
                        <a:solidFill>
                          <a:schemeClr val="tx1"/>
                        </a:solidFill>
                        <a:latin typeface="Arial" panose="020B0604020202020204" pitchFamily="34" charset="0"/>
                        <a:cs typeface="Arial" panose="020B0604020202020204" pitchFamily="34" charset="0"/>
                      </a:endParaRP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l">
                        <a:lnSpc>
                          <a:spcPct val="100000"/>
                        </a:lnSpc>
                      </a:pPr>
                      <a:r>
                        <a:rPr lang="en-US" sz="1800" b="0">
                          <a:solidFill>
                            <a:schemeClr val="tx1"/>
                          </a:solidFill>
                          <a:latin typeface="Arial"/>
                          <a:cs typeface="Arial"/>
                        </a:rPr>
                        <a:t>Team building et collaboration</a:t>
                      </a:r>
                    </a:p>
                  </a:txBody>
                  <a:tcPr marL="180000" marR="180000" marT="180000" marB="180000"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3238636244"/>
                  </a:ext>
                </a:extLst>
              </a:tr>
            </a:tbl>
          </a:graphicData>
        </a:graphic>
      </p:graphicFrame>
      <p:grpSp>
        <p:nvGrpSpPr>
          <p:cNvPr id="9" name="Group 8">
            <a:extLst>
              <a:ext uri="{FF2B5EF4-FFF2-40B4-BE49-F238E27FC236}">
                <a16:creationId xmlns:a16="http://schemas.microsoft.com/office/drawing/2014/main" id="{718B02DB-E394-6D7C-0E70-F70F4E85BB14}"/>
              </a:ext>
            </a:extLst>
          </p:cNvPr>
          <p:cNvGrpSpPr/>
          <p:nvPr/>
        </p:nvGrpSpPr>
        <p:grpSpPr>
          <a:xfrm>
            <a:off x="8769302" y="5244909"/>
            <a:ext cx="374698" cy="374698"/>
            <a:chOff x="10622165" y="4231678"/>
            <a:chExt cx="374698" cy="374698"/>
          </a:xfrm>
        </p:grpSpPr>
        <p:sp>
          <p:nvSpPr>
            <p:cNvPr id="8" name="Oval 7">
              <a:extLst>
                <a:ext uri="{FF2B5EF4-FFF2-40B4-BE49-F238E27FC236}">
                  <a16:creationId xmlns:a16="http://schemas.microsoft.com/office/drawing/2014/main" id="{A004E150-BB11-A66A-35E8-382596F28F7B}"/>
                </a:ext>
              </a:extLst>
            </p:cNvPr>
            <p:cNvSpPr/>
            <p:nvPr/>
          </p:nvSpPr>
          <p:spPr>
            <a:xfrm>
              <a:off x="10622165" y="4231678"/>
              <a:ext cx="374698" cy="374698"/>
            </a:xfrm>
            <a:prstGeom prst="ellipse">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8A8A3645-15DD-3171-181D-D2D8E7B36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5214" y="4304727"/>
              <a:ext cx="228600" cy="228600"/>
            </a:xfrm>
            <a:prstGeom prst="rect">
              <a:avLst/>
            </a:prstGeom>
          </p:spPr>
        </p:pic>
      </p:grpSp>
      <p:grpSp>
        <p:nvGrpSpPr>
          <p:cNvPr id="10" name="Group 9">
            <a:extLst>
              <a:ext uri="{FF2B5EF4-FFF2-40B4-BE49-F238E27FC236}">
                <a16:creationId xmlns:a16="http://schemas.microsoft.com/office/drawing/2014/main" id="{89CFC31B-2E93-6ED8-0A75-175491F3719E}"/>
              </a:ext>
            </a:extLst>
          </p:cNvPr>
          <p:cNvGrpSpPr/>
          <p:nvPr/>
        </p:nvGrpSpPr>
        <p:grpSpPr>
          <a:xfrm>
            <a:off x="4609813" y="5244909"/>
            <a:ext cx="374698" cy="374698"/>
            <a:chOff x="10622165" y="4231678"/>
            <a:chExt cx="374698" cy="374698"/>
          </a:xfrm>
        </p:grpSpPr>
        <p:sp>
          <p:nvSpPr>
            <p:cNvPr id="11" name="Oval 10">
              <a:extLst>
                <a:ext uri="{FF2B5EF4-FFF2-40B4-BE49-F238E27FC236}">
                  <a16:creationId xmlns:a16="http://schemas.microsoft.com/office/drawing/2014/main" id="{BB024D74-F3D8-5425-94BC-65CE198E3C33}"/>
                </a:ext>
              </a:extLst>
            </p:cNvPr>
            <p:cNvSpPr/>
            <p:nvPr/>
          </p:nvSpPr>
          <p:spPr>
            <a:xfrm>
              <a:off x="10622165" y="4231678"/>
              <a:ext cx="374698" cy="374698"/>
            </a:xfrm>
            <a:prstGeom prst="ellipse">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ADB5F28-AB54-8468-1F41-B46AA8E2A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5214" y="4304727"/>
              <a:ext cx="228600" cy="228600"/>
            </a:xfrm>
            <a:prstGeom prst="rect">
              <a:avLst/>
            </a:prstGeom>
          </p:spPr>
        </p:pic>
      </p:grpSp>
      <p:sp>
        <p:nvSpPr>
          <p:cNvPr id="13" name="Rounded Rectangle 12">
            <a:extLst>
              <a:ext uri="{FF2B5EF4-FFF2-40B4-BE49-F238E27FC236}">
                <a16:creationId xmlns:a16="http://schemas.microsoft.com/office/drawing/2014/main" id="{C922F6CB-86E9-1C2C-2DA1-94C6CB2FEA43}"/>
              </a:ext>
            </a:extLst>
          </p:cNvPr>
          <p:cNvSpPr/>
          <p:nvPr/>
        </p:nvSpPr>
        <p:spPr>
          <a:xfrm>
            <a:off x="952500" y="571987"/>
            <a:ext cx="904875" cy="376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394646"/>
                </a:solidFill>
                <a:ea typeface="+mn-lt"/>
                <a:cs typeface="+mn-lt"/>
              </a:rPr>
              <a:t>Étape </a:t>
            </a:r>
            <a:r>
              <a:rPr lang="en-US">
                <a:solidFill>
                  <a:srgbClr val="394646"/>
                </a:solidFill>
                <a:ea typeface="+mn-lt"/>
                <a:cs typeface="+mn-lt"/>
              </a:rPr>
              <a:t>1</a:t>
            </a:r>
            <a:endParaRPr lang="fr-FR">
              <a:ea typeface="+mn-lt"/>
              <a:cs typeface="+mn-lt"/>
            </a:endParaRPr>
          </a:p>
        </p:txBody>
      </p:sp>
    </p:spTree>
    <p:extLst>
      <p:ext uri="{BB962C8B-B14F-4D97-AF65-F5344CB8AC3E}">
        <p14:creationId xmlns:p14="http://schemas.microsoft.com/office/powerpoint/2010/main" val="3056834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AF12-54A6-5758-B2EA-D41DD92979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84EC85-FF91-CBE4-D444-67021EB2F9B7}"/>
              </a:ext>
            </a:extLst>
          </p:cNvPr>
          <p:cNvSpPr>
            <a:spLocks noGrp="1"/>
          </p:cNvSpPr>
          <p:nvPr>
            <p:ph type="body" idx="114"/>
          </p:nvPr>
        </p:nvSpPr>
        <p:spPr>
          <a:xfrm>
            <a:off x="934500" y="1105403"/>
            <a:ext cx="14292567" cy="657225"/>
          </a:xfrm>
        </p:spPr>
        <p:txBody>
          <a:bodyPr wrap="square" lIns="91440" tIns="45720" rIns="91440" bIns="45720" rtlCol="0" anchor="t"/>
          <a:lstStyle/>
          <a:p>
            <a:r>
              <a:rPr lang="en-US">
                <a:latin typeface="Arial Narrow"/>
              </a:rPr>
              <a:t>Évaluez les compétences de vos leaders</a:t>
            </a:r>
            <a:endParaRPr lang="fr-FR">
              <a:latin typeface="Arial Narrow"/>
            </a:endParaRPr>
          </a:p>
        </p:txBody>
      </p:sp>
      <p:graphicFrame>
        <p:nvGraphicFramePr>
          <p:cNvPr id="4" name="Table 3">
            <a:extLst>
              <a:ext uri="{FF2B5EF4-FFF2-40B4-BE49-F238E27FC236}">
                <a16:creationId xmlns:a16="http://schemas.microsoft.com/office/drawing/2014/main" id="{1A6EB80C-67AB-539F-150E-B77E8AC3FD0B}"/>
              </a:ext>
            </a:extLst>
          </p:cNvPr>
          <p:cNvGraphicFramePr>
            <a:graphicFrameLocks noGrp="1"/>
          </p:cNvGraphicFramePr>
          <p:nvPr>
            <p:extLst>
              <p:ext uri="{D42A27DB-BD31-4B8C-83A1-F6EECF244321}">
                <p14:modId xmlns:p14="http://schemas.microsoft.com/office/powerpoint/2010/main" val="1563780235"/>
              </p:ext>
            </p:extLst>
          </p:nvPr>
        </p:nvGraphicFramePr>
        <p:xfrm>
          <a:off x="952500" y="2718815"/>
          <a:ext cx="12527280" cy="6466275"/>
        </p:xfrm>
        <a:graphic>
          <a:graphicData uri="http://schemas.openxmlformats.org/drawingml/2006/table">
            <a:tbl>
              <a:tblPr firstRow="1" bandRow="1">
                <a:solidFill>
                  <a:srgbClr val="EEF4F2"/>
                </a:solidFill>
                <a:tableStyleId>{5C22544A-7EE6-4342-B048-85BDC9FD1C3A}</a:tableStyleId>
              </a:tblPr>
              <a:tblGrid>
                <a:gridCol w="3149287">
                  <a:extLst>
                    <a:ext uri="{9D8B030D-6E8A-4147-A177-3AD203B41FA5}">
                      <a16:colId xmlns:a16="http://schemas.microsoft.com/office/drawing/2014/main" val="4217240552"/>
                    </a:ext>
                  </a:extLst>
                </a:gridCol>
                <a:gridCol w="3114353">
                  <a:extLst>
                    <a:ext uri="{9D8B030D-6E8A-4147-A177-3AD203B41FA5}">
                      <a16:colId xmlns:a16="http://schemas.microsoft.com/office/drawing/2014/main" val="1967456640"/>
                    </a:ext>
                  </a:extLst>
                </a:gridCol>
                <a:gridCol w="3131820">
                  <a:extLst>
                    <a:ext uri="{9D8B030D-6E8A-4147-A177-3AD203B41FA5}">
                      <a16:colId xmlns:a16="http://schemas.microsoft.com/office/drawing/2014/main" val="2106601313"/>
                    </a:ext>
                  </a:extLst>
                </a:gridCol>
                <a:gridCol w="3131820">
                  <a:extLst>
                    <a:ext uri="{9D8B030D-6E8A-4147-A177-3AD203B41FA5}">
                      <a16:colId xmlns:a16="http://schemas.microsoft.com/office/drawing/2014/main" val="21017544"/>
                    </a:ext>
                  </a:extLst>
                </a:gridCol>
              </a:tblGrid>
              <a:tr h="793125">
                <a:tc>
                  <a:txBody>
                    <a:bodyPr/>
                    <a:lstStyle/>
                    <a:p>
                      <a:pPr lvl="0">
                        <a:buNone/>
                      </a:pPr>
                      <a:r>
                        <a:rPr lang="en-US" sz="1800" b="1" i="0" u="none" strike="noStrike" noProof="0" dirty="0" err="1">
                          <a:latin typeface="Arial"/>
                        </a:rPr>
                        <a:t>Compétences</a:t>
                      </a:r>
                      <a:r>
                        <a:rPr lang="en-US" sz="1800" b="1" i="0" u="none" strike="noStrike" noProof="0" dirty="0">
                          <a:latin typeface="Arial"/>
                        </a:rPr>
                        <a:t> </a:t>
                      </a:r>
                      <a:r>
                        <a:rPr lang="en-US" sz="1800" b="1" i="0" u="none" strike="noStrike" noProof="0" dirty="0" err="1">
                          <a:latin typeface="Arial"/>
                        </a:rPr>
                        <a:t>populaires</a:t>
                      </a:r>
                      <a:endParaRPr lang="en-US" b="1" dirty="0">
                        <a:latin typeface="Arial"/>
                        <a:cs typeface="Arial"/>
                      </a:endParaRPr>
                    </a:p>
                  </a:txBody>
                  <a:tcPr anchor="ctr">
                    <a:lnL w="12700" cap="flat" cmpd="sng" algn="ctr">
                      <a:no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r>
                        <a:rPr lang="en-US" b="1" dirty="0">
                          <a:latin typeface="Arial"/>
                          <a:cs typeface="Arial"/>
                        </a:rPr>
                        <a:t>Managers </a:t>
                      </a:r>
                      <a:r>
                        <a:rPr lang="en-US" b="1" dirty="0" err="1">
                          <a:latin typeface="Arial"/>
                          <a:cs typeface="Arial"/>
                        </a:rPr>
                        <a:t>débutants</a:t>
                      </a:r>
                      <a:endParaRPr lang="en-US" b="1" dirty="0">
                        <a:latin typeface="Arial"/>
                        <a:cs typeface="Arial"/>
                      </a:endParaRPr>
                    </a:p>
                  </a:txBody>
                  <a:tcPr anchor="ctr">
                    <a:lnL w="12700" cap="flat" cmpd="sng" algn="ctr">
                      <a:solidFill>
                        <a:srgbClr val="FAF9F4"/>
                      </a:solid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r>
                        <a:rPr lang="en-US" b="1" dirty="0">
                          <a:latin typeface="Arial"/>
                          <a:cs typeface="Arial"/>
                        </a:rPr>
                        <a:t>Managers </a:t>
                      </a:r>
                      <a:r>
                        <a:rPr lang="en-US" b="1" dirty="0" err="1">
                          <a:latin typeface="Arial"/>
                          <a:cs typeface="Arial"/>
                        </a:rPr>
                        <a:t>intermédiaires</a:t>
                      </a:r>
                      <a:endParaRPr lang="en-US" b="1" dirty="0">
                        <a:latin typeface="Arial"/>
                        <a:cs typeface="Arial"/>
                      </a:endParaRPr>
                    </a:p>
                  </a:txBody>
                  <a:tcPr anchor="ctr">
                    <a:lnL w="12700" cap="flat" cmpd="sng" algn="ctr">
                      <a:solidFill>
                        <a:srgbClr val="FAF9F4"/>
                      </a:solid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lvl="0">
                        <a:buNone/>
                      </a:pPr>
                      <a:r>
                        <a:rPr lang="en-US" sz="1800" b="1" i="0" u="none" strike="noStrike" noProof="0" dirty="0" err="1">
                          <a:latin typeface="Arial"/>
                        </a:rPr>
                        <a:t>Dirigeants</a:t>
                      </a:r>
                      <a:r>
                        <a:rPr lang="en-US" sz="1800" b="1" i="0" u="none" strike="noStrike" noProof="0" dirty="0">
                          <a:latin typeface="Arial"/>
                        </a:rPr>
                        <a:t> </a:t>
                      </a:r>
                      <a:r>
                        <a:rPr lang="en-US" sz="1800" b="1" i="0" u="none" strike="noStrike" noProof="0" dirty="0" err="1">
                          <a:latin typeface="Arial"/>
                        </a:rPr>
                        <a:t>exécutifs</a:t>
                      </a:r>
                      <a:endParaRPr lang="en-US" b="1" dirty="0">
                        <a:latin typeface="Arial"/>
                        <a:cs typeface="Arial"/>
                      </a:endParaRPr>
                    </a:p>
                  </a:txBody>
                  <a:tcPr anchor="ctr">
                    <a:lnL w="12700" cap="flat" cmpd="sng" algn="ctr">
                      <a:solidFill>
                        <a:srgbClr val="FAF9F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extLst>
                  <a:ext uri="{0D108BD9-81ED-4DB2-BD59-A6C34878D82A}">
                    <a16:rowId xmlns:a16="http://schemas.microsoft.com/office/drawing/2014/main" val="2513257060"/>
                  </a:ext>
                </a:extLst>
              </a:tr>
              <a:tr h="793125">
                <a:tc>
                  <a:txBody>
                    <a:bodyPr/>
                    <a:lstStyle/>
                    <a:p>
                      <a:r>
                        <a:rPr lang="en-US" b="1" dirty="0">
                          <a:latin typeface="Arial"/>
                          <a:cs typeface="Arial"/>
                        </a:rPr>
                        <a:t>Communication</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err="1">
                          <a:latin typeface="Arial"/>
                        </a:rPr>
                        <a:t>Écoute</a:t>
                      </a:r>
                      <a:r>
                        <a:rPr lang="en-US" sz="1800" b="0" i="0" u="none" strike="noStrike" noProof="0" dirty="0">
                          <a:latin typeface="Arial"/>
                        </a:rPr>
                        <a:t> active</a:t>
                      </a:r>
                      <a:br>
                        <a:rPr lang="en-US" sz="1800" b="0" i="0" u="none" strike="noStrike" noProof="0" dirty="0">
                          <a:latin typeface="Arial"/>
                        </a:rPr>
                      </a:br>
                      <a:r>
                        <a:rPr lang="en-US" sz="1800" b="0" i="0" u="none" strike="noStrike" noProof="0" dirty="0">
                          <a:latin typeface="Arial"/>
                        </a:rPr>
                        <a:t>Donner et </a:t>
                      </a:r>
                      <a:r>
                        <a:rPr lang="en-US" sz="1800" b="0" i="0" u="none" strike="noStrike" noProof="0" dirty="0" err="1">
                          <a:latin typeface="Arial"/>
                        </a:rPr>
                        <a:t>recevoir</a:t>
                      </a:r>
                      <a:r>
                        <a:rPr lang="en-US" sz="1800" b="0" i="0" u="none" strike="noStrike" noProof="0" dirty="0">
                          <a:latin typeface="Arial"/>
                        </a:rPr>
                        <a:t> des feedbacks</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a:latin typeface="Arial"/>
                        </a:rPr>
                        <a:t>Gestion des </a:t>
                      </a:r>
                      <a:r>
                        <a:rPr lang="en-US" sz="1800" b="0" i="0" u="none" strike="noStrike" noProof="0" dirty="0" err="1">
                          <a:latin typeface="Arial"/>
                        </a:rPr>
                        <a:t>conflits</a:t>
                      </a:r>
                      <a:endParaRPr lang="en-US" b="0" dirty="0"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Influence &amp; </a:t>
                      </a:r>
                      <a:r>
                        <a:rPr lang="en-US" b="0" dirty="0" err="1">
                          <a:latin typeface="Arial"/>
                          <a:cs typeface="Arial"/>
                        </a:rPr>
                        <a:t>autorité</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2460229060"/>
                  </a:ext>
                </a:extLst>
              </a:tr>
              <a:tr h="793125">
                <a:tc>
                  <a:txBody>
                    <a:bodyPr/>
                    <a:lstStyle/>
                    <a:p>
                      <a:pPr lvl="0">
                        <a:buNone/>
                      </a:pPr>
                      <a:r>
                        <a:rPr lang="en-US" sz="1800" b="1" i="0" u="none" strike="noStrike" noProof="0" dirty="0">
                          <a:latin typeface="Arial"/>
                        </a:rPr>
                        <a:t>Planification et </a:t>
                      </a:r>
                      <a:r>
                        <a:rPr lang="en-US" sz="1800" b="1" i="0" u="none" strike="noStrike" noProof="0" dirty="0" err="1">
                          <a:latin typeface="Arial"/>
                        </a:rPr>
                        <a:t>priorisation</a:t>
                      </a:r>
                      <a:endParaRPr lang="en-US" b="1"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r>
                        <a:rPr lang="en-US" b="0" err="1">
                          <a:latin typeface="Arial"/>
                          <a:cs typeface="Arial"/>
                        </a:rPr>
                        <a:t>Priorisation</a:t>
                      </a:r>
                      <a:endParaRPr lang="en-US" b="0" dirty="0"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lvl="0">
                        <a:buNone/>
                      </a:pPr>
                      <a:r>
                        <a:rPr lang="en-US" sz="1800" b="0" i="0" u="none" strike="noStrike" noProof="0" dirty="0" err="1">
                          <a:latin typeface="Arial"/>
                        </a:rPr>
                        <a:t>Délégation</a:t>
                      </a:r>
                      <a:br>
                        <a:rPr lang="en-US" sz="1800" b="0" i="0" u="none" strike="noStrike" noProof="0" dirty="0">
                          <a:latin typeface="Arial"/>
                        </a:rPr>
                      </a:br>
                      <a:r>
                        <a:rPr lang="en-US" sz="1800" b="0" i="0" u="none" strike="noStrike" noProof="0" dirty="0">
                          <a:latin typeface="Arial"/>
                        </a:rPr>
                        <a:t>Gestion des </a:t>
                      </a:r>
                      <a:r>
                        <a:rPr lang="en-US" sz="1800" b="0" i="0" u="none" strike="noStrike" noProof="0" dirty="0" err="1">
                          <a:latin typeface="Arial"/>
                        </a:rPr>
                        <a:t>ressources</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lvl="0">
                        <a:buNone/>
                      </a:pPr>
                      <a:r>
                        <a:rPr lang="en-US" sz="1800" b="0" i="0" u="none" strike="noStrike" noProof="0" dirty="0">
                          <a:latin typeface="Arial"/>
                        </a:rPr>
                        <a:t>Gestion des </a:t>
                      </a:r>
                      <a:r>
                        <a:rPr lang="en-US" sz="1800" b="0" i="0" u="none" strike="noStrike" noProof="0" dirty="0" err="1">
                          <a:latin typeface="Arial"/>
                        </a:rPr>
                        <a:t>objectifs</a:t>
                      </a:r>
                      <a:endParaRPr lang="en-US" b="0" dirty="0"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extLst>
                  <a:ext uri="{0D108BD9-81ED-4DB2-BD59-A6C34878D82A}">
                    <a16:rowId xmlns:a16="http://schemas.microsoft.com/office/drawing/2014/main" val="3343362215"/>
                  </a:ext>
                </a:extLst>
              </a:tr>
              <a:tr h="793125">
                <a:tc>
                  <a:txBody>
                    <a:bodyPr/>
                    <a:lstStyle/>
                    <a:p>
                      <a:r>
                        <a:rPr lang="en-US" b="1" dirty="0">
                          <a:latin typeface="Arial"/>
                          <a:cs typeface="Arial"/>
                        </a:rPr>
                        <a:t>Dynamique </a:t>
                      </a:r>
                      <a:r>
                        <a:rPr lang="en-US" b="1" dirty="0" err="1">
                          <a:latin typeface="Arial"/>
                          <a:cs typeface="Arial"/>
                        </a:rPr>
                        <a:t>d'équipe</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Onboarding </a:t>
                      </a:r>
                      <a:r>
                        <a:rPr lang="en-US" b="0" dirty="0" err="1">
                          <a:latin typeface="Arial"/>
                          <a:cs typeface="Arial"/>
                        </a:rPr>
                        <a:t>d'équipe</a:t>
                      </a:r>
                      <a:br>
                        <a:rPr lang="en-US" b="0" dirty="0">
                          <a:latin typeface="Arial"/>
                          <a:cs typeface="Arial"/>
                        </a:rPr>
                      </a:br>
                      <a:r>
                        <a:rPr lang="en-US" sz="1800" b="0" i="0" u="none" strike="noStrike" noProof="0" dirty="0" err="1">
                          <a:latin typeface="Arial"/>
                        </a:rPr>
                        <a:t>Construire</a:t>
                      </a:r>
                      <a:r>
                        <a:rPr lang="en-US" sz="1800" b="0" i="0" u="none" strike="noStrike" noProof="0" dirty="0">
                          <a:latin typeface="Arial"/>
                        </a:rPr>
                        <a:t> la </a:t>
                      </a:r>
                      <a:r>
                        <a:rPr lang="en-US" sz="1800" b="0" i="0" u="none" strike="noStrike" noProof="0" dirty="0" err="1">
                          <a:latin typeface="Arial"/>
                        </a:rPr>
                        <a:t>confiance</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a:latin typeface="Arial"/>
                        </a:rPr>
                        <a:t>Développement </a:t>
                      </a:r>
                      <a:r>
                        <a:rPr lang="en-US" sz="1800" b="0" i="0" u="none" strike="noStrike" noProof="0" dirty="0" err="1">
                          <a:latin typeface="Arial"/>
                        </a:rPr>
                        <a:t>d'équipe</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Leadership </a:t>
                      </a:r>
                      <a:r>
                        <a:rPr lang="en-US" b="0" dirty="0" err="1">
                          <a:latin typeface="Arial"/>
                          <a:cs typeface="Arial"/>
                        </a:rPr>
                        <a:t>inclusif</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3238636244"/>
                  </a:ext>
                </a:extLst>
              </a:tr>
              <a:tr h="793125">
                <a:tc>
                  <a:txBody>
                    <a:bodyPr/>
                    <a:lstStyle/>
                    <a:p>
                      <a:pPr lvl="0">
                        <a:buNone/>
                      </a:pPr>
                      <a:r>
                        <a:rPr lang="en-US" sz="1800" b="1" i="0" u="none" strike="noStrike" noProof="0" dirty="0">
                          <a:latin typeface="Arial"/>
                        </a:rPr>
                        <a:t>Développement des talents</a:t>
                      </a:r>
                      <a:endParaRPr lang="en-US" b="1"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Coaching &amp; mentoring</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a:latin typeface="Arial"/>
                        </a:rPr>
                        <a:t>Développement de </a:t>
                      </a:r>
                      <a:r>
                        <a:rPr lang="en-US" sz="1800" b="0" i="0" u="none" strike="noStrike" noProof="0" dirty="0" err="1">
                          <a:latin typeface="Arial"/>
                        </a:rPr>
                        <a:t>carrière</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Motivation &amp; engagement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3657554132"/>
                  </a:ext>
                </a:extLst>
              </a:tr>
              <a:tr h="793125">
                <a:tc>
                  <a:txBody>
                    <a:bodyPr/>
                    <a:lstStyle/>
                    <a:p>
                      <a:pPr lvl="0">
                        <a:buNone/>
                      </a:pPr>
                      <a:r>
                        <a:rPr lang="en-US" sz="1800" b="1" i="0" u="none" strike="noStrike" noProof="0" dirty="0">
                          <a:latin typeface="Arial"/>
                        </a:rPr>
                        <a:t>Focus sur la performance</a:t>
                      </a:r>
                      <a:endParaRPr lang="en-US" b="1"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Management de performance</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a:solidFill>
                            <a:srgbClr val="000000"/>
                          </a:solidFill>
                          <a:latin typeface="Arial"/>
                        </a:rPr>
                        <a:t>Management de performance</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a:latin typeface="Arial"/>
                        </a:rPr>
                        <a:t>Culture </a:t>
                      </a:r>
                      <a:r>
                        <a:rPr lang="en-US" sz="1800" b="0" i="0" u="none" strike="noStrike" noProof="0" dirty="0" err="1">
                          <a:latin typeface="Arial"/>
                        </a:rPr>
                        <a:t>organisationnelle</a:t>
                      </a:r>
                      <a:endParaRPr lang="en-US" b="0" dirty="0"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4268452310"/>
                  </a:ext>
                </a:extLst>
              </a:tr>
              <a:tr h="793125">
                <a:tc>
                  <a:txBody>
                    <a:bodyPr/>
                    <a:lstStyle/>
                    <a:p>
                      <a:pPr lvl="0">
                        <a:buNone/>
                      </a:pPr>
                      <a:r>
                        <a:rPr lang="en-US" sz="1800" b="1" i="0" u="none" strike="noStrike" noProof="0" dirty="0" err="1">
                          <a:latin typeface="Arial"/>
                        </a:rPr>
                        <a:t>Résolution</a:t>
                      </a:r>
                      <a:r>
                        <a:rPr lang="en-US" sz="1800" b="1" i="0" u="none" strike="noStrike" noProof="0" dirty="0">
                          <a:latin typeface="Arial"/>
                        </a:rPr>
                        <a:t> de </a:t>
                      </a:r>
                      <a:r>
                        <a:rPr lang="en-US" sz="1800" b="1" i="0" u="none" strike="noStrike" noProof="0" dirty="0" err="1">
                          <a:latin typeface="Arial"/>
                        </a:rPr>
                        <a:t>problèmes</a:t>
                      </a:r>
                      <a:endParaRPr lang="en-US" b="1"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buNone/>
                      </a:pPr>
                      <a:r>
                        <a:rPr lang="en-US" sz="1800" b="0" i="0" u="none" strike="noStrike" noProof="0" dirty="0" err="1">
                          <a:solidFill>
                            <a:srgbClr val="000000"/>
                          </a:solidFill>
                          <a:latin typeface="Arial"/>
                        </a:rPr>
                        <a:t>Résolution</a:t>
                      </a:r>
                      <a:r>
                        <a:rPr lang="en-US" sz="1800" b="0" i="0" u="none" strike="noStrike" noProof="0" dirty="0">
                          <a:solidFill>
                            <a:srgbClr val="000000"/>
                          </a:solidFill>
                          <a:latin typeface="Arial"/>
                        </a:rPr>
                        <a:t> de </a:t>
                      </a:r>
                      <a:r>
                        <a:rPr lang="en-US" sz="1800" b="0" i="0" u="none" strike="noStrike" noProof="0" dirty="0" err="1">
                          <a:solidFill>
                            <a:srgbClr val="000000"/>
                          </a:solidFill>
                          <a:latin typeface="Arial"/>
                        </a:rPr>
                        <a:t>problèmes</a:t>
                      </a:r>
                      <a:endParaRPr lang="en-US" b="0" dirty="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Innovation &amp; </a:t>
                      </a:r>
                      <a:r>
                        <a:rPr lang="en-US" b="0" dirty="0" err="1">
                          <a:latin typeface="Arial"/>
                          <a:cs typeface="Arial"/>
                        </a:rPr>
                        <a:t>créativité</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4071256414"/>
                  </a:ext>
                </a:extLst>
              </a:tr>
              <a:tr h="793125">
                <a:tc>
                  <a:txBody>
                    <a:bodyPr/>
                    <a:lstStyle/>
                    <a:p>
                      <a:r>
                        <a:rPr lang="en-US" b="1" dirty="0">
                          <a:latin typeface="Arial"/>
                          <a:cs typeface="Arial"/>
                        </a:rPr>
                        <a:t>Vision </a:t>
                      </a:r>
                      <a:r>
                        <a:rPr lang="en-US" b="1" dirty="0" err="1">
                          <a:latin typeface="Arial"/>
                          <a:cs typeface="Arial"/>
                        </a:rPr>
                        <a:t>stratégique</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r>
                        <a:rPr lang="en-US" b="0" dirty="0">
                          <a:latin typeface="Arial"/>
                          <a:cs typeface="Arial"/>
                        </a:rPr>
                        <a:t>Vision &amp; </a:t>
                      </a:r>
                      <a:r>
                        <a:rPr lang="en-US" sz="1800" b="0" i="0" u="none" strike="noStrike" noProof="0" dirty="0">
                          <a:latin typeface="Arial"/>
                        </a:rPr>
                        <a:t>Pensée </a:t>
                      </a:r>
                      <a:r>
                        <a:rPr lang="en-US" sz="1800" b="0" i="0" u="none" strike="noStrike" noProof="0" dirty="0" err="1">
                          <a:latin typeface="Arial"/>
                        </a:rPr>
                        <a:t>stratégique</a:t>
                      </a:r>
                      <a:endParaRPr lang="en-US" b="0" dirty="0"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3239347105"/>
                  </a:ext>
                </a:extLst>
              </a:tr>
            </a:tbl>
          </a:graphicData>
        </a:graphic>
      </p:graphicFrame>
      <p:sp>
        <p:nvSpPr>
          <p:cNvPr id="15" name="Rounded Rectangle 14">
            <a:extLst>
              <a:ext uri="{FF2B5EF4-FFF2-40B4-BE49-F238E27FC236}">
                <a16:creationId xmlns:a16="http://schemas.microsoft.com/office/drawing/2014/main" id="{4156BA7F-5D0A-BE4B-34B3-6921E9FA4C1E}"/>
              </a:ext>
            </a:extLst>
          </p:cNvPr>
          <p:cNvSpPr/>
          <p:nvPr/>
        </p:nvSpPr>
        <p:spPr>
          <a:xfrm>
            <a:off x="907500" y="454987"/>
            <a:ext cx="949875" cy="493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394646"/>
                </a:solidFill>
                <a:latin typeface="Calibri"/>
                <a:ea typeface="Calibri"/>
                <a:cs typeface="Calibri"/>
              </a:rPr>
              <a:t>Étape 2</a:t>
            </a:r>
            <a:endParaRPr lang="en-US">
              <a:solidFill>
                <a:srgbClr val="394646"/>
              </a:solidFill>
              <a:latin typeface="Calibri"/>
              <a:ea typeface="Calibri"/>
              <a:cs typeface="Calibri"/>
            </a:endParaRPr>
          </a:p>
        </p:txBody>
      </p:sp>
    </p:spTree>
    <p:extLst>
      <p:ext uri="{BB962C8B-B14F-4D97-AF65-F5344CB8AC3E}">
        <p14:creationId xmlns:p14="http://schemas.microsoft.com/office/powerpoint/2010/main" val="1858330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AC886-BD11-9B60-B03C-E7A67135FA71}"/>
              </a:ext>
            </a:extLst>
          </p:cNvPr>
          <p:cNvSpPr>
            <a:spLocks noGrp="1"/>
          </p:cNvSpPr>
          <p:nvPr>
            <p:ph type="body" idx="116"/>
          </p:nvPr>
        </p:nvSpPr>
        <p:spPr>
          <a:xfrm>
            <a:off x="952500" y="1085850"/>
            <a:ext cx="11220450" cy="657225"/>
          </a:xfrm>
        </p:spPr>
        <p:txBody>
          <a:bodyPr wrap="square" lIns="91440" tIns="45720" rIns="91440" bIns="45720" rtlCol="0" anchor="t"/>
          <a:lstStyle/>
          <a:p>
            <a:r>
              <a:rPr lang="en-US" sz="5400" err="1">
                <a:latin typeface="Arial Narrow"/>
              </a:rPr>
              <a:t>Dynamisez</a:t>
            </a:r>
            <a:r>
              <a:rPr lang="en-US" sz="5400">
                <a:latin typeface="Arial Narrow"/>
              </a:rPr>
              <a:t> </a:t>
            </a:r>
            <a:r>
              <a:rPr lang="en-US" sz="5400" err="1">
                <a:latin typeface="Arial Narrow"/>
              </a:rPr>
              <a:t>votre</a:t>
            </a:r>
            <a:r>
              <a:rPr lang="en-US" sz="5400">
                <a:latin typeface="Arial Narrow"/>
              </a:rPr>
              <a:t> </a:t>
            </a:r>
            <a:r>
              <a:rPr lang="en-US" sz="5400" err="1">
                <a:latin typeface="Arial Narrow"/>
              </a:rPr>
              <a:t>programme</a:t>
            </a:r>
            <a:r>
              <a:rPr lang="en-US" sz="5400">
                <a:latin typeface="Arial Narrow"/>
              </a:rPr>
              <a:t> </a:t>
            </a:r>
            <a:r>
              <a:rPr lang="en-US" sz="5400" err="1">
                <a:latin typeface="Arial Narrow"/>
              </a:rPr>
              <a:t>d'apprentissage</a:t>
            </a:r>
            <a:r>
              <a:rPr lang="en-US" sz="5400">
                <a:latin typeface="Arial Narrow"/>
              </a:rPr>
              <a:t> avec les fournisseurs recommandés par Go1</a:t>
            </a:r>
            <a:endParaRPr lang="fr-FR" sz="5400"/>
          </a:p>
        </p:txBody>
      </p:sp>
      <p:sp>
        <p:nvSpPr>
          <p:cNvPr id="3" name="Text Placeholder 2">
            <a:extLst>
              <a:ext uri="{FF2B5EF4-FFF2-40B4-BE49-F238E27FC236}">
                <a16:creationId xmlns:a16="http://schemas.microsoft.com/office/drawing/2014/main" id="{E2D29145-01A5-1DEB-46D9-E5A43F1EFA63}"/>
              </a:ext>
            </a:extLst>
          </p:cNvPr>
          <p:cNvSpPr>
            <a:spLocks noGrp="1"/>
          </p:cNvSpPr>
          <p:nvPr>
            <p:ph type="body" idx="117"/>
          </p:nvPr>
        </p:nvSpPr>
        <p:spPr>
          <a:xfrm>
            <a:off x="952500" y="2943225"/>
            <a:ext cx="7258050" cy="590550"/>
          </a:xfrm>
        </p:spPr>
        <p:txBody>
          <a:bodyPr wrap="square" lIns="91440" tIns="45720" rIns="91440" bIns="45720" rtlCol="0" anchor="t"/>
          <a:lstStyle/>
          <a:p>
            <a:r>
              <a:rPr lang="en-US">
                <a:latin typeface="Arial"/>
                <a:cs typeface="Arial"/>
              </a:rPr>
              <a:t>Conçu pour former des </a:t>
            </a:r>
            <a:r>
              <a:rPr lang="en-US" sz="2100" kern="0" spc="-75">
                <a:solidFill>
                  <a:srgbClr val="FFFFFF"/>
                </a:solidFill>
                <a:latin typeface="Arial"/>
                <a:cs typeface="Arial"/>
              </a:rPr>
              <a:t>leaders </a:t>
            </a:r>
            <a:r>
              <a:rPr lang="en-US">
                <a:latin typeface="Arial"/>
                <a:cs typeface="Arial"/>
              </a:rPr>
              <a:t>à tous les niveaux</a:t>
            </a:r>
            <a:endParaRPr lang="fr-FR"/>
          </a:p>
        </p:txBody>
      </p:sp>
      <p:sp>
        <p:nvSpPr>
          <p:cNvPr id="4" name="Text Placeholder 3">
            <a:extLst>
              <a:ext uri="{FF2B5EF4-FFF2-40B4-BE49-F238E27FC236}">
                <a16:creationId xmlns:a16="http://schemas.microsoft.com/office/drawing/2014/main" id="{EC053371-FFFC-F320-0527-8F4E20AD5CE7}"/>
              </a:ext>
            </a:extLst>
          </p:cNvPr>
          <p:cNvSpPr>
            <a:spLocks noGrp="1"/>
          </p:cNvSpPr>
          <p:nvPr>
            <p:ph type="body" idx="108"/>
          </p:nvPr>
        </p:nvSpPr>
        <p:spPr/>
        <p:txBody>
          <a:bodyPr/>
          <a:lstStyle/>
          <a:p>
            <a:r>
              <a:rPr lang="en-US"/>
              <a:t>200+</a:t>
            </a:r>
          </a:p>
        </p:txBody>
      </p:sp>
      <p:sp>
        <p:nvSpPr>
          <p:cNvPr id="5" name="Text Placeholder 4">
            <a:extLst>
              <a:ext uri="{FF2B5EF4-FFF2-40B4-BE49-F238E27FC236}">
                <a16:creationId xmlns:a16="http://schemas.microsoft.com/office/drawing/2014/main" id="{161246FC-7E43-2DC6-B967-D21338525E5E}"/>
              </a:ext>
            </a:extLst>
          </p:cNvPr>
          <p:cNvSpPr>
            <a:spLocks noGrp="1"/>
          </p:cNvSpPr>
          <p:nvPr>
            <p:ph type="body" idx="109"/>
          </p:nvPr>
        </p:nvSpPr>
        <p:spPr/>
        <p:txBody>
          <a:bodyPr/>
          <a:lstStyle/>
          <a:p>
            <a:r>
              <a:rPr lang="en-US"/>
              <a:t>50+</a:t>
            </a:r>
          </a:p>
        </p:txBody>
      </p:sp>
      <p:sp>
        <p:nvSpPr>
          <p:cNvPr id="6" name="Text Placeholder 5">
            <a:extLst>
              <a:ext uri="{FF2B5EF4-FFF2-40B4-BE49-F238E27FC236}">
                <a16:creationId xmlns:a16="http://schemas.microsoft.com/office/drawing/2014/main" id="{DA6D25A1-ABEB-1F96-77E5-9CBB821A9D06}"/>
              </a:ext>
            </a:extLst>
          </p:cNvPr>
          <p:cNvSpPr>
            <a:spLocks noGrp="1"/>
          </p:cNvSpPr>
          <p:nvPr>
            <p:ph type="body" idx="110"/>
          </p:nvPr>
        </p:nvSpPr>
        <p:spPr/>
        <p:txBody>
          <a:bodyPr/>
          <a:lstStyle/>
          <a:p>
            <a:r>
              <a:rPr lang="en-US"/>
              <a:t>120+</a:t>
            </a:r>
          </a:p>
        </p:txBody>
      </p:sp>
      <p:sp>
        <p:nvSpPr>
          <p:cNvPr id="7" name="Text Placeholder 6">
            <a:extLst>
              <a:ext uri="{FF2B5EF4-FFF2-40B4-BE49-F238E27FC236}">
                <a16:creationId xmlns:a16="http://schemas.microsoft.com/office/drawing/2014/main" id="{29A1A299-65B1-E46B-728E-3E51291C26CD}"/>
              </a:ext>
            </a:extLst>
          </p:cNvPr>
          <p:cNvSpPr>
            <a:spLocks noGrp="1"/>
          </p:cNvSpPr>
          <p:nvPr>
            <p:ph type="body" idx="111"/>
          </p:nvPr>
        </p:nvSpPr>
        <p:spPr/>
        <p:txBody>
          <a:bodyPr/>
          <a:lstStyle/>
          <a:p>
            <a:r>
              <a:rPr lang="en-US"/>
              <a:t>15+</a:t>
            </a:r>
          </a:p>
        </p:txBody>
      </p:sp>
      <p:sp>
        <p:nvSpPr>
          <p:cNvPr id="8" name="Text Placeholder 7">
            <a:extLst>
              <a:ext uri="{FF2B5EF4-FFF2-40B4-BE49-F238E27FC236}">
                <a16:creationId xmlns:a16="http://schemas.microsoft.com/office/drawing/2014/main" id="{03FE05BC-A2B4-2DF7-EF96-1FF00A287343}"/>
              </a:ext>
            </a:extLst>
          </p:cNvPr>
          <p:cNvSpPr>
            <a:spLocks noGrp="1"/>
          </p:cNvSpPr>
          <p:nvPr>
            <p:ph type="body" idx="112"/>
          </p:nvPr>
        </p:nvSpPr>
        <p:spPr/>
        <p:txBody>
          <a:bodyPr wrap="square" lIns="91440" tIns="45720" rIns="91440" bIns="45720" rtlCol="0" anchor="t"/>
          <a:lstStyle/>
          <a:p>
            <a:r>
              <a:rPr lang="en-US" err="1">
                <a:latin typeface="Arial"/>
                <a:ea typeface="Enduro Regular"/>
                <a:cs typeface="Arial"/>
              </a:rPr>
              <a:t>Sujets</a:t>
            </a:r>
            <a:r>
              <a:rPr lang="en-US">
                <a:latin typeface="Arial"/>
                <a:ea typeface="Enduro Regular"/>
                <a:cs typeface="Arial"/>
              </a:rPr>
              <a:t> de leadership</a:t>
            </a:r>
            <a:endParaRPr lang="fr-FR">
              <a:ea typeface="Enduro Regular"/>
            </a:endParaRPr>
          </a:p>
        </p:txBody>
      </p:sp>
      <p:sp>
        <p:nvSpPr>
          <p:cNvPr id="9" name="Text Placeholder 8">
            <a:extLst>
              <a:ext uri="{FF2B5EF4-FFF2-40B4-BE49-F238E27FC236}">
                <a16:creationId xmlns:a16="http://schemas.microsoft.com/office/drawing/2014/main" id="{78B63020-D350-102B-9D09-290B14944E58}"/>
              </a:ext>
            </a:extLst>
          </p:cNvPr>
          <p:cNvSpPr>
            <a:spLocks noGrp="1"/>
          </p:cNvSpPr>
          <p:nvPr>
            <p:ph type="body" idx="113"/>
          </p:nvPr>
        </p:nvSpPr>
        <p:spPr/>
        <p:txBody>
          <a:bodyPr wrap="square" lIns="91440" tIns="45720" rIns="91440" bIns="45720" rtlCol="0" anchor="t"/>
          <a:lstStyle/>
          <a:p>
            <a:r>
              <a:rPr lang="en-US" err="1">
                <a:latin typeface="Arial"/>
                <a:ea typeface="Enduro Regular"/>
                <a:cs typeface="Arial"/>
              </a:rPr>
              <a:t>Listes</a:t>
            </a:r>
            <a:r>
              <a:rPr lang="en-US">
                <a:latin typeface="Arial"/>
                <a:ea typeface="Enduro Regular"/>
                <a:cs typeface="Arial"/>
              </a:rPr>
              <a:t> de lecture</a:t>
            </a:r>
            <a:endParaRPr lang="fr-FR">
              <a:ea typeface="Enduro Regular"/>
            </a:endParaRPr>
          </a:p>
        </p:txBody>
      </p:sp>
      <p:sp>
        <p:nvSpPr>
          <p:cNvPr id="10" name="Text Placeholder 9">
            <a:extLst>
              <a:ext uri="{FF2B5EF4-FFF2-40B4-BE49-F238E27FC236}">
                <a16:creationId xmlns:a16="http://schemas.microsoft.com/office/drawing/2014/main" id="{8C943596-981B-0AED-1E2D-C48A3F71D388}"/>
              </a:ext>
            </a:extLst>
          </p:cNvPr>
          <p:cNvSpPr>
            <a:spLocks noGrp="1"/>
          </p:cNvSpPr>
          <p:nvPr>
            <p:ph type="body" idx="114"/>
          </p:nvPr>
        </p:nvSpPr>
        <p:spPr/>
        <p:txBody>
          <a:bodyPr wrap="square" lIns="91440" tIns="45720" rIns="91440" bIns="45720" rtlCol="0" anchor="t"/>
          <a:lstStyle/>
          <a:p>
            <a:r>
              <a:rPr lang="en-US">
                <a:latin typeface="Arial"/>
                <a:cs typeface="Arial"/>
              </a:rPr>
              <a:t>Fournisseurs de contenus sur le leadership</a:t>
            </a:r>
            <a:endParaRPr lang="fr-FR"/>
          </a:p>
        </p:txBody>
      </p:sp>
      <p:sp>
        <p:nvSpPr>
          <p:cNvPr id="11" name="Text Placeholder 10">
            <a:extLst>
              <a:ext uri="{FF2B5EF4-FFF2-40B4-BE49-F238E27FC236}">
                <a16:creationId xmlns:a16="http://schemas.microsoft.com/office/drawing/2014/main" id="{FA6BE2A7-4B9B-FE86-5726-E49BCF408226}"/>
              </a:ext>
            </a:extLst>
          </p:cNvPr>
          <p:cNvSpPr>
            <a:spLocks noGrp="1"/>
          </p:cNvSpPr>
          <p:nvPr>
            <p:ph type="body" idx="115"/>
          </p:nvPr>
        </p:nvSpPr>
        <p:spPr/>
        <p:txBody>
          <a:bodyPr wrap="square" lIns="91440" tIns="45720" rIns="91440" bIns="45720" rtlCol="0" anchor="t"/>
          <a:lstStyle/>
          <a:p>
            <a:pPr marL="0" indent="0" algn="ctr">
              <a:lnSpc>
                <a:spcPts val="2475"/>
              </a:lnSpc>
              <a:buNone/>
            </a:pPr>
            <a:r>
              <a:rPr lang="en-US">
                <a:latin typeface="Arial"/>
                <a:ea typeface="Enduro Regular"/>
                <a:cs typeface="Arial"/>
              </a:rPr>
              <a:t>Langues</a:t>
            </a:r>
            <a:endParaRPr lang="en-US" sz="1650"/>
          </a:p>
        </p:txBody>
      </p:sp>
      <p:sp>
        <p:nvSpPr>
          <p:cNvPr id="13" name="Rounded Rectangle 12">
            <a:extLst>
              <a:ext uri="{FF2B5EF4-FFF2-40B4-BE49-F238E27FC236}">
                <a16:creationId xmlns:a16="http://schemas.microsoft.com/office/drawing/2014/main" id="{04172490-869C-793B-C7FD-4E074B1489FF}"/>
              </a:ext>
            </a:extLst>
          </p:cNvPr>
          <p:cNvSpPr/>
          <p:nvPr/>
        </p:nvSpPr>
        <p:spPr>
          <a:xfrm>
            <a:off x="952500" y="571987"/>
            <a:ext cx="904875" cy="376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solidFill>
                <a:srgbClr val="394646"/>
              </a:solidFill>
              <a:latin typeface="Calibri"/>
              <a:ea typeface="Calibri"/>
              <a:cs typeface="Calibri"/>
            </a:endParaRPr>
          </a:p>
          <a:p>
            <a:pPr algn="ctr"/>
            <a:r>
              <a:rPr lang="en-US" sz="1600">
                <a:solidFill>
                  <a:srgbClr val="394646"/>
                </a:solidFill>
                <a:latin typeface="Calibri"/>
                <a:ea typeface="Calibri"/>
                <a:cs typeface="Calibri"/>
              </a:rPr>
              <a:t>Étape 3</a:t>
            </a:r>
            <a:endParaRPr lang="en-US" sz="1600">
              <a:solidFill>
                <a:srgbClr val="000000"/>
              </a:solidFill>
              <a:latin typeface="Calibri"/>
              <a:ea typeface="Calibri"/>
              <a:cs typeface="Calibri"/>
            </a:endParaRPr>
          </a:p>
          <a:p>
            <a:pPr algn="ctr"/>
            <a:endParaRPr lang="en-US">
              <a:solidFill>
                <a:srgbClr val="394646"/>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88720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22D70-D2CD-2369-F88C-17C31455BD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1F9799-06AE-62D8-5C4C-52628F0A06F3}"/>
              </a:ext>
            </a:extLst>
          </p:cNvPr>
          <p:cNvSpPr>
            <a:spLocks noGrp="1"/>
          </p:cNvSpPr>
          <p:nvPr>
            <p:ph type="body" idx="114"/>
          </p:nvPr>
        </p:nvSpPr>
        <p:spPr>
          <a:xfrm>
            <a:off x="952500" y="1384403"/>
            <a:ext cx="13230567" cy="657225"/>
          </a:xfrm>
        </p:spPr>
        <p:txBody>
          <a:bodyPr wrap="square" lIns="91440" tIns="45720" rIns="91440" bIns="45720" rtlCol="0" anchor="t"/>
          <a:lstStyle/>
          <a:p>
            <a:r>
              <a:rPr lang="en-US">
                <a:latin typeface="Arial Narrow"/>
              </a:rPr>
              <a:t>Évaluez les compétences de vos leaders</a:t>
            </a:r>
            <a:endParaRPr lang="fr-FR">
              <a:latin typeface="Arial Narrow"/>
            </a:endParaRPr>
          </a:p>
        </p:txBody>
      </p:sp>
      <p:graphicFrame>
        <p:nvGraphicFramePr>
          <p:cNvPr id="4" name="Table 3">
            <a:extLst>
              <a:ext uri="{FF2B5EF4-FFF2-40B4-BE49-F238E27FC236}">
                <a16:creationId xmlns:a16="http://schemas.microsoft.com/office/drawing/2014/main" id="{5092B249-E997-7DFE-3646-999693DB44F5}"/>
              </a:ext>
            </a:extLst>
          </p:cNvPr>
          <p:cNvGraphicFramePr>
            <a:graphicFrameLocks noGrp="1"/>
          </p:cNvGraphicFramePr>
          <p:nvPr>
            <p:extLst>
              <p:ext uri="{D42A27DB-BD31-4B8C-83A1-F6EECF244321}">
                <p14:modId xmlns:p14="http://schemas.microsoft.com/office/powerpoint/2010/main" val="3173567932"/>
              </p:ext>
            </p:extLst>
          </p:nvPr>
        </p:nvGraphicFramePr>
        <p:xfrm>
          <a:off x="952499" y="3433190"/>
          <a:ext cx="16292515" cy="5151765"/>
        </p:xfrm>
        <a:graphic>
          <a:graphicData uri="http://schemas.openxmlformats.org/drawingml/2006/table">
            <a:tbl>
              <a:tblPr firstRow="1" bandRow="1">
                <a:solidFill>
                  <a:srgbClr val="EEF4F2"/>
                </a:solidFill>
                <a:tableStyleId>{5C22544A-7EE6-4342-B048-85BDC9FD1C3A}</a:tableStyleId>
              </a:tblPr>
              <a:tblGrid>
                <a:gridCol w="3276677">
                  <a:extLst>
                    <a:ext uri="{9D8B030D-6E8A-4147-A177-3AD203B41FA5}">
                      <a16:colId xmlns:a16="http://schemas.microsoft.com/office/drawing/2014/main" val="4217240552"/>
                    </a:ext>
                  </a:extLst>
                </a:gridCol>
                <a:gridCol w="3240329">
                  <a:extLst>
                    <a:ext uri="{9D8B030D-6E8A-4147-A177-3AD203B41FA5}">
                      <a16:colId xmlns:a16="http://schemas.microsoft.com/office/drawing/2014/main" val="1967456640"/>
                    </a:ext>
                  </a:extLst>
                </a:gridCol>
                <a:gridCol w="3258503">
                  <a:extLst>
                    <a:ext uri="{9D8B030D-6E8A-4147-A177-3AD203B41FA5}">
                      <a16:colId xmlns:a16="http://schemas.microsoft.com/office/drawing/2014/main" val="2106601313"/>
                    </a:ext>
                  </a:extLst>
                </a:gridCol>
                <a:gridCol w="3258503">
                  <a:extLst>
                    <a:ext uri="{9D8B030D-6E8A-4147-A177-3AD203B41FA5}">
                      <a16:colId xmlns:a16="http://schemas.microsoft.com/office/drawing/2014/main" val="21017544"/>
                    </a:ext>
                  </a:extLst>
                </a:gridCol>
                <a:gridCol w="3258503">
                  <a:extLst>
                    <a:ext uri="{9D8B030D-6E8A-4147-A177-3AD203B41FA5}">
                      <a16:colId xmlns:a16="http://schemas.microsoft.com/office/drawing/2014/main" val="2888516215"/>
                    </a:ext>
                  </a:extLst>
                </a:gridCol>
              </a:tblGrid>
              <a:tr h="793125">
                <a:tc>
                  <a:txBody>
                    <a:bodyPr/>
                    <a:lstStyle/>
                    <a:p>
                      <a:pPr algn="ctr"/>
                      <a:r>
                        <a:rPr lang="en-US" b="1" err="1">
                          <a:latin typeface="Arial"/>
                          <a:cs typeface="Arial"/>
                        </a:rPr>
                        <a:t>Vendeur</a:t>
                      </a:r>
                      <a:endParaRPr lang="en-US" err="1">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algn="ctr"/>
                      <a:r>
                        <a:rPr lang="en-US" b="1">
                          <a:latin typeface="Arial"/>
                          <a:cs typeface="Arial"/>
                        </a:rPr>
                        <a:t>Pays</a:t>
                      </a:r>
                      <a:endParaRPr lang="en-US">
                        <a:latin typeface="Arial" panose="020B0604020202020204" pitchFamily="34" charset="0"/>
                        <a:cs typeface="Arial" panose="020B0604020202020204" pitchFamily="34" charset="0"/>
                      </a:endParaRPr>
                    </a:p>
                  </a:txBody>
                  <a:tcPr anchor="ctr">
                    <a:lnL w="12700" cap="flat" cmpd="sng" algn="ctr">
                      <a:solidFill>
                        <a:srgbClr val="FAF9F4"/>
                      </a:solid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lvl="0" algn="ctr">
                        <a:buNone/>
                      </a:pPr>
                      <a:r>
                        <a:rPr lang="en-US" sz="1800" b="1" i="0" u="none" strike="noStrike" noProof="0" err="1">
                          <a:latin typeface="Arial"/>
                        </a:rPr>
                        <a:t>Principale</a:t>
                      </a:r>
                      <a:r>
                        <a:rPr lang="en-US" sz="1800" b="1" i="0" u="none" strike="noStrike" noProof="0">
                          <a:latin typeface="Arial"/>
                        </a:rPr>
                        <a:t> force</a:t>
                      </a:r>
                      <a:endParaRPr lang="fr-FR" b="1">
                        <a:latin typeface="Arial"/>
                      </a:endParaRPr>
                    </a:p>
                  </a:txBody>
                  <a:tcPr anchor="ctr">
                    <a:lnL w="12700" cap="flat" cmpd="sng" algn="ctr">
                      <a:solidFill>
                        <a:srgbClr val="FAF9F4"/>
                      </a:solid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algn="ctr"/>
                      <a:r>
                        <a:rPr lang="en-US" b="1">
                          <a:latin typeface="Arial"/>
                          <a:cs typeface="Arial"/>
                        </a:rPr>
                        <a:t>Format</a:t>
                      </a:r>
                      <a:endParaRPr lang="en-US">
                        <a:latin typeface="Arial"/>
                        <a:cs typeface="Arial"/>
                      </a:endParaRPr>
                    </a:p>
                  </a:txBody>
                  <a:tcPr anchor="ctr">
                    <a:lnL w="12700" cap="flat" cmpd="sng" algn="ctr">
                      <a:solidFill>
                        <a:srgbClr val="FAF9F4"/>
                      </a:solidFill>
                      <a:prstDash val="solid"/>
                      <a:round/>
                      <a:headEnd type="none" w="med" len="med"/>
                      <a:tailEnd type="none" w="med" len="med"/>
                    </a:lnL>
                    <a:lnR w="12700" cap="flat" cmpd="sng" algn="ctr">
                      <a:solidFill>
                        <a:srgbClr val="FAF9F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tc>
                  <a:txBody>
                    <a:bodyPr/>
                    <a:lstStyle/>
                    <a:p>
                      <a:pPr algn="ctr"/>
                      <a:r>
                        <a:rPr lang="en-US" b="1" err="1">
                          <a:latin typeface="Arial"/>
                          <a:cs typeface="Arial"/>
                        </a:rPr>
                        <a:t>Quantité</a:t>
                      </a:r>
                      <a:endParaRPr lang="en-US" err="1">
                        <a:latin typeface="Arial" panose="020B0604020202020204" pitchFamily="34" charset="0"/>
                        <a:cs typeface="Arial" panose="020B0604020202020204" pitchFamily="34" charset="0"/>
                      </a:endParaRPr>
                    </a:p>
                  </a:txBody>
                  <a:tcPr anchor="ctr">
                    <a:lnL w="12700" cap="flat" cmpd="sng" algn="ctr">
                      <a:solidFill>
                        <a:srgbClr val="FAF9F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56E"/>
                    </a:solidFill>
                  </a:tcPr>
                </a:tc>
                <a:extLst>
                  <a:ext uri="{0D108BD9-81ED-4DB2-BD59-A6C34878D82A}">
                    <a16:rowId xmlns:a16="http://schemas.microsoft.com/office/drawing/2014/main" val="2513257060"/>
                  </a:ext>
                </a:extLst>
              </a:tr>
              <a:tr h="793125">
                <a:tc>
                  <a:txBody>
                    <a:bodyPr/>
                    <a:lstStyle/>
                    <a:p>
                      <a:pPr algn="ctr"/>
                      <a:endParaRPr lang="en-US">
                        <a:latin typeface="Arial" panose="020B0604020202020204" pitchFamily="34" charset="0"/>
                        <a:cs typeface="Arial" panose="020B0604020202020204" pitchFamily="34" charset="0"/>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 AUS</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ctr">
                        <a:buNone/>
                      </a:pPr>
                      <a:r>
                        <a:rPr lang="en-US" sz="1600" b="0" i="0" u="none" strike="noStrike" noProof="0">
                          <a:latin typeface="Arial"/>
                        </a:rPr>
                        <a:t>Micro-</a:t>
                      </a:r>
                      <a:r>
                        <a:rPr lang="en-US" sz="1600" b="0" i="0" u="none" strike="noStrike" noProof="0" err="1">
                          <a:latin typeface="Arial"/>
                        </a:rPr>
                        <a:t>apprentissage</a:t>
                      </a:r>
                      <a:r>
                        <a:rPr lang="en-US" sz="1600" b="0" i="0" u="none" strike="noStrike" noProof="0">
                          <a:latin typeface="Arial"/>
                        </a:rPr>
                        <a:t> </a:t>
                      </a:r>
                      <a:r>
                        <a:rPr lang="en-US" sz="1600" b="0" i="0" u="none" strike="noStrike" noProof="0" err="1">
                          <a:latin typeface="Arial"/>
                        </a:rPr>
                        <a:t>interactif</a:t>
                      </a:r>
                      <a:r>
                        <a:rPr lang="en-US" sz="1600" b="0" i="0" u="none" strike="noStrike" noProof="0">
                          <a:latin typeface="Arial"/>
                        </a:rPr>
                        <a:t> avec des </a:t>
                      </a:r>
                      <a:r>
                        <a:rPr lang="en-US" sz="1600" b="0" i="0" u="none" strike="noStrike" noProof="0" err="1">
                          <a:latin typeface="Arial"/>
                        </a:rPr>
                        <a:t>visuels</a:t>
                      </a:r>
                      <a:r>
                        <a:rPr lang="en-US" sz="1600" b="0" i="0" u="none" strike="noStrike" noProof="0">
                          <a:latin typeface="Arial"/>
                        </a:rPr>
                        <a:t> </a:t>
                      </a:r>
                      <a:r>
                        <a:rPr lang="en-US" sz="1600" b="0" i="0" u="none" strike="noStrike" noProof="0" err="1">
                          <a:latin typeface="Arial"/>
                        </a:rPr>
                        <a:t>attrayants</a:t>
                      </a:r>
                      <a:r>
                        <a:rPr lang="en-US" sz="1600" b="0" i="0" u="none" strike="noStrike" noProof="0">
                          <a:latin typeface="Arial"/>
                        </a:rPr>
                        <a:t> </a:t>
                      </a:r>
                      <a:r>
                        <a:rPr lang="en-US" sz="1600" b="0" i="0" u="none" strike="noStrike" noProof="0" err="1">
                          <a:latin typeface="Arial"/>
                        </a:rPr>
                        <a:t>adaptés</a:t>
                      </a:r>
                      <a:r>
                        <a:rPr lang="en-US" sz="1600" b="0" i="0" u="none" strike="noStrike" noProof="0">
                          <a:latin typeface="Arial"/>
                        </a:rPr>
                        <a:t> à </a:t>
                      </a:r>
                      <a:r>
                        <a:rPr lang="en-US" sz="1600" b="0" i="0" u="none" strike="noStrike" noProof="0" err="1">
                          <a:latin typeface="Arial"/>
                        </a:rPr>
                        <a:t>l'Australie</a:t>
                      </a:r>
                      <a:r>
                        <a:rPr lang="en-US" sz="1600" b="0" i="0" u="none" strike="noStrike" noProof="0">
                          <a:latin typeface="Arial"/>
                        </a:rPr>
                        <a: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ctr">
                        <a:buNone/>
                      </a:pPr>
                      <a:r>
                        <a:rPr lang="en-US" sz="1800" b="0" i="0" u="none" strike="noStrike" noProof="0">
                          <a:latin typeface="Arial"/>
                        </a:rPr>
                        <a:t>Micro-</a:t>
                      </a:r>
                      <a:r>
                        <a:rPr lang="en-US" sz="1800" b="0" i="0" u="none" strike="noStrike" noProof="0" err="1">
                          <a:latin typeface="Arial"/>
                        </a:rPr>
                        <a:t>apprentissage</a:t>
                      </a:r>
                      <a:endParaRPr lang="en-US"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ctr"/>
                      <a:r>
                        <a:rPr lang="en-US">
                          <a:latin typeface="Arial"/>
                          <a:cs typeface="Arial"/>
                        </a:rPr>
                        <a:t>70+</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2460229060"/>
                  </a:ext>
                </a:extLst>
              </a:tr>
              <a:tr h="793125">
                <a:tc>
                  <a:txBody>
                    <a:bodyPr/>
                    <a:lstStyle/>
                    <a:p>
                      <a:pPr algn="ctr"/>
                      <a:endParaRPr lang="en-US">
                        <a:latin typeface="Arial" panose="020B0604020202020204" pitchFamily="34" charset="0"/>
                        <a:cs typeface="Arial" panose="020B0604020202020204" pitchFamily="34" charset="0"/>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 US</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lvl="0" algn="ctr">
                        <a:buNone/>
                      </a:pPr>
                      <a:r>
                        <a:rPr lang="en-US" sz="1600" b="0" i="0" u="none" strike="noStrike" noProof="0">
                          <a:latin typeface="Arial"/>
                        </a:rPr>
                        <a:t>Interface </a:t>
                      </a:r>
                      <a:r>
                        <a:rPr lang="en-US" sz="1600" b="0" i="0" u="none" strike="noStrike" noProof="0" err="1">
                          <a:latin typeface="Arial"/>
                        </a:rPr>
                        <a:t>utilisateur</a:t>
                      </a:r>
                      <a:r>
                        <a:rPr lang="en-US" sz="1600" b="0" i="0" u="none" strike="noStrike" noProof="0">
                          <a:latin typeface="Arial"/>
                        </a:rPr>
                        <a:t> élégante avec des </a:t>
                      </a:r>
                      <a:r>
                        <a:rPr lang="en-US" sz="1600" b="0" i="0" u="none" strike="noStrike" noProof="0" err="1">
                          <a:latin typeface="Arial"/>
                        </a:rPr>
                        <a:t>appels</a:t>
                      </a:r>
                      <a:r>
                        <a:rPr lang="en-US" sz="1600" b="0" i="0" u="none" strike="noStrike" noProof="0">
                          <a:latin typeface="Arial"/>
                        </a:rPr>
                        <a:t> à </a:t>
                      </a:r>
                      <a:r>
                        <a:rPr lang="en-US" sz="1600" b="0" i="0" u="none" strike="noStrike" noProof="0" err="1">
                          <a:latin typeface="Arial"/>
                        </a:rPr>
                        <a:t>l'action</a:t>
                      </a:r>
                      <a:r>
                        <a:rPr lang="en-US" sz="1600" b="0" i="0" u="none" strike="noStrike" noProof="0">
                          <a:latin typeface="Arial"/>
                        </a:rPr>
                        <a:t> qui </a:t>
                      </a:r>
                      <a:r>
                        <a:rPr lang="en-US" sz="1600" b="0" i="0" u="none" strike="noStrike" noProof="0" err="1">
                          <a:latin typeface="Arial"/>
                        </a:rPr>
                        <a:t>mettent</a:t>
                      </a:r>
                      <a:r>
                        <a:rPr lang="en-US" sz="1600" b="0" i="0" u="none" strike="noStrike" noProof="0">
                          <a:latin typeface="Arial"/>
                        </a:rPr>
                        <a:t> </a:t>
                      </a:r>
                      <a:r>
                        <a:rPr lang="en-US" sz="1600" b="0" i="0" u="none" strike="noStrike" noProof="0" err="1">
                          <a:latin typeface="Arial"/>
                        </a:rPr>
                        <a:t>l'apprentissage</a:t>
                      </a:r>
                      <a:r>
                        <a:rPr lang="en-US" sz="1600" b="0" i="0" u="none" strike="noStrike" noProof="0">
                          <a:latin typeface="Arial"/>
                        </a:rPr>
                        <a:t> </a:t>
                      </a:r>
                      <a:r>
                        <a:rPr lang="en-US" sz="1600" b="0" i="0" u="none" strike="noStrike" noProof="0" err="1">
                          <a:latin typeface="Arial"/>
                        </a:rPr>
                        <a:t>en</a:t>
                      </a:r>
                      <a:r>
                        <a:rPr lang="en-US" sz="1600" b="0" i="0" u="none" strike="noStrike" noProof="0">
                          <a:latin typeface="Arial"/>
                        </a:rPr>
                        <a:t> pratique.</a:t>
                      </a:r>
                      <a:endParaRPr lang="en-US" sz="160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lvl="0" algn="ctr">
                        <a:buNone/>
                      </a:pPr>
                      <a:r>
                        <a:rPr lang="en-US" sz="1800" b="0" i="0" u="none" strike="noStrike" noProof="0" err="1">
                          <a:latin typeface="Arial"/>
                        </a:rPr>
                        <a:t>Parcours</a:t>
                      </a:r>
                      <a:r>
                        <a:rPr lang="en-US" sz="1800" b="0" i="0" u="none" strike="noStrike" noProof="0">
                          <a:latin typeface="Arial"/>
                        </a:rPr>
                        <a:t> </a:t>
                      </a:r>
                      <a:r>
                        <a:rPr lang="en-US" sz="1800" b="0" i="0" u="none" strike="noStrike" noProof="0" err="1">
                          <a:latin typeface="Arial"/>
                        </a:rPr>
                        <a:t>d'apprentissage</a:t>
                      </a:r>
                      <a:endParaRPr lang="en-US"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tc>
                  <a:txBody>
                    <a:bodyPr/>
                    <a:lstStyle/>
                    <a:p>
                      <a:pPr algn="ctr"/>
                      <a:r>
                        <a:rPr lang="en-US">
                          <a:latin typeface="Arial"/>
                          <a:cs typeface="Arial"/>
                        </a:rPr>
                        <a:t>230+</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DEEDEF"/>
                    </a:solidFill>
                  </a:tcPr>
                </a:tc>
                <a:extLst>
                  <a:ext uri="{0D108BD9-81ED-4DB2-BD59-A6C34878D82A}">
                    <a16:rowId xmlns:a16="http://schemas.microsoft.com/office/drawing/2014/main" val="3343362215"/>
                  </a:ext>
                </a:extLst>
              </a:tr>
              <a:tr h="793125">
                <a:tc>
                  <a:txBody>
                    <a:bodyPr/>
                    <a:lstStyle/>
                    <a:p>
                      <a:pPr algn="ctr"/>
                      <a:endParaRPr lang="en-US">
                        <a:latin typeface="Arial" panose="020B0604020202020204" pitchFamily="34" charset="0"/>
                        <a:cs typeface="Arial" panose="020B0604020202020204" pitchFamily="34" charset="0"/>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 FR</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ctr">
                        <a:buNone/>
                      </a:pPr>
                      <a:r>
                        <a:rPr lang="en-US" sz="1600" b="0" i="0" u="none" strike="noStrike" noProof="0" err="1">
                          <a:latin typeface="Arial"/>
                        </a:rPr>
                        <a:t>Contenu</a:t>
                      </a:r>
                      <a:r>
                        <a:rPr lang="en-US" sz="1600" b="0" i="0" u="none" strike="noStrike" noProof="0">
                          <a:latin typeface="Arial"/>
                        </a:rPr>
                        <a:t> </a:t>
                      </a:r>
                      <a:r>
                        <a:rPr lang="en-US" sz="1600" b="0" i="0" u="none" strike="noStrike" noProof="0" err="1">
                          <a:latin typeface="Arial"/>
                        </a:rPr>
                        <a:t>entièrement</a:t>
                      </a:r>
                      <a:r>
                        <a:rPr lang="en-US" sz="1600" b="0" i="0" u="none" strike="noStrike" noProof="0">
                          <a:latin typeface="Arial"/>
                        </a:rPr>
                        <a:t> </a:t>
                      </a:r>
                      <a:r>
                        <a:rPr lang="en-US" sz="1600" b="0" i="0" u="none" strike="noStrike" noProof="0" err="1">
                          <a:latin typeface="Arial"/>
                        </a:rPr>
                        <a:t>localisé</a:t>
                      </a:r>
                      <a:r>
                        <a:rPr lang="en-US" sz="1600" b="0" i="0" u="none" strike="noStrike" noProof="0">
                          <a:latin typeface="Arial"/>
                        </a:rPr>
                        <a:t>, </a:t>
                      </a:r>
                      <a:r>
                        <a:rPr lang="en-US" sz="1600" b="0" i="0" u="none" strike="noStrike" noProof="0" err="1">
                          <a:latin typeface="Arial"/>
                        </a:rPr>
                        <a:t>culturellement</a:t>
                      </a:r>
                      <a:r>
                        <a:rPr lang="en-US" sz="1600" b="0" i="0" u="none" strike="noStrike" noProof="0">
                          <a:latin typeface="Arial"/>
                        </a:rPr>
                        <a:t> pertinent pour </a:t>
                      </a:r>
                      <a:r>
                        <a:rPr lang="en-US" sz="1600" b="0" i="0" u="none" strike="noStrike" noProof="0" err="1">
                          <a:latin typeface="Arial"/>
                        </a:rPr>
                        <a:t>une</a:t>
                      </a:r>
                      <a:r>
                        <a:rPr lang="en-US" sz="1600" b="0" i="0" u="none" strike="noStrike" noProof="0">
                          <a:latin typeface="Arial"/>
                        </a:rPr>
                        <a:t> main-</a:t>
                      </a:r>
                      <a:r>
                        <a:rPr lang="en-US" sz="1600" b="0" i="0" u="none" strike="noStrike" noProof="0" err="1">
                          <a:latin typeface="Arial"/>
                        </a:rPr>
                        <a:t>d'œuvre</a:t>
                      </a:r>
                      <a:r>
                        <a:rPr lang="en-US" sz="1600" b="0" i="0" u="none" strike="noStrike" noProof="0">
                          <a:latin typeface="Arial"/>
                        </a:rPr>
                        <a:t> </a:t>
                      </a:r>
                      <a:r>
                        <a:rPr lang="en-US" sz="1600" b="0" i="0" u="none" strike="noStrike" noProof="0" err="1">
                          <a:latin typeface="Arial"/>
                        </a:rPr>
                        <a:t>mondiale</a:t>
                      </a:r>
                      <a:r>
                        <a:rPr lang="en-US" sz="1600" b="0" i="0" u="none" strike="noStrike" noProof="0">
                          <a:latin typeface="Arial"/>
                        </a:rPr>
                        <a: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ctr">
                        <a:buNone/>
                      </a:pPr>
                      <a:r>
                        <a:rPr lang="en-US" sz="1800" b="0" i="0" u="none" strike="noStrike" noProof="0">
                          <a:latin typeface="Arial"/>
                        </a:rPr>
                        <a:t>Micro-</a:t>
                      </a:r>
                      <a:r>
                        <a:rPr lang="en-US" sz="1800" b="0" i="0" u="none" strike="noStrike" noProof="0" err="1">
                          <a:latin typeface="Arial"/>
                        </a:rPr>
                        <a:t>apprentissage</a:t>
                      </a:r>
                      <a:endParaRPr lang="en-US" err="1">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ctr"/>
                      <a:r>
                        <a:rPr lang="en-US">
                          <a:latin typeface="Arial"/>
                          <a:cs typeface="Arial"/>
                        </a:rPr>
                        <a:t>1100+</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3238636244"/>
                  </a:ext>
                </a:extLst>
              </a:tr>
              <a:tr h="793125">
                <a:tc>
                  <a:txBody>
                    <a:bodyPr/>
                    <a:lstStyle/>
                    <a:p>
                      <a:pPr algn="ctr"/>
                      <a:endParaRPr lang="en-US">
                        <a:latin typeface="Arial" panose="020B0604020202020204" pitchFamily="34" charset="0"/>
                        <a:cs typeface="Arial" panose="020B0604020202020204" pitchFamily="34" charset="0"/>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 US</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ctr">
                        <a:buNone/>
                      </a:pPr>
                      <a:r>
                        <a:rPr lang="en-US" sz="1600" b="0" i="0" u="none" strike="noStrike" noProof="0" err="1">
                          <a:latin typeface="Arial"/>
                        </a:rPr>
                        <a:t>Contenu</a:t>
                      </a:r>
                      <a:r>
                        <a:rPr lang="en-US" sz="1600" b="0" i="0" u="none" strike="noStrike" noProof="0">
                          <a:latin typeface="Arial"/>
                        </a:rPr>
                        <a:t> </a:t>
                      </a:r>
                      <a:r>
                        <a:rPr lang="en-US" sz="1600" b="0" i="0" u="none" strike="noStrike" noProof="0" err="1">
                          <a:latin typeface="Arial"/>
                        </a:rPr>
                        <a:t>cohérent</a:t>
                      </a:r>
                      <a:r>
                        <a:rPr lang="en-US" sz="1600" b="0" i="0" u="none" strike="noStrike" noProof="0">
                          <a:latin typeface="Arial"/>
                        </a:rPr>
                        <a:t>, de haute </a:t>
                      </a:r>
                      <a:r>
                        <a:rPr lang="en-US" sz="1600" b="0" i="0" u="none" strike="noStrike" noProof="0" err="1">
                          <a:latin typeface="Arial"/>
                        </a:rPr>
                        <a:t>qualité</a:t>
                      </a:r>
                      <a:r>
                        <a:rPr lang="en-US" sz="1600" b="0" i="0" u="none" strike="noStrike" noProof="0">
                          <a:latin typeface="Arial"/>
                        </a:rPr>
                        <a:t>, </a:t>
                      </a:r>
                      <a:r>
                        <a:rPr lang="en-US" sz="1600" b="0" i="0" u="none" strike="noStrike" noProof="0" err="1">
                          <a:latin typeface="Arial"/>
                        </a:rPr>
                        <a:t>interactif</a:t>
                      </a:r>
                      <a:r>
                        <a:rPr lang="en-US" sz="1600" b="0" i="0" u="none" strike="noStrike" noProof="0">
                          <a:latin typeface="Arial"/>
                        </a:rPr>
                        <a:t> et </a:t>
                      </a:r>
                      <a:r>
                        <a:rPr lang="en-US" sz="1600" b="0" i="0" u="none" strike="noStrike" noProof="0" err="1">
                          <a:latin typeface="Arial"/>
                        </a:rPr>
                        <a:t>conforme</a:t>
                      </a:r>
                      <a:r>
                        <a:rPr lang="en-US" sz="1600" b="0" i="0" u="none" strike="noStrike" noProof="0">
                          <a:latin typeface="Arial"/>
                        </a:rPr>
                        <a:t> aux </a:t>
                      </a:r>
                      <a:r>
                        <a:rPr lang="en-US" sz="1600" b="0" i="0" u="none" strike="noStrike" noProof="0" err="1">
                          <a:latin typeface="Arial"/>
                        </a:rPr>
                        <a:t>normes</a:t>
                      </a:r>
                      <a:r>
                        <a:rPr lang="en-US" sz="1600" b="0" i="0" u="none" strike="noStrike" noProof="0">
                          <a:latin typeface="Arial"/>
                        </a:rPr>
                        <a:t> WCAG, </a:t>
                      </a:r>
                      <a:r>
                        <a:rPr lang="en-US" sz="1600" b="0" i="0" u="none" strike="noStrike" noProof="0" err="1">
                          <a:latin typeface="Arial"/>
                        </a:rPr>
                        <a:t>incluant</a:t>
                      </a:r>
                      <a:r>
                        <a:rPr lang="en-US" sz="1600" b="0" i="0" u="none" strike="noStrike" noProof="0">
                          <a:latin typeface="Arial"/>
                        </a:rPr>
                        <a:t> des </a:t>
                      </a:r>
                      <a:r>
                        <a:rPr lang="en-US" sz="1600" b="0" i="0" u="none" strike="noStrike" noProof="0" err="1">
                          <a:latin typeface="Arial"/>
                        </a:rPr>
                        <a:t>crédits</a:t>
                      </a:r>
                      <a:r>
                        <a:rPr lang="en-US" sz="1600" b="0" i="0" u="none" strike="noStrike" noProof="0">
                          <a:latin typeface="Arial"/>
                        </a:rPr>
                        <a:t> SHRM/HRCI</a:t>
                      </a:r>
                      <a:endParaRPr lang="en-US" sz="1600">
                        <a:latin typeface="Arial"/>
                        <a:cs typeface="Arial"/>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ctr"/>
                      <a:r>
                        <a:rPr lang="en-US" err="1">
                          <a:latin typeface="Arial"/>
                          <a:cs typeface="Arial"/>
                        </a:rPr>
                        <a:t>Vidéo</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ctr"/>
                      <a:r>
                        <a:rPr lang="en-US">
                          <a:latin typeface="Arial" panose="020B0604020202020204" pitchFamily="34" charset="0"/>
                          <a:cs typeface="Arial" panose="020B0604020202020204" pitchFamily="34" charset="0"/>
                        </a:rPr>
                        <a:t>320+</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3657554132"/>
                  </a:ext>
                </a:extLst>
              </a:tr>
              <a:tr h="793125">
                <a:tc>
                  <a:txBody>
                    <a:bodyPr/>
                    <a:lstStyle/>
                    <a:p>
                      <a:pPr algn="ctr"/>
                      <a:endParaRPr lang="en-US">
                        <a:latin typeface="Arial" panose="020B0604020202020204" pitchFamily="34" charset="0"/>
                        <a:cs typeface="Arial" panose="020B0604020202020204" pitchFamily="34" charset="0"/>
                      </a:endParaRP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 UK</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lvl="0" algn="ctr">
                        <a:buNone/>
                      </a:pPr>
                      <a:r>
                        <a:rPr lang="en-US" sz="1600" b="0" i="0" u="none" strike="noStrike" noProof="0">
                          <a:latin typeface="Arial"/>
                        </a:rPr>
                        <a:t>Cours </a:t>
                      </a:r>
                      <a:r>
                        <a:rPr lang="en-US" sz="1600" b="0" i="0" u="none" strike="noStrike" noProof="0" err="1">
                          <a:latin typeface="Arial"/>
                        </a:rPr>
                        <a:t>vidéo</a:t>
                      </a:r>
                      <a:r>
                        <a:rPr lang="en-US" sz="1600" b="0" i="0" u="none" strike="noStrike" noProof="0">
                          <a:latin typeface="Arial"/>
                        </a:rPr>
                        <a:t> </a:t>
                      </a:r>
                      <a:r>
                        <a:rPr lang="en-US" sz="1600" b="0" i="0" u="none" strike="noStrike" noProof="0" err="1">
                          <a:latin typeface="Arial"/>
                        </a:rPr>
                        <a:t>interactifs</a:t>
                      </a:r>
                      <a:r>
                        <a:rPr lang="en-US" sz="1600" b="0" i="0" u="none" strike="noStrike" noProof="0">
                          <a:latin typeface="Arial"/>
                        </a:rPr>
                        <a:t> </a:t>
                      </a:r>
                      <a:r>
                        <a:rPr lang="en-US" sz="1600" b="0" i="0" u="none" strike="noStrike" noProof="0" err="1">
                          <a:latin typeface="Arial"/>
                        </a:rPr>
                        <a:t>animés</a:t>
                      </a:r>
                      <a:r>
                        <a:rPr lang="en-US" sz="1600" b="0" i="0" u="none" strike="noStrike" noProof="0">
                          <a:latin typeface="Arial"/>
                        </a:rPr>
                        <a:t> par des experts, </a:t>
                      </a:r>
                      <a:r>
                        <a:rPr lang="en-US" sz="1600" b="0" i="0" u="none" strike="noStrike" noProof="0" err="1">
                          <a:latin typeface="Arial"/>
                        </a:rPr>
                        <a:t>nécessitant</a:t>
                      </a:r>
                      <a:r>
                        <a:rPr lang="en-US" sz="1600" b="0" i="0" u="none" strike="noStrike" noProof="0">
                          <a:latin typeface="Arial"/>
                        </a:rPr>
                        <a:t> </a:t>
                      </a:r>
                      <a:r>
                        <a:rPr lang="en-US" sz="1600" b="0" i="0" u="none" strike="noStrike" noProof="0" err="1">
                          <a:latin typeface="Arial"/>
                        </a:rPr>
                        <a:t>l’obtention</a:t>
                      </a:r>
                      <a:r>
                        <a:rPr lang="en-US" sz="1600" b="0" i="0" u="none" strike="noStrike" noProof="0">
                          <a:latin typeface="Arial"/>
                        </a:rPr>
                        <a:t> d’un score de </a:t>
                      </a:r>
                      <a:r>
                        <a:rPr lang="en-US" sz="1600" b="0" i="0" u="none" strike="noStrike" noProof="0" err="1">
                          <a:latin typeface="Arial"/>
                        </a:rPr>
                        <a:t>réussite</a:t>
                      </a:r>
                      <a:r>
                        <a:rPr lang="en-US" sz="1600" b="0" i="0" u="none" strike="noStrike" noProof="0">
                          <a:latin typeface="Arial"/>
                        </a:rPr>
                        <a:t>.</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ctr"/>
                      <a:r>
                        <a:rPr lang="en-US" err="1">
                          <a:latin typeface="Arial"/>
                          <a:cs typeface="Arial"/>
                        </a:rPr>
                        <a:t>Vidéo</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tc>
                  <a:txBody>
                    <a:bodyPr/>
                    <a:lstStyle/>
                    <a:p>
                      <a:pPr algn="ctr"/>
                      <a:r>
                        <a:rPr lang="en-US">
                          <a:latin typeface="Arial" panose="020B0604020202020204" pitchFamily="34" charset="0"/>
                          <a:cs typeface="Arial" panose="020B0604020202020204" pitchFamily="34" charset="0"/>
                        </a:rPr>
                        <a:t>95+</a:t>
                      </a:r>
                    </a:p>
                  </a:txBody>
                  <a:tcPr anchor="ctr">
                    <a:lnL w="12700" cap="flat" cmpd="sng" algn="ctr">
                      <a:solidFill>
                        <a:srgbClr val="35656E"/>
                      </a:solidFill>
                      <a:prstDash val="solid"/>
                      <a:round/>
                      <a:headEnd type="none" w="med" len="med"/>
                      <a:tailEnd type="none" w="med" len="med"/>
                    </a:lnL>
                    <a:lnR w="12700" cap="flat" cmpd="sng" algn="ctr">
                      <a:solidFill>
                        <a:srgbClr val="35656E"/>
                      </a:solidFill>
                      <a:prstDash val="solid"/>
                      <a:round/>
                      <a:headEnd type="none" w="med" len="med"/>
                      <a:tailEnd type="none" w="med" len="med"/>
                    </a:lnR>
                    <a:lnT w="12700" cap="flat" cmpd="sng" algn="ctr">
                      <a:solidFill>
                        <a:srgbClr val="35656E"/>
                      </a:solidFill>
                      <a:prstDash val="solid"/>
                      <a:round/>
                      <a:headEnd type="none" w="med" len="med"/>
                      <a:tailEnd type="none" w="med" len="med"/>
                    </a:lnT>
                    <a:lnB w="12700" cap="flat" cmpd="sng" algn="ctr">
                      <a:solidFill>
                        <a:srgbClr val="35656E"/>
                      </a:solidFill>
                      <a:prstDash val="solid"/>
                      <a:round/>
                      <a:headEnd type="none" w="med" len="med"/>
                      <a:tailEnd type="none" w="med" len="med"/>
                    </a:lnB>
                    <a:lnTlToBr w="12700" cmpd="sng">
                      <a:noFill/>
                      <a:prstDash val="solid"/>
                    </a:lnTlToBr>
                    <a:lnBlToTr w="12700" cmpd="sng">
                      <a:noFill/>
                      <a:prstDash val="solid"/>
                    </a:lnBlToTr>
                    <a:solidFill>
                      <a:srgbClr val="EEF4F2"/>
                    </a:solidFill>
                  </a:tcPr>
                </a:tc>
                <a:extLst>
                  <a:ext uri="{0D108BD9-81ED-4DB2-BD59-A6C34878D82A}">
                    <a16:rowId xmlns:a16="http://schemas.microsoft.com/office/drawing/2014/main" val="4268452310"/>
                  </a:ext>
                </a:extLst>
              </a:tr>
            </a:tbl>
          </a:graphicData>
        </a:graphic>
      </p:graphicFrame>
      <p:sp>
        <p:nvSpPr>
          <p:cNvPr id="15" name="Rounded Rectangle 14">
            <a:extLst>
              <a:ext uri="{FF2B5EF4-FFF2-40B4-BE49-F238E27FC236}">
                <a16:creationId xmlns:a16="http://schemas.microsoft.com/office/drawing/2014/main" id="{E185AB8B-E2A6-2B7E-CAF2-EC4D11C033B2}"/>
              </a:ext>
            </a:extLst>
          </p:cNvPr>
          <p:cNvSpPr/>
          <p:nvPr/>
        </p:nvSpPr>
        <p:spPr>
          <a:xfrm>
            <a:off x="952500" y="571987"/>
            <a:ext cx="904875" cy="376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394646"/>
                </a:solidFill>
                <a:latin typeface="Calibri"/>
                <a:ea typeface="Calibri"/>
                <a:cs typeface="Calibri"/>
              </a:rPr>
              <a:t>Étape 3</a:t>
            </a:r>
            <a:endParaRPr lang="fr-FR" sz="1600">
              <a:latin typeface="Calibri"/>
              <a:ea typeface="Calibri"/>
              <a:cs typeface="Calibri"/>
            </a:endParaRPr>
          </a:p>
        </p:txBody>
      </p:sp>
      <p:pic>
        <p:nvPicPr>
          <p:cNvPr id="3" name="Picture 2">
            <a:extLst>
              <a:ext uri="{FF2B5EF4-FFF2-40B4-BE49-F238E27FC236}">
                <a16:creationId xmlns:a16="http://schemas.microsoft.com/office/drawing/2014/main" id="{EB1C2F72-3532-CB29-08B3-C7E9C2B9B822}"/>
              </a:ext>
            </a:extLst>
          </p:cNvPr>
          <p:cNvPicPr>
            <a:picLocks noChangeAspect="1"/>
          </p:cNvPicPr>
          <p:nvPr/>
        </p:nvPicPr>
        <p:blipFill>
          <a:blip r:embed="rId3"/>
          <a:stretch>
            <a:fillRect/>
          </a:stretch>
        </p:blipFill>
        <p:spPr>
          <a:xfrm>
            <a:off x="1857374" y="6020259"/>
            <a:ext cx="1377179" cy="612879"/>
          </a:xfrm>
          <a:prstGeom prst="rect">
            <a:avLst/>
          </a:prstGeom>
        </p:spPr>
      </p:pic>
      <p:pic>
        <p:nvPicPr>
          <p:cNvPr id="5" name="Picture 4" descr="The Expert Academy">
            <a:extLst>
              <a:ext uri="{FF2B5EF4-FFF2-40B4-BE49-F238E27FC236}">
                <a16:creationId xmlns:a16="http://schemas.microsoft.com/office/drawing/2014/main" id="{37D4BE52-4AA6-C090-16E0-DDF58A53E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194"/>
          <a:stretch/>
        </p:blipFill>
        <p:spPr bwMode="auto">
          <a:xfrm>
            <a:off x="2101199" y="7916266"/>
            <a:ext cx="889529" cy="706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33EF32-31FA-4804-F789-96641D71A1E4}"/>
              </a:ext>
            </a:extLst>
          </p:cNvPr>
          <p:cNvPicPr>
            <a:picLocks noChangeAspect="1"/>
          </p:cNvPicPr>
          <p:nvPr/>
        </p:nvPicPr>
        <p:blipFill rotWithShape="1">
          <a:blip r:embed="rId5"/>
          <a:srcRect l="12978" t="77613" r="12978" b="3129"/>
          <a:stretch/>
        </p:blipFill>
        <p:spPr>
          <a:xfrm>
            <a:off x="1477188" y="7166351"/>
            <a:ext cx="2137550" cy="294220"/>
          </a:xfrm>
          <a:prstGeom prst="rect">
            <a:avLst/>
          </a:prstGeom>
        </p:spPr>
      </p:pic>
      <p:pic>
        <p:nvPicPr>
          <p:cNvPr id="7" name="Picture 6">
            <a:extLst>
              <a:ext uri="{FF2B5EF4-FFF2-40B4-BE49-F238E27FC236}">
                <a16:creationId xmlns:a16="http://schemas.microsoft.com/office/drawing/2014/main" id="{E181F98C-E25C-4EE7-FA84-6DE86CB8D20F}"/>
              </a:ext>
            </a:extLst>
          </p:cNvPr>
          <p:cNvPicPr>
            <a:picLocks noChangeAspect="1"/>
          </p:cNvPicPr>
          <p:nvPr/>
        </p:nvPicPr>
        <p:blipFill>
          <a:blip r:embed="rId6"/>
          <a:stretch>
            <a:fillRect/>
          </a:stretch>
        </p:blipFill>
        <p:spPr>
          <a:xfrm>
            <a:off x="1760504" y="5354826"/>
            <a:ext cx="1570918" cy="408440"/>
          </a:xfrm>
          <a:prstGeom prst="rect">
            <a:avLst/>
          </a:prstGeom>
        </p:spPr>
      </p:pic>
      <p:pic>
        <p:nvPicPr>
          <p:cNvPr id="8" name="Picture 2" descr="BSI Digital Learning logo">
            <a:extLst>
              <a:ext uri="{FF2B5EF4-FFF2-40B4-BE49-F238E27FC236}">
                <a16:creationId xmlns:a16="http://schemas.microsoft.com/office/drawing/2014/main" id="{19D0837C-3753-EFED-1CD8-30DAD0E889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810" b="20341"/>
          <a:stretch/>
        </p:blipFill>
        <p:spPr bwMode="auto">
          <a:xfrm>
            <a:off x="2101199" y="4441405"/>
            <a:ext cx="797790" cy="46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178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875408-918C-3930-D3C1-119A95E37CA0}"/>
              </a:ext>
            </a:extLst>
          </p:cNvPr>
          <p:cNvSpPr>
            <a:spLocks noGrp="1"/>
          </p:cNvSpPr>
          <p:nvPr>
            <p:ph type="body" idx="109"/>
          </p:nvPr>
        </p:nvSpPr>
        <p:spPr>
          <a:xfrm>
            <a:off x="952500" y="1543050"/>
            <a:ext cx="7938507" cy="2720200"/>
          </a:xfrm>
        </p:spPr>
        <p:txBody>
          <a:bodyPr wrap="square" lIns="91440" tIns="45720" rIns="91440" bIns="45720" rtlCol="0" anchor="t"/>
          <a:lstStyle/>
          <a:p>
            <a:r>
              <a:rPr lang="en-US" sz="5400" err="1">
                <a:latin typeface="Arial Narrow"/>
                <a:ea typeface="Enduro Narrow Regular"/>
              </a:rPr>
              <a:t>Engagez</a:t>
            </a:r>
            <a:r>
              <a:rPr lang="en-US" sz="5400" dirty="0">
                <a:latin typeface="Arial Narrow"/>
                <a:ea typeface="Enduro Narrow Regular"/>
              </a:rPr>
              <a:t> </a:t>
            </a:r>
            <a:r>
              <a:rPr lang="en-US" sz="5400" err="1">
                <a:latin typeface="Arial Narrow"/>
                <a:ea typeface="Enduro Narrow Regular"/>
              </a:rPr>
              <a:t>rapidement</a:t>
            </a:r>
            <a:r>
              <a:rPr lang="en-US" sz="5400" dirty="0">
                <a:latin typeface="Arial Narrow"/>
                <a:ea typeface="Enduro Narrow Regular"/>
              </a:rPr>
              <a:t> </a:t>
            </a:r>
            <a:r>
              <a:rPr lang="en-US" sz="5400" err="1">
                <a:latin typeface="Arial Narrow"/>
                <a:ea typeface="Enduro Narrow Regular"/>
              </a:rPr>
              <a:t>votre</a:t>
            </a:r>
            <a:r>
              <a:rPr lang="en-US" sz="5400" dirty="0">
                <a:latin typeface="Arial Narrow"/>
                <a:ea typeface="Enduro Narrow Regular"/>
              </a:rPr>
              <a:t> audience avec des </a:t>
            </a:r>
            <a:r>
              <a:rPr lang="en-US" sz="5400">
                <a:latin typeface="Arial Narrow"/>
                <a:ea typeface="Enduro Narrow Regular"/>
              </a:rPr>
              <a:t>playlists d'apprentissage </a:t>
            </a:r>
            <a:r>
              <a:rPr lang="en-US" sz="5400" err="1">
                <a:latin typeface="Arial Narrow"/>
                <a:ea typeface="Enduro Narrow Regular"/>
              </a:rPr>
              <a:t>prêtes</a:t>
            </a:r>
            <a:r>
              <a:rPr lang="en-US" sz="5400">
                <a:latin typeface="Arial Narrow"/>
                <a:ea typeface="Enduro Narrow Regular"/>
              </a:rPr>
              <a:t> à </a:t>
            </a:r>
            <a:r>
              <a:rPr lang="en-US" sz="5400" err="1">
                <a:latin typeface="Arial Narrow"/>
                <a:ea typeface="Enduro Narrow Regular"/>
              </a:rPr>
              <a:t>l’emploi</a:t>
            </a:r>
            <a:endParaRPr lang="fr-FR" sz="5400" err="1">
              <a:ea typeface="Enduro Narrow Regular"/>
            </a:endParaRPr>
          </a:p>
        </p:txBody>
      </p:sp>
      <p:pic>
        <p:nvPicPr>
          <p:cNvPr id="15" name="Content Placeholder 14">
            <a:extLst>
              <a:ext uri="{FF2B5EF4-FFF2-40B4-BE49-F238E27FC236}">
                <a16:creationId xmlns:a16="http://schemas.microsoft.com/office/drawing/2014/main" id="{8277C0D3-2AAA-EA30-C05C-AE515967200E}"/>
              </a:ext>
            </a:extLst>
          </p:cNvPr>
          <p:cNvPicPr>
            <a:picLocks noGrp="1" noChangeAspect="1"/>
          </p:cNvPicPr>
          <p:nvPr>
            <p:ph idx="107"/>
          </p:nvPr>
        </p:nvPicPr>
        <p:blipFill>
          <a:blip r:embed="rId3"/>
          <a:stretch>
            <a:fillRect/>
          </a:stretch>
        </p:blipFill>
        <p:spPr>
          <a:xfrm>
            <a:off x="10548937" y="1341702"/>
            <a:ext cx="6570664" cy="7613122"/>
          </a:xfrm>
          <a:prstGeom prst="roundRect">
            <a:avLst>
              <a:gd name="adj" fmla="val 4579"/>
            </a:avLst>
          </a:prstGeom>
        </p:spPr>
      </p:pic>
      <p:sp>
        <p:nvSpPr>
          <p:cNvPr id="16" name="Rounded Rectangle 15">
            <a:extLst>
              <a:ext uri="{FF2B5EF4-FFF2-40B4-BE49-F238E27FC236}">
                <a16:creationId xmlns:a16="http://schemas.microsoft.com/office/drawing/2014/main" id="{CD6EDF41-A10E-6C7C-91E0-EA980DF01546}"/>
              </a:ext>
            </a:extLst>
          </p:cNvPr>
          <p:cNvSpPr/>
          <p:nvPr/>
        </p:nvSpPr>
        <p:spPr>
          <a:xfrm>
            <a:off x="952501" y="1009650"/>
            <a:ext cx="3127500" cy="332052"/>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rgbClr val="394646"/>
                </a:solidFill>
                <a:latin typeface="Calibri"/>
                <a:ea typeface="Calibri"/>
                <a:cs typeface="Calibri"/>
              </a:rPr>
              <a:t>Étape 3 </a:t>
            </a:r>
            <a:r>
              <a:rPr lang="en-US" sz="1600">
                <a:solidFill>
                  <a:srgbClr val="394646"/>
                </a:solidFill>
                <a:latin typeface="Calibri"/>
                <a:ea typeface="Calibri"/>
                <a:cs typeface="Arial Narrow" panose="020B0604020202020204" pitchFamily="34" charset="0"/>
              </a:rPr>
              <a:t>: Playlists </a:t>
            </a:r>
            <a:r>
              <a:rPr lang="en-US" sz="1600" err="1">
                <a:solidFill>
                  <a:srgbClr val="394646"/>
                </a:solidFill>
                <a:latin typeface="Calibri"/>
                <a:ea typeface="Calibri"/>
                <a:cs typeface="Arial Narrow" panose="020B0604020202020204" pitchFamily="34" charset="0"/>
              </a:rPr>
              <a:t>recommandées</a:t>
            </a:r>
            <a:endParaRPr lang="fr-FR" sz="1600">
              <a:latin typeface="Calibri"/>
              <a:ea typeface="Calibri"/>
              <a:cs typeface="Calibri"/>
            </a:endParaRPr>
          </a:p>
        </p:txBody>
      </p:sp>
      <p:sp>
        <p:nvSpPr>
          <p:cNvPr id="20" name="Text Placeholder 19">
            <a:extLst>
              <a:ext uri="{FF2B5EF4-FFF2-40B4-BE49-F238E27FC236}">
                <a16:creationId xmlns:a16="http://schemas.microsoft.com/office/drawing/2014/main" id="{D0860B57-57F3-0A4A-4382-B24D4C7AC754}"/>
              </a:ext>
            </a:extLst>
          </p:cNvPr>
          <p:cNvSpPr>
            <a:spLocks noGrp="1"/>
          </p:cNvSpPr>
          <p:nvPr>
            <p:ph type="body" idx="110"/>
          </p:nvPr>
        </p:nvSpPr>
        <p:spPr>
          <a:xfrm>
            <a:off x="952500" y="5612342"/>
            <a:ext cx="3500967" cy="3665008"/>
          </a:xfrm>
        </p:spPr>
        <p:txBody>
          <a:bodyPr wrap="square" lIns="91440" tIns="45720" rIns="91440" bIns="45720" rtlCol="0" anchor="t"/>
          <a:lstStyle/>
          <a:p>
            <a:r>
              <a:rPr lang="en-US" b="1">
                <a:latin typeface="Arial"/>
                <a:ea typeface="Enduro Regular"/>
                <a:cs typeface="Arial"/>
              </a:rPr>
              <a:t>Prise de poste </a:t>
            </a:r>
            <a:r>
              <a:rPr lang="en-US" b="1" err="1">
                <a:latin typeface="Arial"/>
                <a:ea typeface="Enduro Regular"/>
                <a:cs typeface="Arial"/>
              </a:rPr>
              <a:t>en</a:t>
            </a:r>
            <a:r>
              <a:rPr lang="en-US" b="1">
                <a:latin typeface="Arial"/>
                <a:ea typeface="Enduro Regular"/>
                <a:cs typeface="Arial"/>
              </a:rPr>
              <a:t> management</a:t>
            </a:r>
            <a:br>
              <a:rPr lang="en-US" b="1">
                <a:latin typeface="Arial"/>
                <a:cs typeface="Arial"/>
              </a:rPr>
            </a:br>
            <a:r>
              <a:rPr lang="en-US">
                <a:latin typeface="Arial"/>
                <a:ea typeface="Enduro Regular"/>
                <a:cs typeface="Arial"/>
              </a:rPr>
              <a:t>Conseils de leadership pour les nouveaux managers</a:t>
            </a:r>
            <a:br>
              <a:rPr lang="en-US">
                <a:latin typeface="Arial"/>
                <a:cs typeface="Arial"/>
              </a:rPr>
            </a:br>
            <a:r>
              <a:rPr lang="en-US">
                <a:latin typeface="Arial"/>
                <a:ea typeface="Enduro Regular"/>
                <a:cs typeface="Arial"/>
              </a:rPr>
              <a:t>Introduction au management par </a:t>
            </a:r>
            <a:r>
              <a:rPr lang="en-US" err="1">
                <a:latin typeface="Arial"/>
                <a:ea typeface="Enduro Regular"/>
                <a:cs typeface="Arial"/>
              </a:rPr>
              <a:t>l’intermédiaire</a:t>
            </a:r>
            <a:r>
              <a:rPr lang="en-US">
                <a:latin typeface="Arial"/>
                <a:ea typeface="Enduro Regular"/>
                <a:cs typeface="Arial"/>
              </a:rPr>
              <a:t> des </a:t>
            </a:r>
            <a:r>
              <a:rPr lang="en-US" err="1">
                <a:latin typeface="Arial"/>
                <a:ea typeface="Enduro Regular"/>
                <a:cs typeface="Arial"/>
              </a:rPr>
              <a:t>autres</a:t>
            </a:r>
            <a:endParaRPr lang="fr-FR" err="1">
              <a:ea typeface="Enduro Regular"/>
            </a:endParaRPr>
          </a:p>
          <a:p>
            <a:pPr>
              <a:buNone/>
            </a:pPr>
            <a:endParaRPr lang="en-US"/>
          </a:p>
          <a:p>
            <a:r>
              <a:rPr lang="en-US" b="1" err="1">
                <a:latin typeface="Arial"/>
                <a:ea typeface="Enduro Regular"/>
                <a:cs typeface="Arial"/>
              </a:rPr>
              <a:t>Définir</a:t>
            </a:r>
            <a:r>
              <a:rPr lang="en-US" b="1">
                <a:latin typeface="Arial"/>
                <a:ea typeface="Enduro Regular"/>
                <a:cs typeface="Arial"/>
              </a:rPr>
              <a:t> </a:t>
            </a:r>
            <a:r>
              <a:rPr lang="en-US" b="1" err="1">
                <a:latin typeface="Arial"/>
                <a:ea typeface="Enduro Regular"/>
                <a:cs typeface="Arial"/>
              </a:rPr>
              <a:t>l’orientation</a:t>
            </a:r>
            <a:r>
              <a:rPr lang="en-US" b="1">
                <a:latin typeface="Arial"/>
                <a:ea typeface="Enduro Regular"/>
                <a:cs typeface="Arial"/>
              </a:rPr>
              <a:t> et la vision</a:t>
            </a:r>
            <a:endParaRPr lang="en-US">
              <a:ea typeface="Enduro Regular"/>
            </a:endParaRPr>
          </a:p>
          <a:p>
            <a:r>
              <a:rPr lang="en-US" err="1">
                <a:latin typeface="Arial"/>
                <a:ea typeface="Enduro Regular"/>
                <a:cs typeface="Arial"/>
              </a:rPr>
              <a:t>Stratégie</a:t>
            </a:r>
            <a:r>
              <a:rPr lang="en-US">
                <a:latin typeface="Arial"/>
                <a:ea typeface="Enduro Regular"/>
                <a:cs typeface="Arial"/>
              </a:rPr>
              <a:t> et innovation</a:t>
            </a:r>
            <a:br>
              <a:rPr lang="en-US">
                <a:latin typeface="Arial"/>
                <a:cs typeface="Arial"/>
              </a:rPr>
            </a:br>
            <a:r>
              <a:rPr lang="en-US">
                <a:latin typeface="Arial"/>
                <a:ea typeface="Enduro Regular"/>
                <a:cs typeface="Arial"/>
              </a:rPr>
              <a:t>Présence </a:t>
            </a:r>
            <a:r>
              <a:rPr lang="en-US" err="1">
                <a:latin typeface="Arial"/>
                <a:ea typeface="Enduro Regular"/>
                <a:cs typeface="Arial"/>
              </a:rPr>
              <a:t>exécutive</a:t>
            </a:r>
            <a:r>
              <a:rPr lang="en-US">
                <a:latin typeface="Arial"/>
                <a:ea typeface="Enduro Regular"/>
                <a:cs typeface="Arial"/>
              </a:rPr>
              <a:t> et </a:t>
            </a:r>
            <a:r>
              <a:rPr lang="en-US" err="1">
                <a:latin typeface="Arial"/>
                <a:ea typeface="Enduro Regular"/>
                <a:cs typeface="Arial"/>
              </a:rPr>
              <a:t>capacité</a:t>
            </a:r>
            <a:r>
              <a:rPr lang="en-US">
                <a:latin typeface="Arial"/>
                <a:ea typeface="Enduro Regular"/>
                <a:cs typeface="Arial"/>
              </a:rPr>
              <a:t> d’influence</a:t>
            </a:r>
            <a:endParaRPr lang="en-US">
              <a:ea typeface="Enduro Regular"/>
            </a:endParaRPr>
          </a:p>
        </p:txBody>
      </p:sp>
      <p:sp>
        <p:nvSpPr>
          <p:cNvPr id="22" name="Text Placeholder 19">
            <a:extLst>
              <a:ext uri="{FF2B5EF4-FFF2-40B4-BE49-F238E27FC236}">
                <a16:creationId xmlns:a16="http://schemas.microsoft.com/office/drawing/2014/main" id="{BE2F70FF-9689-A778-E13C-466C37274F07}"/>
              </a:ext>
            </a:extLst>
          </p:cNvPr>
          <p:cNvSpPr txBox="1">
            <a:spLocks/>
          </p:cNvSpPr>
          <p:nvPr/>
        </p:nvSpPr>
        <p:spPr>
          <a:xfrm>
            <a:off x="4948766" y="5612342"/>
            <a:ext cx="4220967" cy="3665008"/>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latin typeface="Arial"/>
                <a:ea typeface="Enduro Regular"/>
                <a:cs typeface="Arial"/>
              </a:rPr>
              <a:t>Management </a:t>
            </a:r>
            <a:r>
              <a:rPr lang="en-US" b="1" err="1">
                <a:latin typeface="Arial"/>
                <a:ea typeface="Enduro Regular"/>
                <a:cs typeface="Arial"/>
              </a:rPr>
              <a:t>d'équipe</a:t>
            </a:r>
            <a:br>
              <a:rPr lang="en-US" b="1"/>
            </a:br>
            <a:r>
              <a:rPr lang="en-US" err="1">
                <a:latin typeface="Arial"/>
                <a:ea typeface="Enduro Regular"/>
                <a:cs typeface="Arial"/>
              </a:rPr>
              <a:t>Compétences</a:t>
            </a:r>
            <a:r>
              <a:rPr lang="en-US">
                <a:latin typeface="Arial"/>
                <a:ea typeface="Enduro Regular"/>
                <a:cs typeface="Arial"/>
              </a:rPr>
              <a:t> pratiques </a:t>
            </a:r>
            <a:r>
              <a:rPr lang="en-US" err="1">
                <a:latin typeface="Arial"/>
                <a:ea typeface="Enduro Regular"/>
                <a:cs typeface="Arial"/>
              </a:rPr>
              <a:t>en</a:t>
            </a:r>
            <a:r>
              <a:rPr lang="en-US">
                <a:latin typeface="Arial"/>
                <a:ea typeface="Enduro Regular"/>
                <a:cs typeface="Arial"/>
              </a:rPr>
              <a:t> leadership</a:t>
            </a:r>
            <a:br>
              <a:rPr lang="en-US">
                <a:latin typeface="Arial"/>
                <a:ea typeface="Enduro Regular"/>
                <a:cs typeface="Arial"/>
              </a:rPr>
            </a:br>
            <a:r>
              <a:rPr lang="en-US">
                <a:latin typeface="Arial"/>
                <a:ea typeface="Enduro Regular"/>
                <a:cs typeface="Arial"/>
              </a:rPr>
              <a:t>Management des équipes à distance et </a:t>
            </a:r>
            <a:r>
              <a:rPr lang="en-US" err="1">
                <a:latin typeface="Arial"/>
                <a:ea typeface="Enduro Regular"/>
                <a:cs typeface="Arial"/>
              </a:rPr>
              <a:t>hybrides</a:t>
            </a:r>
            <a:br>
              <a:rPr lang="en-US">
                <a:latin typeface="Arial"/>
                <a:ea typeface="Enduro Regular"/>
                <a:cs typeface="Arial"/>
              </a:rPr>
            </a:br>
            <a:r>
              <a:rPr lang="en-US">
                <a:latin typeface="Arial"/>
                <a:ea typeface="Enduro Regular"/>
                <a:cs typeface="Arial"/>
              </a:rPr>
              <a:t>Performance et évaluations</a:t>
            </a:r>
            <a:br>
              <a:rPr lang="en-US">
                <a:latin typeface="Arial"/>
                <a:ea typeface="Enduro Regular"/>
                <a:cs typeface="Arial"/>
              </a:rPr>
            </a:br>
            <a:r>
              <a:rPr lang="en-US" err="1">
                <a:latin typeface="Arial"/>
                <a:ea typeface="Enduro Regular"/>
                <a:cs typeface="Arial"/>
              </a:rPr>
              <a:t>Conduite</a:t>
            </a:r>
            <a:r>
              <a:rPr lang="en-US">
                <a:latin typeface="Arial"/>
                <a:ea typeface="Enduro Regular"/>
                <a:cs typeface="Arial"/>
              </a:rPr>
              <a:t> du </a:t>
            </a:r>
            <a:r>
              <a:rPr lang="en-US" err="1">
                <a:latin typeface="Arial"/>
                <a:ea typeface="Enduro Regular"/>
                <a:cs typeface="Arial"/>
              </a:rPr>
              <a:t>changement</a:t>
            </a:r>
            <a:r>
              <a:rPr lang="en-US">
                <a:latin typeface="Arial"/>
                <a:ea typeface="Enduro Regular"/>
                <a:cs typeface="Arial"/>
              </a:rPr>
              <a:t> et </a:t>
            </a:r>
            <a:r>
              <a:rPr lang="en-US" err="1">
                <a:latin typeface="Arial"/>
                <a:ea typeface="Enduro Regular"/>
                <a:cs typeface="Arial"/>
              </a:rPr>
              <a:t>responsabilité</a:t>
            </a:r>
            <a:r>
              <a:rPr lang="en-US">
                <a:latin typeface="Arial"/>
                <a:ea typeface="Enduro Regular"/>
                <a:cs typeface="Arial"/>
              </a:rPr>
              <a:t> </a:t>
            </a:r>
            <a:r>
              <a:rPr lang="en-US" err="1">
                <a:latin typeface="Arial"/>
                <a:ea typeface="Enduro Regular"/>
                <a:cs typeface="Arial"/>
              </a:rPr>
              <a:t>sociétale</a:t>
            </a:r>
            <a:br>
              <a:rPr lang="en-US">
                <a:latin typeface="Arial"/>
                <a:ea typeface="Enduro Regular"/>
                <a:cs typeface="Arial"/>
              </a:rPr>
            </a:br>
            <a:r>
              <a:rPr lang="en-US">
                <a:latin typeface="Arial"/>
                <a:ea typeface="Enduro Regular"/>
                <a:cs typeface="Arial"/>
              </a:rPr>
              <a:t>Mentorat et collaboration d'équipe</a:t>
            </a:r>
            <a:endParaRPr lang="fr-FR"/>
          </a:p>
        </p:txBody>
      </p:sp>
      <p:sp>
        <p:nvSpPr>
          <p:cNvPr id="24" name="TextBox 23">
            <a:extLst>
              <a:ext uri="{FF2B5EF4-FFF2-40B4-BE49-F238E27FC236}">
                <a16:creationId xmlns:a16="http://schemas.microsoft.com/office/drawing/2014/main" id="{E694EEEE-D898-45F4-8082-8EEA2FC6D4A7}"/>
              </a:ext>
            </a:extLst>
          </p:cNvPr>
          <p:cNvSpPr txBox="1"/>
          <p:nvPr/>
        </p:nvSpPr>
        <p:spPr>
          <a:xfrm>
            <a:off x="1772805" y="9507080"/>
            <a:ext cx="7490729" cy="523220"/>
          </a:xfrm>
          <a:prstGeom prst="rect">
            <a:avLst/>
          </a:prstGeom>
          <a:noFill/>
        </p:spPr>
        <p:txBody>
          <a:bodyPr wrap="square" lIns="91440" tIns="45720" rIns="91440" bIns="45720" anchor="t">
            <a:spAutoFit/>
          </a:bodyPr>
          <a:lstStyle/>
          <a:p>
            <a:r>
              <a:rPr lang="en-US" sz="1400">
                <a:solidFill>
                  <a:schemeClr val="bg1">
                    <a:lumMod val="65000"/>
                  </a:schemeClr>
                </a:solidFill>
                <a:ea typeface="+mn-lt"/>
                <a:cs typeface="+mn-lt"/>
              </a:rPr>
              <a:t>Remarque : Les playlists </a:t>
            </a:r>
            <a:r>
              <a:rPr lang="en-US" sz="1400" err="1">
                <a:solidFill>
                  <a:schemeClr val="bg1">
                    <a:lumMod val="65000"/>
                  </a:schemeClr>
                </a:solidFill>
                <a:ea typeface="+mn-lt"/>
                <a:cs typeface="+mn-lt"/>
              </a:rPr>
              <a:t>sont</a:t>
            </a:r>
            <a:r>
              <a:rPr lang="en-US" sz="1400">
                <a:solidFill>
                  <a:schemeClr val="bg1">
                    <a:lumMod val="65000"/>
                  </a:schemeClr>
                </a:solidFill>
                <a:ea typeface="+mn-lt"/>
                <a:cs typeface="+mn-lt"/>
              </a:rPr>
              <a:t> </a:t>
            </a:r>
            <a:r>
              <a:rPr lang="en-US" sz="1400" err="1">
                <a:solidFill>
                  <a:schemeClr val="bg1">
                    <a:lumMod val="65000"/>
                  </a:schemeClr>
                </a:solidFill>
                <a:ea typeface="+mn-lt"/>
                <a:cs typeface="+mn-lt"/>
              </a:rPr>
              <a:t>sélectionnées</a:t>
            </a:r>
            <a:r>
              <a:rPr lang="en-US" sz="1400">
                <a:solidFill>
                  <a:schemeClr val="bg1">
                    <a:lumMod val="65000"/>
                  </a:schemeClr>
                </a:solidFill>
                <a:ea typeface="+mn-lt"/>
                <a:cs typeface="+mn-lt"/>
              </a:rPr>
              <a:t> pour </a:t>
            </a:r>
            <a:r>
              <a:rPr lang="en-US" sz="1400" err="1">
                <a:solidFill>
                  <a:schemeClr val="bg1">
                    <a:lumMod val="65000"/>
                  </a:schemeClr>
                </a:solidFill>
                <a:ea typeface="+mn-lt"/>
                <a:cs typeface="+mn-lt"/>
              </a:rPr>
              <a:t>leur</a:t>
            </a:r>
            <a:r>
              <a:rPr lang="en-US" sz="1400">
                <a:solidFill>
                  <a:schemeClr val="bg1">
                    <a:lumMod val="65000"/>
                  </a:schemeClr>
                </a:solidFill>
                <a:ea typeface="+mn-lt"/>
                <a:cs typeface="+mn-lt"/>
              </a:rPr>
              <a:t> pertinence à </a:t>
            </a:r>
            <a:r>
              <a:rPr lang="en-US" sz="1400" err="1">
                <a:solidFill>
                  <a:schemeClr val="bg1">
                    <a:lumMod val="65000"/>
                  </a:schemeClr>
                </a:solidFill>
                <a:ea typeface="+mn-lt"/>
                <a:cs typeface="+mn-lt"/>
              </a:rPr>
              <a:t>l’échelle</a:t>
            </a:r>
            <a:r>
              <a:rPr lang="en-US" sz="1400">
                <a:solidFill>
                  <a:schemeClr val="bg1">
                    <a:lumMod val="65000"/>
                  </a:schemeClr>
                </a:solidFill>
                <a:ea typeface="+mn-lt"/>
                <a:cs typeface="+mn-lt"/>
              </a:rPr>
              <a:t> </a:t>
            </a:r>
            <a:r>
              <a:rPr lang="en-US" sz="1400" err="1">
                <a:solidFill>
                  <a:schemeClr val="bg1">
                    <a:lumMod val="65000"/>
                  </a:schemeClr>
                </a:solidFill>
                <a:ea typeface="+mn-lt"/>
                <a:cs typeface="+mn-lt"/>
              </a:rPr>
              <a:t>mondiale</a:t>
            </a:r>
            <a:r>
              <a:rPr lang="en-US" sz="1400">
                <a:solidFill>
                  <a:schemeClr val="bg1">
                    <a:lumMod val="65000"/>
                  </a:schemeClr>
                </a:solidFill>
                <a:ea typeface="+mn-lt"/>
                <a:cs typeface="+mn-lt"/>
              </a:rPr>
              <a:t> et </a:t>
            </a:r>
            <a:r>
              <a:rPr lang="en-US" sz="1400" err="1">
                <a:solidFill>
                  <a:schemeClr val="bg1">
                    <a:lumMod val="65000"/>
                  </a:schemeClr>
                </a:solidFill>
                <a:ea typeface="+mn-lt"/>
                <a:cs typeface="+mn-lt"/>
              </a:rPr>
              <a:t>sont</a:t>
            </a:r>
            <a:r>
              <a:rPr lang="en-US" sz="1400">
                <a:solidFill>
                  <a:schemeClr val="bg1">
                    <a:lumMod val="65000"/>
                  </a:schemeClr>
                </a:solidFill>
                <a:ea typeface="+mn-lt"/>
                <a:cs typeface="+mn-lt"/>
              </a:rPr>
              <a:t> </a:t>
            </a:r>
            <a:r>
              <a:rPr lang="en-US" sz="1400" err="1">
                <a:solidFill>
                  <a:schemeClr val="bg1">
                    <a:lumMod val="65000"/>
                  </a:schemeClr>
                </a:solidFill>
                <a:ea typeface="+mn-lt"/>
                <a:cs typeface="+mn-lt"/>
              </a:rPr>
              <a:t>régulièrement</a:t>
            </a:r>
            <a:r>
              <a:rPr lang="en-US" sz="1400">
                <a:solidFill>
                  <a:schemeClr val="bg1">
                    <a:lumMod val="65000"/>
                  </a:schemeClr>
                </a:solidFill>
                <a:ea typeface="+mn-lt"/>
                <a:cs typeface="+mn-lt"/>
              </a:rPr>
              <a:t> mises à jour. Elles ne </a:t>
            </a:r>
            <a:r>
              <a:rPr lang="en-US" sz="1400" err="1">
                <a:solidFill>
                  <a:schemeClr val="bg1">
                    <a:lumMod val="65000"/>
                  </a:schemeClr>
                </a:solidFill>
                <a:ea typeface="+mn-lt"/>
                <a:cs typeface="+mn-lt"/>
              </a:rPr>
              <a:t>sont</a:t>
            </a:r>
            <a:r>
              <a:rPr lang="en-US" sz="1400">
                <a:solidFill>
                  <a:schemeClr val="bg1">
                    <a:lumMod val="65000"/>
                  </a:schemeClr>
                </a:solidFill>
                <a:ea typeface="+mn-lt"/>
                <a:cs typeface="+mn-lt"/>
              </a:rPr>
              <a:t> pas </a:t>
            </a:r>
            <a:r>
              <a:rPr lang="en-US" sz="1400" err="1">
                <a:solidFill>
                  <a:schemeClr val="bg1">
                    <a:lumMod val="65000"/>
                  </a:schemeClr>
                </a:solidFill>
                <a:ea typeface="+mn-lt"/>
                <a:cs typeface="+mn-lt"/>
              </a:rPr>
              <a:t>conçues</a:t>
            </a:r>
            <a:r>
              <a:rPr lang="en-US" sz="1400">
                <a:solidFill>
                  <a:schemeClr val="bg1">
                    <a:lumMod val="65000"/>
                  </a:schemeClr>
                </a:solidFill>
                <a:ea typeface="+mn-lt"/>
                <a:cs typeface="+mn-lt"/>
              </a:rPr>
              <a:t> </a:t>
            </a:r>
            <a:r>
              <a:rPr lang="en-US" sz="1400" err="1">
                <a:solidFill>
                  <a:schemeClr val="bg1">
                    <a:lumMod val="65000"/>
                  </a:schemeClr>
                </a:solidFill>
                <a:ea typeface="+mn-lt"/>
                <a:cs typeface="+mn-lt"/>
              </a:rPr>
              <a:t>comme</a:t>
            </a:r>
            <a:r>
              <a:rPr lang="en-US" sz="1400">
                <a:solidFill>
                  <a:schemeClr val="bg1">
                    <a:lumMod val="65000"/>
                  </a:schemeClr>
                </a:solidFill>
                <a:ea typeface="+mn-lt"/>
                <a:cs typeface="+mn-lt"/>
              </a:rPr>
              <a:t> des </a:t>
            </a:r>
            <a:r>
              <a:rPr lang="en-US" sz="1400" err="1">
                <a:solidFill>
                  <a:schemeClr val="bg1">
                    <a:lumMod val="65000"/>
                  </a:schemeClr>
                </a:solidFill>
                <a:ea typeface="+mn-lt"/>
                <a:cs typeface="+mn-lt"/>
              </a:rPr>
              <a:t>parcours</a:t>
            </a:r>
            <a:r>
              <a:rPr lang="en-US" sz="1400">
                <a:solidFill>
                  <a:schemeClr val="bg1">
                    <a:lumMod val="65000"/>
                  </a:schemeClr>
                </a:solidFill>
                <a:ea typeface="+mn-lt"/>
                <a:cs typeface="+mn-lt"/>
              </a:rPr>
              <a:t> </a:t>
            </a:r>
            <a:r>
              <a:rPr lang="en-US" sz="1400" err="1">
                <a:solidFill>
                  <a:schemeClr val="bg1">
                    <a:lumMod val="65000"/>
                  </a:schemeClr>
                </a:solidFill>
                <a:ea typeface="+mn-lt"/>
                <a:cs typeface="+mn-lt"/>
              </a:rPr>
              <a:t>d’apprentissage</a:t>
            </a:r>
            <a:r>
              <a:rPr lang="en-US" sz="1400">
                <a:solidFill>
                  <a:schemeClr val="bg1">
                    <a:lumMod val="65000"/>
                  </a:schemeClr>
                </a:solidFill>
                <a:ea typeface="+mn-lt"/>
                <a:cs typeface="+mn-lt"/>
              </a:rPr>
              <a:t> </a:t>
            </a:r>
            <a:r>
              <a:rPr lang="en-US" sz="1400" err="1">
                <a:solidFill>
                  <a:schemeClr val="bg1">
                    <a:lumMod val="65000"/>
                  </a:schemeClr>
                </a:solidFill>
                <a:ea typeface="+mn-lt"/>
                <a:cs typeface="+mn-lt"/>
              </a:rPr>
              <a:t>stricts</a:t>
            </a:r>
            <a:r>
              <a:rPr lang="en-US" sz="1400">
                <a:solidFill>
                  <a:schemeClr val="bg1">
                    <a:lumMod val="65000"/>
                  </a:schemeClr>
                </a:solidFill>
                <a:ea typeface="+mn-lt"/>
                <a:cs typeface="+mn-lt"/>
              </a:rPr>
              <a:t>.</a:t>
            </a:r>
            <a:endParaRPr lang="fr-FR">
              <a:solidFill>
                <a:schemeClr val="bg1">
                  <a:lumMod val="65000"/>
                </a:schemeClr>
              </a:solidFill>
              <a:ea typeface="+mn-lt"/>
              <a:cs typeface="+mn-lt"/>
            </a:endParaRPr>
          </a:p>
        </p:txBody>
      </p:sp>
    </p:spTree>
    <p:extLst>
      <p:ext uri="{BB962C8B-B14F-4D97-AF65-F5344CB8AC3E}">
        <p14:creationId xmlns:p14="http://schemas.microsoft.com/office/powerpoint/2010/main" val="266187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60DBE8-8C7D-5252-AD43-4A8CE80E4C11}"/>
              </a:ext>
            </a:extLst>
          </p:cNvPr>
          <p:cNvSpPr>
            <a:spLocks noGrp="1"/>
          </p:cNvSpPr>
          <p:nvPr>
            <p:ph type="body" idx="120"/>
          </p:nvPr>
        </p:nvSpPr>
        <p:spPr>
          <a:xfrm>
            <a:off x="9972150" y="1543050"/>
            <a:ext cx="8694975" cy="657225"/>
          </a:xfrm>
        </p:spPr>
        <p:txBody>
          <a:bodyPr wrap="square" lIns="91440" tIns="45720" rIns="91440" bIns="45720" rtlCol="0" anchor="t"/>
          <a:lstStyle/>
          <a:p>
            <a:r>
              <a:rPr lang="en-US" sz="6600" err="1">
                <a:latin typeface="Arial Narrow"/>
                <a:ea typeface="Enduro Narrow Regular"/>
              </a:rPr>
              <a:t>Valorisez</a:t>
            </a:r>
            <a:r>
              <a:rPr lang="en-US" sz="6600">
                <a:latin typeface="Arial Narrow"/>
                <a:ea typeface="Enduro Narrow Regular"/>
              </a:rPr>
              <a:t> </a:t>
            </a:r>
            <a:r>
              <a:rPr lang="en-US" sz="6600" err="1">
                <a:latin typeface="Arial Narrow"/>
                <a:ea typeface="Enduro Narrow Regular"/>
              </a:rPr>
              <a:t>votre</a:t>
            </a:r>
            <a:r>
              <a:rPr lang="en-US" sz="6600">
                <a:latin typeface="Arial Narrow"/>
                <a:ea typeface="Enduro Narrow Regular"/>
              </a:rPr>
              <a:t> programme</a:t>
            </a:r>
            <a:endParaRPr lang="fr-FR" sz="6600">
              <a:ea typeface="Enduro Narrow Regular"/>
            </a:endParaRPr>
          </a:p>
        </p:txBody>
      </p:sp>
      <p:sp>
        <p:nvSpPr>
          <p:cNvPr id="3" name="Text Placeholder 2">
            <a:extLst>
              <a:ext uri="{FF2B5EF4-FFF2-40B4-BE49-F238E27FC236}">
                <a16:creationId xmlns:a16="http://schemas.microsoft.com/office/drawing/2014/main" id="{0E34E9D5-5FF0-BEB8-9767-7F697FCDCC83}"/>
              </a:ext>
            </a:extLst>
          </p:cNvPr>
          <p:cNvSpPr>
            <a:spLocks noGrp="1"/>
          </p:cNvSpPr>
          <p:nvPr>
            <p:ph type="body" idx="121"/>
          </p:nvPr>
        </p:nvSpPr>
        <p:spPr>
          <a:xfrm>
            <a:off x="10008150" y="2661675"/>
            <a:ext cx="6067425" cy="847725"/>
          </a:xfrm>
        </p:spPr>
        <p:txBody>
          <a:bodyPr wrap="square" lIns="91440" tIns="45720" rIns="91440" bIns="45720" rtlCol="0" anchor="t"/>
          <a:lstStyle/>
          <a:p>
            <a:r>
              <a:rPr lang="en-US" err="1">
                <a:latin typeface="Arial"/>
                <a:ea typeface="Enduro Regular"/>
                <a:cs typeface="Arial"/>
              </a:rPr>
              <a:t>Stimulez</a:t>
            </a:r>
            <a:r>
              <a:rPr lang="en-US">
                <a:latin typeface="Arial"/>
                <a:ea typeface="Enduro Regular"/>
                <a:cs typeface="Arial"/>
              </a:rPr>
              <a:t> la </a:t>
            </a:r>
            <a:r>
              <a:rPr lang="en-US" err="1">
                <a:latin typeface="Arial"/>
                <a:ea typeface="Enduro Regular"/>
                <a:cs typeface="Arial"/>
              </a:rPr>
              <a:t>notoriété</a:t>
            </a:r>
            <a:r>
              <a:rPr lang="en-US">
                <a:latin typeface="Arial"/>
                <a:ea typeface="Enduro Regular"/>
                <a:cs typeface="Arial"/>
              </a:rPr>
              <a:t> et l'engagement pour favoriser l'adoption de l'apprentissage.</a:t>
            </a:r>
            <a:endParaRPr lang="fr-FR">
              <a:latin typeface="Arial"/>
              <a:ea typeface="Enduro Regular"/>
              <a:cs typeface="Arial"/>
            </a:endParaRPr>
          </a:p>
        </p:txBody>
      </p:sp>
      <p:sp>
        <p:nvSpPr>
          <p:cNvPr id="4" name="Text Placeholder 3">
            <a:extLst>
              <a:ext uri="{FF2B5EF4-FFF2-40B4-BE49-F238E27FC236}">
                <a16:creationId xmlns:a16="http://schemas.microsoft.com/office/drawing/2014/main" id="{CACD0585-518D-0C8E-F4E9-276FC32FE180}"/>
              </a:ext>
            </a:extLst>
          </p:cNvPr>
          <p:cNvSpPr>
            <a:spLocks noGrp="1"/>
          </p:cNvSpPr>
          <p:nvPr>
            <p:ph type="body" idx="122"/>
          </p:nvPr>
        </p:nvSpPr>
        <p:spPr>
          <a:xfrm>
            <a:off x="9991725" y="4173008"/>
            <a:ext cx="6772276" cy="590550"/>
          </a:xfrm>
        </p:spPr>
        <p:txBody>
          <a:bodyPr wrap="square" lIns="91440" tIns="45720" rIns="91440" bIns="45720" rtlCol="0" anchor="t"/>
          <a:lstStyle/>
          <a:p>
            <a:pPr>
              <a:lnSpc>
                <a:spcPct val="100000"/>
              </a:lnSpc>
            </a:pPr>
            <a:r>
              <a:rPr lang="en-US" b="1">
                <a:latin typeface="Arial"/>
                <a:ea typeface="Enduro Regular"/>
                <a:cs typeface="Arial"/>
              </a:rPr>
              <a:t>Mise </a:t>
            </a:r>
            <a:r>
              <a:rPr lang="en-US" b="1" err="1">
                <a:latin typeface="Arial"/>
                <a:ea typeface="Enduro Regular"/>
                <a:cs typeface="Arial"/>
              </a:rPr>
              <a:t>en</a:t>
            </a:r>
            <a:r>
              <a:rPr lang="en-US" b="1">
                <a:latin typeface="Arial"/>
                <a:ea typeface="Enduro Regular"/>
                <a:cs typeface="Arial"/>
              </a:rPr>
              <a:t> lumière du leadership trimestriel</a:t>
            </a:r>
            <a:br>
              <a:rPr lang="en-US" b="1">
                <a:latin typeface="Arial"/>
                <a:cs typeface="Arial"/>
              </a:rPr>
            </a:br>
            <a:r>
              <a:rPr lang="en-US" err="1">
                <a:latin typeface="Arial"/>
                <a:ea typeface="Enduro Regular"/>
                <a:cs typeface="Arial"/>
              </a:rPr>
              <a:t>Mettez</a:t>
            </a:r>
            <a:r>
              <a:rPr lang="en-US">
                <a:latin typeface="Arial"/>
                <a:ea typeface="Enduro Regular"/>
                <a:cs typeface="Arial"/>
              </a:rPr>
              <a:t> </a:t>
            </a:r>
            <a:r>
              <a:rPr lang="en-US" err="1">
                <a:latin typeface="Arial"/>
                <a:ea typeface="Enduro Regular"/>
                <a:cs typeface="Arial"/>
              </a:rPr>
              <a:t>en</a:t>
            </a:r>
            <a:r>
              <a:rPr lang="en-US">
                <a:latin typeface="Arial"/>
                <a:ea typeface="Enduro Regular"/>
                <a:cs typeface="Arial"/>
              </a:rPr>
              <a:t> </a:t>
            </a:r>
            <a:r>
              <a:rPr lang="en-US" err="1">
                <a:latin typeface="Arial"/>
                <a:ea typeface="Enduro Regular"/>
                <a:cs typeface="Arial"/>
              </a:rPr>
              <a:t>avant</a:t>
            </a:r>
            <a:r>
              <a:rPr lang="en-US">
                <a:latin typeface="Arial"/>
                <a:ea typeface="Enduro Regular"/>
                <a:cs typeface="Arial"/>
              </a:rPr>
              <a:t> un </a:t>
            </a:r>
            <a:r>
              <a:rPr lang="en-US" err="1">
                <a:latin typeface="Arial"/>
                <a:ea typeface="Enduro Regular"/>
                <a:cs typeface="Arial"/>
              </a:rPr>
              <a:t>cours</a:t>
            </a:r>
            <a:r>
              <a:rPr lang="en-US">
                <a:latin typeface="Arial"/>
                <a:ea typeface="Enduro Regular"/>
                <a:cs typeface="Arial"/>
              </a:rPr>
              <a:t>, un </a:t>
            </a:r>
            <a:r>
              <a:rPr lang="en-US" err="1">
                <a:latin typeface="Arial"/>
                <a:ea typeface="Enduro Regular"/>
                <a:cs typeface="Arial"/>
              </a:rPr>
              <a:t>prestataire</a:t>
            </a:r>
            <a:r>
              <a:rPr lang="en-US">
                <a:latin typeface="Arial"/>
                <a:ea typeface="Enduro Regular"/>
                <a:cs typeface="Arial"/>
              </a:rPr>
              <a:t> </a:t>
            </a:r>
            <a:r>
              <a:rPr lang="en-US" err="1">
                <a:latin typeface="Arial"/>
                <a:ea typeface="Enduro Regular"/>
                <a:cs typeface="Arial"/>
              </a:rPr>
              <a:t>ou</a:t>
            </a:r>
            <a:r>
              <a:rPr lang="en-US">
                <a:latin typeface="Arial"/>
                <a:ea typeface="Enduro Regular"/>
                <a:cs typeface="Arial"/>
              </a:rPr>
              <a:t> un </a:t>
            </a:r>
            <a:r>
              <a:rPr lang="en-US" err="1">
                <a:latin typeface="Arial"/>
                <a:ea typeface="Enduro Regular"/>
                <a:cs typeface="Arial"/>
              </a:rPr>
              <a:t>apprenant</a:t>
            </a:r>
            <a:r>
              <a:rPr lang="en-US">
                <a:latin typeface="Arial"/>
                <a:ea typeface="Enduro Regular"/>
                <a:cs typeface="Arial"/>
              </a:rPr>
              <a:t> </a:t>
            </a:r>
            <a:r>
              <a:rPr lang="en-US" err="1">
                <a:latin typeface="Arial"/>
                <a:ea typeface="Enduro Regular"/>
                <a:cs typeface="Arial"/>
              </a:rPr>
              <a:t>chaque</a:t>
            </a:r>
            <a:r>
              <a:rPr lang="en-US">
                <a:latin typeface="Arial"/>
                <a:ea typeface="Enduro Regular"/>
                <a:cs typeface="Arial"/>
              </a:rPr>
              <a:t> </a:t>
            </a:r>
            <a:r>
              <a:rPr lang="en-US" err="1">
                <a:latin typeface="Arial"/>
                <a:ea typeface="Enduro Regular"/>
                <a:cs typeface="Arial"/>
              </a:rPr>
              <a:t>mois</a:t>
            </a:r>
            <a:r>
              <a:rPr lang="en-US">
                <a:latin typeface="Arial"/>
                <a:ea typeface="Enduro Regular"/>
                <a:cs typeface="Arial"/>
              </a:rPr>
              <a:t> pour </a:t>
            </a:r>
            <a:r>
              <a:rPr lang="en-US" err="1">
                <a:latin typeface="Arial"/>
                <a:ea typeface="Enduro Regular"/>
                <a:cs typeface="Arial"/>
              </a:rPr>
              <a:t>valoriser</a:t>
            </a:r>
            <a:r>
              <a:rPr lang="en-US">
                <a:latin typeface="Arial"/>
                <a:ea typeface="Enduro Regular"/>
                <a:cs typeface="Arial"/>
              </a:rPr>
              <a:t> les </a:t>
            </a:r>
            <a:r>
              <a:rPr lang="en-US" err="1">
                <a:latin typeface="Arial"/>
                <a:ea typeface="Enduro Regular"/>
                <a:cs typeface="Arial"/>
              </a:rPr>
              <a:t>progrès</a:t>
            </a:r>
            <a:r>
              <a:rPr lang="en-US">
                <a:latin typeface="Arial"/>
                <a:ea typeface="Enduro Regular"/>
                <a:cs typeface="Arial"/>
              </a:rPr>
              <a:t> et </a:t>
            </a:r>
            <a:r>
              <a:rPr lang="en-US" err="1">
                <a:latin typeface="Arial"/>
                <a:ea typeface="Enduro Regular"/>
                <a:cs typeface="Arial"/>
              </a:rPr>
              <a:t>célébrer</a:t>
            </a:r>
            <a:r>
              <a:rPr lang="en-US">
                <a:latin typeface="Arial"/>
                <a:ea typeface="Enduro Regular"/>
                <a:cs typeface="Arial"/>
              </a:rPr>
              <a:t> la </a:t>
            </a:r>
            <a:r>
              <a:rPr lang="en-US" err="1">
                <a:latin typeface="Arial"/>
                <a:ea typeface="Enduro Regular"/>
                <a:cs typeface="Arial"/>
              </a:rPr>
              <a:t>croissance</a:t>
            </a:r>
            <a:r>
              <a:rPr lang="en-US">
                <a:latin typeface="Arial"/>
                <a:ea typeface="Enduro Regular"/>
                <a:cs typeface="Arial"/>
              </a:rPr>
              <a:t>.</a:t>
            </a:r>
            <a:endParaRPr lang="fr-FR">
              <a:latin typeface="Arial"/>
              <a:ea typeface="Enduro Regular"/>
              <a:cs typeface="Arial"/>
            </a:endParaRPr>
          </a:p>
        </p:txBody>
      </p:sp>
      <p:sp>
        <p:nvSpPr>
          <p:cNvPr id="8" name="Content Placeholder 7">
            <a:extLst>
              <a:ext uri="{FF2B5EF4-FFF2-40B4-BE49-F238E27FC236}">
                <a16:creationId xmlns:a16="http://schemas.microsoft.com/office/drawing/2014/main" id="{91192CAF-DE5B-B999-0B89-8142C0768F2B}"/>
              </a:ext>
            </a:extLst>
          </p:cNvPr>
          <p:cNvSpPr>
            <a:spLocks noGrp="1"/>
          </p:cNvSpPr>
          <p:nvPr>
            <p:ph idx="107"/>
          </p:nvPr>
        </p:nvSpPr>
        <p:spPr/>
        <p:txBody>
          <a:bodyPr/>
          <a:lstStyle/>
          <a:p>
            <a:endParaRPr lang="en-US"/>
          </a:p>
        </p:txBody>
      </p:sp>
      <p:sp>
        <p:nvSpPr>
          <p:cNvPr id="9" name="Rounded Rectangle 8">
            <a:extLst>
              <a:ext uri="{FF2B5EF4-FFF2-40B4-BE49-F238E27FC236}">
                <a16:creationId xmlns:a16="http://schemas.microsoft.com/office/drawing/2014/main" id="{C66FE5E6-3710-1495-0846-EDE42CA71906}"/>
              </a:ext>
            </a:extLst>
          </p:cNvPr>
          <p:cNvSpPr/>
          <p:nvPr/>
        </p:nvSpPr>
        <p:spPr>
          <a:xfrm>
            <a:off x="9991724" y="878049"/>
            <a:ext cx="904875" cy="376740"/>
          </a:xfrm>
          <a:prstGeom prst="roundRect">
            <a:avLst/>
          </a:prstGeom>
          <a:solidFill>
            <a:srgbClr val="FEE19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394646"/>
                </a:solidFill>
                <a:latin typeface="Calibri"/>
                <a:ea typeface="Calibri"/>
                <a:cs typeface="Calibri"/>
              </a:rPr>
              <a:t>Étape 4</a:t>
            </a:r>
            <a:endParaRPr lang="fr-FR"/>
          </a:p>
        </p:txBody>
      </p:sp>
    </p:spTree>
    <p:extLst>
      <p:ext uri="{BB962C8B-B14F-4D97-AF65-F5344CB8AC3E}">
        <p14:creationId xmlns:p14="http://schemas.microsoft.com/office/powerpoint/2010/main" val="1749764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56E147-3EF9-4D1A-9141-93B5B9076058}">
  <ds:schemaRefs>
    <ds:schemaRef ds:uri="5a2caa2f-2a29-4f16-9f14-08171f49be17"/>
    <ds:schemaRef ds:uri="8dd04453-5d86-49ae-a1fb-6a969702f4b8"/>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37086B95-6A79-4BFB-9B88-D0D68B712200}">
  <ds:schemaRefs>
    <ds:schemaRef ds:uri="http://schemas.microsoft.com/sharepoint/v3/contenttype/forms"/>
  </ds:schemaRefs>
</ds:datastoreItem>
</file>

<file path=customXml/itemProps3.xml><?xml version="1.0" encoding="utf-8"?>
<ds:datastoreItem xmlns:ds="http://schemas.openxmlformats.org/officeDocument/2006/customXml" ds:itemID="{ED33633C-9C39-432B-B211-A3C2C5B56884}">
  <ds:schemaRefs>
    <ds:schemaRef ds:uri="5a2caa2f-2a29-4f16-9f14-08171f49be17"/>
    <ds:schemaRef ds:uri="8dd04453-5d86-49ae-a1fb-6a969702f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Personnalisé</PresentationFormat>
  <Slides>14</Slides>
  <Notes>6</Notes>
  <HiddenSlides>0</HiddenSlide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31</cp:revision>
  <dcterms:created xsi:type="dcterms:W3CDTF">2025-03-18T21:02:10Z</dcterms:created>
  <dcterms:modified xsi:type="dcterms:W3CDTF">2025-05-20T15:32:26Z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ies>
</file>