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34"/>
  </p:notesMasterIdLst>
  <p:sldIdLst>
    <p:sldId id="256" r:id="rId5"/>
    <p:sldId id="257"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Lst>
  <p:sldSz cx="18288000" cy="10287000"/>
  <p:notesSz cx="6858000" cy="9144000"/>
  <p:embeddedFontLst>
    <p:embeddedFont>
      <p:font typeface="Enduro" panose="02000000000000000000" pitchFamily="2" charset="0"/>
      <p:regular r:id="rId35"/>
    </p:embeddedFont>
    <p:embeddedFont>
      <p:font typeface="Enduro Bold" panose="02000000000000000000" pitchFamily="2" charset="0"/>
      <p:regular r:id="rId36"/>
      <p:bold r:id="rId37"/>
    </p:embeddedFont>
    <p:embeddedFont>
      <p:font typeface="Enduro Italics" panose="02000000000000000000" pitchFamily="2" charset="0"/>
      <p:regular r:id="rId38"/>
      <p:italic r:id="rId39"/>
    </p:embeddedFont>
    <p:embeddedFont>
      <p:font typeface="Enduro Narrow" panose="02000000000000000000" pitchFamily="2" charset="0"/>
      <p:regular r:id="rId4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FF1DB"/>
    <a:srgbClr val="D3E9EE"/>
    <a:srgbClr val="9A4421"/>
    <a:srgbClr val="FAF9F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varScale="1">
        <p:scale>
          <a:sx n="66" d="100"/>
          <a:sy n="66" d="100"/>
        </p:scale>
        <p:origin x="0" y="0"/>
      </p:cViewPr>
      <p:guideLst>
        <p:guide orient="horz" pos="2160"/>
        <p:guide pos="2880"/>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5.fntdata"/><Relationship Id="rId21" Type="http://schemas.openxmlformats.org/officeDocument/2006/relationships/slide" Target="slides/slide17.xml"/><Relationship Id="rId34" Type="http://schemas.openxmlformats.org/officeDocument/2006/relationships/notesMaster" Target="notesMasters/notesMaster1.xml"/><Relationship Id="rId42"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font" Target="fonts/font3.fntdata"/><Relationship Id="rId40" Type="http://schemas.openxmlformats.org/officeDocument/2006/relationships/font" Target="fonts/font6.fntdata"/><Relationship Id="rId45"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2.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font" Target="fonts/font1.fntdata"/><Relationship Id="rId43"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font" Target="fonts/font4.fntdata"/><Relationship Id="rId20" Type="http://schemas.openxmlformats.org/officeDocument/2006/relationships/slide" Target="slides/slide16.xml"/><Relationship Id="rId41"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race Myers" userId="e33135ae-ebd2-4b9c-a6b8-3b4f44837128" providerId="ADAL" clId="{146B267E-F94C-A546-89C5-6B04EA34EE25}"/>
    <pc:docChg chg="undo custSel delSld modSld">
      <pc:chgData name="Grace Myers" userId="e33135ae-ebd2-4b9c-a6b8-3b4f44837128" providerId="ADAL" clId="{146B267E-F94C-A546-89C5-6B04EA34EE25}" dt="2025-07-19T01:52:49.525" v="1008"/>
      <pc:docMkLst>
        <pc:docMk/>
      </pc:docMkLst>
      <pc:sldChg chg="del">
        <pc:chgData name="Grace Myers" userId="e33135ae-ebd2-4b9c-a6b8-3b4f44837128" providerId="ADAL" clId="{146B267E-F94C-A546-89C5-6B04EA34EE25}" dt="2025-07-17T00:02:44.607" v="0" actId="2696"/>
        <pc:sldMkLst>
          <pc:docMk/>
          <pc:sldMk cId="0" sldId="258"/>
        </pc:sldMkLst>
      </pc:sldChg>
      <pc:sldChg chg="modSp mod">
        <pc:chgData name="Grace Myers" userId="e33135ae-ebd2-4b9c-a6b8-3b4f44837128" providerId="ADAL" clId="{146B267E-F94C-A546-89C5-6B04EA34EE25}" dt="2025-07-17T21:46:46.782" v="35" actId="14100"/>
        <pc:sldMkLst>
          <pc:docMk/>
          <pc:sldMk cId="0" sldId="262"/>
        </pc:sldMkLst>
        <pc:spChg chg="mod">
          <ac:chgData name="Grace Myers" userId="e33135ae-ebd2-4b9c-a6b8-3b4f44837128" providerId="ADAL" clId="{146B267E-F94C-A546-89C5-6B04EA34EE25}" dt="2025-07-17T21:46:28.188" v="33" actId="14100"/>
          <ac:spMkLst>
            <pc:docMk/>
            <pc:sldMk cId="0" sldId="262"/>
            <ac:spMk id="16" creationId="{00000000-0000-0000-0000-000000000000}"/>
          </ac:spMkLst>
        </pc:spChg>
        <pc:spChg chg="mod">
          <ac:chgData name="Grace Myers" userId="e33135ae-ebd2-4b9c-a6b8-3b4f44837128" providerId="ADAL" clId="{146B267E-F94C-A546-89C5-6B04EA34EE25}" dt="2025-07-17T21:46:23.057" v="32" actId="20577"/>
          <ac:spMkLst>
            <pc:docMk/>
            <pc:sldMk cId="0" sldId="262"/>
            <ac:spMk id="17" creationId="{00000000-0000-0000-0000-000000000000}"/>
          </ac:spMkLst>
        </pc:spChg>
        <pc:spChg chg="mod">
          <ac:chgData name="Grace Myers" userId="e33135ae-ebd2-4b9c-a6b8-3b4f44837128" providerId="ADAL" clId="{146B267E-F94C-A546-89C5-6B04EA34EE25}" dt="2025-07-17T21:45:46.059" v="18" actId="20577"/>
          <ac:spMkLst>
            <pc:docMk/>
            <pc:sldMk cId="0" sldId="262"/>
            <ac:spMk id="24" creationId="{00000000-0000-0000-0000-000000000000}"/>
          </ac:spMkLst>
        </pc:spChg>
        <pc:grpChg chg="mod">
          <ac:chgData name="Grace Myers" userId="e33135ae-ebd2-4b9c-a6b8-3b4f44837128" providerId="ADAL" clId="{146B267E-F94C-A546-89C5-6B04EA34EE25}" dt="2025-07-17T21:46:46.782" v="35" actId="14100"/>
          <ac:grpSpMkLst>
            <pc:docMk/>
            <pc:sldMk cId="0" sldId="262"/>
            <ac:grpSpMk id="9" creationId="{00000000-0000-0000-0000-000000000000}"/>
          </ac:grpSpMkLst>
        </pc:grpChg>
      </pc:sldChg>
      <pc:sldChg chg="modSp mod">
        <pc:chgData name="Grace Myers" userId="e33135ae-ebd2-4b9c-a6b8-3b4f44837128" providerId="ADAL" clId="{146B267E-F94C-A546-89C5-6B04EA34EE25}" dt="2025-07-17T21:47:23.473" v="48" actId="20577"/>
        <pc:sldMkLst>
          <pc:docMk/>
          <pc:sldMk cId="0" sldId="264"/>
        </pc:sldMkLst>
        <pc:spChg chg="mod">
          <ac:chgData name="Grace Myers" userId="e33135ae-ebd2-4b9c-a6b8-3b4f44837128" providerId="ADAL" clId="{146B267E-F94C-A546-89C5-6B04EA34EE25}" dt="2025-07-17T21:47:23.473" v="48" actId="20577"/>
          <ac:spMkLst>
            <pc:docMk/>
            <pc:sldMk cId="0" sldId="264"/>
            <ac:spMk id="15" creationId="{00000000-0000-0000-0000-000000000000}"/>
          </ac:spMkLst>
        </pc:spChg>
      </pc:sldChg>
      <pc:sldChg chg="modSp mod">
        <pc:chgData name="Grace Myers" userId="e33135ae-ebd2-4b9c-a6b8-3b4f44837128" providerId="ADAL" clId="{146B267E-F94C-A546-89C5-6B04EA34EE25}" dt="2025-07-17T21:47:45.769" v="50" actId="113"/>
        <pc:sldMkLst>
          <pc:docMk/>
          <pc:sldMk cId="0" sldId="267"/>
        </pc:sldMkLst>
        <pc:spChg chg="mod">
          <ac:chgData name="Grace Myers" userId="e33135ae-ebd2-4b9c-a6b8-3b4f44837128" providerId="ADAL" clId="{146B267E-F94C-A546-89C5-6B04EA34EE25}" dt="2025-07-17T21:47:45.769" v="50" actId="113"/>
          <ac:spMkLst>
            <pc:docMk/>
            <pc:sldMk cId="0" sldId="267"/>
            <ac:spMk id="25" creationId="{00000000-0000-0000-0000-000000000000}"/>
          </ac:spMkLst>
        </pc:spChg>
      </pc:sldChg>
      <pc:sldChg chg="modSp mod">
        <pc:chgData name="Grace Myers" userId="e33135ae-ebd2-4b9c-a6b8-3b4f44837128" providerId="ADAL" clId="{146B267E-F94C-A546-89C5-6B04EA34EE25}" dt="2025-07-17T21:48:17.878" v="55" actId="14100"/>
        <pc:sldMkLst>
          <pc:docMk/>
          <pc:sldMk cId="0" sldId="268"/>
        </pc:sldMkLst>
        <pc:spChg chg="mod">
          <ac:chgData name="Grace Myers" userId="e33135ae-ebd2-4b9c-a6b8-3b4f44837128" providerId="ADAL" clId="{146B267E-F94C-A546-89C5-6B04EA34EE25}" dt="2025-07-17T21:48:17.878" v="55" actId="14100"/>
          <ac:spMkLst>
            <pc:docMk/>
            <pc:sldMk cId="0" sldId="268"/>
            <ac:spMk id="47" creationId="{00000000-0000-0000-0000-000000000000}"/>
          </ac:spMkLst>
        </pc:spChg>
      </pc:sldChg>
      <pc:sldChg chg="addSp delSp modSp mod">
        <pc:chgData name="Grace Myers" userId="e33135ae-ebd2-4b9c-a6b8-3b4f44837128" providerId="ADAL" clId="{146B267E-F94C-A546-89C5-6B04EA34EE25}" dt="2025-07-17T21:48:14.389" v="54" actId="14100"/>
        <pc:sldMkLst>
          <pc:docMk/>
          <pc:sldMk cId="0" sldId="269"/>
        </pc:sldMkLst>
        <pc:spChg chg="add mod">
          <ac:chgData name="Grace Myers" userId="e33135ae-ebd2-4b9c-a6b8-3b4f44837128" providerId="ADAL" clId="{146B267E-F94C-A546-89C5-6B04EA34EE25}" dt="2025-07-17T21:48:11.648" v="53"/>
          <ac:spMkLst>
            <pc:docMk/>
            <pc:sldMk cId="0" sldId="269"/>
            <ac:spMk id="48" creationId="{F704AD6C-7847-12F5-E8EC-1D408C37C406}"/>
          </ac:spMkLst>
        </pc:spChg>
        <pc:spChg chg="add mod">
          <ac:chgData name="Grace Myers" userId="e33135ae-ebd2-4b9c-a6b8-3b4f44837128" providerId="ADAL" clId="{146B267E-F94C-A546-89C5-6B04EA34EE25}" dt="2025-07-17T21:48:11.648" v="53"/>
          <ac:spMkLst>
            <pc:docMk/>
            <pc:sldMk cId="0" sldId="269"/>
            <ac:spMk id="49" creationId="{DDAF2CE1-E3F8-B727-5D01-C8680D0820BF}"/>
          </ac:spMkLst>
        </pc:spChg>
        <pc:spChg chg="add mod">
          <ac:chgData name="Grace Myers" userId="e33135ae-ebd2-4b9c-a6b8-3b4f44837128" providerId="ADAL" clId="{146B267E-F94C-A546-89C5-6B04EA34EE25}" dt="2025-07-17T21:48:11.648" v="53"/>
          <ac:spMkLst>
            <pc:docMk/>
            <pc:sldMk cId="0" sldId="269"/>
            <ac:spMk id="50" creationId="{BDF9FD6B-CC6B-486F-DFEE-2755EEDB6259}"/>
          </ac:spMkLst>
        </pc:spChg>
        <pc:spChg chg="add mod">
          <ac:chgData name="Grace Myers" userId="e33135ae-ebd2-4b9c-a6b8-3b4f44837128" providerId="ADAL" clId="{146B267E-F94C-A546-89C5-6B04EA34EE25}" dt="2025-07-17T21:48:11.648" v="53"/>
          <ac:spMkLst>
            <pc:docMk/>
            <pc:sldMk cId="0" sldId="269"/>
            <ac:spMk id="51" creationId="{2AA9D9B0-D108-FC56-71D1-E000A489E068}"/>
          </ac:spMkLst>
        </pc:spChg>
        <pc:spChg chg="add mod">
          <ac:chgData name="Grace Myers" userId="e33135ae-ebd2-4b9c-a6b8-3b4f44837128" providerId="ADAL" clId="{146B267E-F94C-A546-89C5-6B04EA34EE25}" dt="2025-07-17T21:48:14.389" v="54" actId="14100"/>
          <ac:spMkLst>
            <pc:docMk/>
            <pc:sldMk cId="0" sldId="269"/>
            <ac:spMk id="52" creationId="{ECC2BFDD-653E-3DE6-64FD-C1087253FCB9}"/>
          </ac:spMkLst>
        </pc:spChg>
      </pc:sldChg>
      <pc:sldChg chg="addSp delSp modSp mod">
        <pc:chgData name="Grace Myers" userId="e33135ae-ebd2-4b9c-a6b8-3b4f44837128" providerId="ADAL" clId="{146B267E-F94C-A546-89C5-6B04EA34EE25}" dt="2025-07-19T01:52:49.525" v="1008"/>
        <pc:sldMkLst>
          <pc:docMk/>
          <pc:sldMk cId="0" sldId="272"/>
        </pc:sldMkLst>
        <pc:spChg chg="mod">
          <ac:chgData name="Grace Myers" userId="e33135ae-ebd2-4b9c-a6b8-3b4f44837128" providerId="ADAL" clId="{146B267E-F94C-A546-89C5-6B04EA34EE25}" dt="2025-07-18T17:34:58.204" v="672" actId="1076"/>
          <ac:spMkLst>
            <pc:docMk/>
            <pc:sldMk cId="0" sldId="272"/>
            <ac:spMk id="5" creationId="{00000000-0000-0000-0000-000000000000}"/>
          </ac:spMkLst>
        </pc:spChg>
        <pc:spChg chg="mod">
          <ac:chgData name="Grace Myers" userId="e33135ae-ebd2-4b9c-a6b8-3b4f44837128" providerId="ADAL" clId="{146B267E-F94C-A546-89C5-6B04EA34EE25}" dt="2025-07-18T17:17:34.883" v="482" actId="1076"/>
          <ac:spMkLst>
            <pc:docMk/>
            <pc:sldMk cId="0" sldId="272"/>
            <ac:spMk id="6" creationId="{00000000-0000-0000-0000-000000000000}"/>
          </ac:spMkLst>
        </pc:spChg>
        <pc:spChg chg="mod">
          <ac:chgData name="Grace Myers" userId="e33135ae-ebd2-4b9c-a6b8-3b4f44837128" providerId="ADAL" clId="{146B267E-F94C-A546-89C5-6B04EA34EE25}" dt="2025-07-18T17:22:03.780" v="627" actId="465"/>
          <ac:spMkLst>
            <pc:docMk/>
            <pc:sldMk cId="0" sldId="272"/>
            <ac:spMk id="16" creationId="{00000000-0000-0000-0000-000000000000}"/>
          </ac:spMkLst>
        </pc:spChg>
        <pc:spChg chg="mod">
          <ac:chgData name="Grace Myers" userId="e33135ae-ebd2-4b9c-a6b8-3b4f44837128" providerId="ADAL" clId="{146B267E-F94C-A546-89C5-6B04EA34EE25}" dt="2025-07-18T17:22:03.780" v="627" actId="465"/>
          <ac:spMkLst>
            <pc:docMk/>
            <pc:sldMk cId="0" sldId="272"/>
            <ac:spMk id="18" creationId="{00000000-0000-0000-0000-000000000000}"/>
          </ac:spMkLst>
        </pc:spChg>
        <pc:spChg chg="mod">
          <ac:chgData name="Grace Myers" userId="e33135ae-ebd2-4b9c-a6b8-3b4f44837128" providerId="ADAL" clId="{146B267E-F94C-A546-89C5-6B04EA34EE25}" dt="2025-07-18T17:22:03.780" v="627" actId="465"/>
          <ac:spMkLst>
            <pc:docMk/>
            <pc:sldMk cId="0" sldId="272"/>
            <ac:spMk id="20" creationId="{00000000-0000-0000-0000-000000000000}"/>
          </ac:spMkLst>
        </pc:spChg>
        <pc:spChg chg="mod">
          <ac:chgData name="Grace Myers" userId="e33135ae-ebd2-4b9c-a6b8-3b4f44837128" providerId="ADAL" clId="{146B267E-F94C-A546-89C5-6B04EA34EE25}" dt="2025-07-18T17:22:03.780" v="627" actId="465"/>
          <ac:spMkLst>
            <pc:docMk/>
            <pc:sldMk cId="0" sldId="272"/>
            <ac:spMk id="26" creationId="{ACAEBC4E-DBE3-025D-DD6C-EB88F643CC5E}"/>
          </ac:spMkLst>
        </pc:spChg>
        <pc:spChg chg="add mod">
          <ac:chgData name="Grace Myers" userId="e33135ae-ebd2-4b9c-a6b8-3b4f44837128" providerId="ADAL" clId="{146B267E-F94C-A546-89C5-6B04EA34EE25}" dt="2025-07-19T01:52:04.738" v="1007"/>
          <ac:spMkLst>
            <pc:docMk/>
            <pc:sldMk cId="0" sldId="272"/>
            <ac:spMk id="27" creationId="{7E6AD339-862B-8323-D798-A47F7BC82FFE}"/>
          </ac:spMkLst>
        </pc:spChg>
        <pc:spChg chg="mod">
          <ac:chgData name="Grace Myers" userId="e33135ae-ebd2-4b9c-a6b8-3b4f44837128" providerId="ADAL" clId="{146B267E-F94C-A546-89C5-6B04EA34EE25}" dt="2025-07-18T17:22:03.780" v="627" actId="465"/>
          <ac:spMkLst>
            <pc:docMk/>
            <pc:sldMk cId="0" sldId="272"/>
            <ac:spMk id="32" creationId="{00000000-0000-0000-0000-000000000000}"/>
          </ac:spMkLst>
        </pc:spChg>
        <pc:spChg chg="mod">
          <ac:chgData name="Grace Myers" userId="e33135ae-ebd2-4b9c-a6b8-3b4f44837128" providerId="ADAL" clId="{146B267E-F94C-A546-89C5-6B04EA34EE25}" dt="2025-07-18T17:44:12.043" v="796"/>
          <ac:spMkLst>
            <pc:docMk/>
            <pc:sldMk cId="0" sldId="272"/>
            <ac:spMk id="33" creationId="{00000000-0000-0000-0000-000000000000}"/>
          </ac:spMkLst>
        </pc:spChg>
        <pc:spChg chg="mod">
          <ac:chgData name="Grace Myers" userId="e33135ae-ebd2-4b9c-a6b8-3b4f44837128" providerId="ADAL" clId="{146B267E-F94C-A546-89C5-6B04EA34EE25}" dt="2025-07-18T17:22:54.908" v="631" actId="12788"/>
          <ac:spMkLst>
            <pc:docMk/>
            <pc:sldMk cId="0" sldId="272"/>
            <ac:spMk id="34" creationId="{00000000-0000-0000-0000-000000000000}"/>
          </ac:spMkLst>
        </pc:spChg>
        <pc:spChg chg="mod">
          <ac:chgData name="Grace Myers" userId="e33135ae-ebd2-4b9c-a6b8-3b4f44837128" providerId="ADAL" clId="{146B267E-F94C-A546-89C5-6B04EA34EE25}" dt="2025-07-19T01:48:21.223" v="993"/>
          <ac:spMkLst>
            <pc:docMk/>
            <pc:sldMk cId="0" sldId="272"/>
            <ac:spMk id="35" creationId="{00000000-0000-0000-0000-000000000000}"/>
          </ac:spMkLst>
        </pc:spChg>
        <pc:spChg chg="mod">
          <ac:chgData name="Grace Myers" userId="e33135ae-ebd2-4b9c-a6b8-3b4f44837128" providerId="ADAL" clId="{146B267E-F94C-A546-89C5-6B04EA34EE25}" dt="2025-07-18T17:22:54.908" v="631" actId="12788"/>
          <ac:spMkLst>
            <pc:docMk/>
            <pc:sldMk cId="0" sldId="272"/>
            <ac:spMk id="36" creationId="{00000000-0000-0000-0000-000000000000}"/>
          </ac:spMkLst>
        </pc:spChg>
        <pc:spChg chg="mod">
          <ac:chgData name="Grace Myers" userId="e33135ae-ebd2-4b9c-a6b8-3b4f44837128" providerId="ADAL" clId="{146B267E-F94C-A546-89C5-6B04EA34EE25}" dt="2025-07-18T17:21:04.426" v="623" actId="465"/>
          <ac:spMkLst>
            <pc:docMk/>
            <pc:sldMk cId="0" sldId="272"/>
            <ac:spMk id="37" creationId="{00000000-0000-0000-0000-000000000000}"/>
          </ac:spMkLst>
        </pc:spChg>
        <pc:spChg chg="mod">
          <ac:chgData name="Grace Myers" userId="e33135ae-ebd2-4b9c-a6b8-3b4f44837128" providerId="ADAL" clId="{146B267E-F94C-A546-89C5-6B04EA34EE25}" dt="2025-07-18T17:21:04.426" v="623" actId="465"/>
          <ac:spMkLst>
            <pc:docMk/>
            <pc:sldMk cId="0" sldId="272"/>
            <ac:spMk id="38" creationId="{00000000-0000-0000-0000-000000000000}"/>
          </ac:spMkLst>
        </pc:spChg>
        <pc:spChg chg="mod">
          <ac:chgData name="Grace Myers" userId="e33135ae-ebd2-4b9c-a6b8-3b4f44837128" providerId="ADAL" clId="{146B267E-F94C-A546-89C5-6B04EA34EE25}" dt="2025-07-18T18:17:59.885" v="944" actId="20577"/>
          <ac:spMkLst>
            <pc:docMk/>
            <pc:sldMk cId="0" sldId="272"/>
            <ac:spMk id="39" creationId="{00000000-0000-0000-0000-000000000000}"/>
          </ac:spMkLst>
        </pc:spChg>
        <pc:spChg chg="mod">
          <ac:chgData name="Grace Myers" userId="e33135ae-ebd2-4b9c-a6b8-3b4f44837128" providerId="ADAL" clId="{146B267E-F94C-A546-89C5-6B04EA34EE25}" dt="2025-07-18T17:21:04.426" v="623" actId="465"/>
          <ac:spMkLst>
            <pc:docMk/>
            <pc:sldMk cId="0" sldId="272"/>
            <ac:spMk id="40" creationId="{00000000-0000-0000-0000-000000000000}"/>
          </ac:spMkLst>
        </pc:spChg>
        <pc:spChg chg="mod">
          <ac:chgData name="Grace Myers" userId="e33135ae-ebd2-4b9c-a6b8-3b4f44837128" providerId="ADAL" clId="{146B267E-F94C-A546-89C5-6B04EA34EE25}" dt="2025-07-18T17:20:21.171" v="611" actId="1036"/>
          <ac:spMkLst>
            <pc:docMk/>
            <pc:sldMk cId="0" sldId="272"/>
            <ac:spMk id="43" creationId="{00000000-0000-0000-0000-000000000000}"/>
          </ac:spMkLst>
        </pc:spChg>
        <pc:spChg chg="add mod">
          <ac:chgData name="Grace Myers" userId="e33135ae-ebd2-4b9c-a6b8-3b4f44837128" providerId="ADAL" clId="{146B267E-F94C-A546-89C5-6B04EA34EE25}" dt="2025-07-18T17:21:04.426" v="623" actId="465"/>
          <ac:spMkLst>
            <pc:docMk/>
            <pc:sldMk cId="0" sldId="272"/>
            <ac:spMk id="44" creationId="{D85DCD42-5419-E468-8EC1-98F4445F0209}"/>
          </ac:spMkLst>
        </pc:spChg>
        <pc:spChg chg="mod">
          <ac:chgData name="Grace Myers" userId="e33135ae-ebd2-4b9c-a6b8-3b4f44837128" providerId="ADAL" clId="{146B267E-F94C-A546-89C5-6B04EA34EE25}" dt="2025-07-18T17:21:04.426" v="623" actId="465"/>
          <ac:spMkLst>
            <pc:docMk/>
            <pc:sldMk cId="0" sldId="272"/>
            <ac:spMk id="45" creationId="{00000000-0000-0000-0000-000000000000}"/>
          </ac:spMkLst>
        </pc:spChg>
        <pc:spChg chg="mod">
          <ac:chgData name="Grace Myers" userId="e33135ae-ebd2-4b9c-a6b8-3b4f44837128" providerId="ADAL" clId="{146B267E-F94C-A546-89C5-6B04EA34EE25}" dt="2025-07-18T18:18:17.538" v="992" actId="20577"/>
          <ac:spMkLst>
            <pc:docMk/>
            <pc:sldMk cId="0" sldId="272"/>
            <ac:spMk id="46" creationId="{00000000-0000-0000-0000-000000000000}"/>
          </ac:spMkLst>
        </pc:spChg>
        <pc:spChg chg="mod">
          <ac:chgData name="Grace Myers" userId="e33135ae-ebd2-4b9c-a6b8-3b4f44837128" providerId="ADAL" clId="{146B267E-F94C-A546-89C5-6B04EA34EE25}" dt="2025-07-18T17:22:03.780" v="627" actId="465"/>
          <ac:spMkLst>
            <pc:docMk/>
            <pc:sldMk cId="0" sldId="272"/>
            <ac:spMk id="52" creationId="{221330CF-BF3B-29FE-D178-31D99AA647F3}"/>
          </ac:spMkLst>
        </pc:spChg>
        <pc:spChg chg="add mod">
          <ac:chgData name="Grace Myers" userId="e33135ae-ebd2-4b9c-a6b8-3b4f44837128" providerId="ADAL" clId="{146B267E-F94C-A546-89C5-6B04EA34EE25}" dt="2025-07-19T01:52:49.525" v="1008"/>
          <ac:spMkLst>
            <pc:docMk/>
            <pc:sldMk cId="0" sldId="272"/>
            <ac:spMk id="53" creationId="{1498BF9C-93D0-F237-76E8-B67401F6BF65}"/>
          </ac:spMkLst>
        </pc:spChg>
        <pc:spChg chg="add mod">
          <ac:chgData name="Grace Myers" userId="e33135ae-ebd2-4b9c-a6b8-3b4f44837128" providerId="ADAL" clId="{146B267E-F94C-A546-89C5-6B04EA34EE25}" dt="2025-07-18T17:21:04.426" v="623" actId="465"/>
          <ac:spMkLst>
            <pc:docMk/>
            <pc:sldMk cId="0" sldId="272"/>
            <ac:spMk id="54" creationId="{1F5AC686-0061-1E5A-E950-D1BA4EFA4DEA}"/>
          </ac:spMkLst>
        </pc:spChg>
        <pc:spChg chg="add mod">
          <ac:chgData name="Grace Myers" userId="e33135ae-ebd2-4b9c-a6b8-3b4f44837128" providerId="ADAL" clId="{146B267E-F94C-A546-89C5-6B04EA34EE25}" dt="2025-07-19T01:49:15.126" v="997"/>
          <ac:spMkLst>
            <pc:docMk/>
            <pc:sldMk cId="0" sldId="272"/>
            <ac:spMk id="55" creationId="{21037403-EB57-18A4-2DA6-F8B3AED45F15}"/>
          </ac:spMkLst>
        </pc:spChg>
        <pc:spChg chg="add mod">
          <ac:chgData name="Grace Myers" userId="e33135ae-ebd2-4b9c-a6b8-3b4f44837128" providerId="ADAL" clId="{146B267E-F94C-A546-89C5-6B04EA34EE25}" dt="2025-07-19T01:50:05.882" v="1006" actId="1076"/>
          <ac:spMkLst>
            <pc:docMk/>
            <pc:sldMk cId="0" sldId="272"/>
            <ac:spMk id="56" creationId="{C87A827D-0400-C0CD-0537-88AE9BBEC031}"/>
          </ac:spMkLst>
        </pc:spChg>
        <pc:grpChg chg="mod">
          <ac:chgData name="Grace Myers" userId="e33135ae-ebd2-4b9c-a6b8-3b4f44837128" providerId="ADAL" clId="{146B267E-F94C-A546-89C5-6B04EA34EE25}" dt="2025-07-18T17:21:53.847" v="625" actId="12788"/>
          <ac:grpSpMkLst>
            <pc:docMk/>
            <pc:sldMk cId="0" sldId="272"/>
            <ac:grpSpMk id="7" creationId="{00000000-0000-0000-0000-000000000000}"/>
          </ac:grpSpMkLst>
        </pc:grpChg>
        <pc:grpChg chg="mod">
          <ac:chgData name="Grace Myers" userId="e33135ae-ebd2-4b9c-a6b8-3b4f44837128" providerId="ADAL" clId="{146B267E-F94C-A546-89C5-6B04EA34EE25}" dt="2025-07-18T17:22:03.780" v="627" actId="465"/>
          <ac:grpSpMkLst>
            <pc:docMk/>
            <pc:sldMk cId="0" sldId="272"/>
            <ac:grpSpMk id="13" creationId="{00000000-0000-0000-0000-000000000000}"/>
          </ac:grpSpMkLst>
        </pc:grpChg>
        <pc:grpChg chg="mod">
          <ac:chgData name="Grace Myers" userId="e33135ae-ebd2-4b9c-a6b8-3b4f44837128" providerId="ADAL" clId="{146B267E-F94C-A546-89C5-6B04EA34EE25}" dt="2025-07-18T17:22:03.780" v="627" actId="465"/>
          <ac:grpSpMkLst>
            <pc:docMk/>
            <pc:sldMk cId="0" sldId="272"/>
            <ac:grpSpMk id="15" creationId="{00000000-0000-0000-0000-000000000000}"/>
          </ac:grpSpMkLst>
        </pc:grpChg>
        <pc:grpChg chg="mod">
          <ac:chgData name="Grace Myers" userId="e33135ae-ebd2-4b9c-a6b8-3b4f44837128" providerId="ADAL" clId="{146B267E-F94C-A546-89C5-6B04EA34EE25}" dt="2025-07-18T17:22:03.780" v="627" actId="465"/>
          <ac:grpSpMkLst>
            <pc:docMk/>
            <pc:sldMk cId="0" sldId="272"/>
            <ac:grpSpMk id="17" creationId="{00000000-0000-0000-0000-000000000000}"/>
          </ac:grpSpMkLst>
        </pc:grpChg>
        <pc:grpChg chg="mod">
          <ac:chgData name="Grace Myers" userId="e33135ae-ebd2-4b9c-a6b8-3b4f44837128" providerId="ADAL" clId="{146B267E-F94C-A546-89C5-6B04EA34EE25}" dt="2025-07-18T17:21:59.330" v="626" actId="12788"/>
          <ac:grpSpMkLst>
            <pc:docMk/>
            <pc:sldMk cId="0" sldId="272"/>
            <ac:grpSpMk id="19" creationId="{00000000-0000-0000-0000-000000000000}"/>
          </ac:grpSpMkLst>
        </pc:grpChg>
        <pc:grpChg chg="add mod">
          <ac:chgData name="Grace Myers" userId="e33135ae-ebd2-4b9c-a6b8-3b4f44837128" providerId="ADAL" clId="{146B267E-F94C-A546-89C5-6B04EA34EE25}" dt="2025-07-18T17:21:59.330" v="626" actId="12788"/>
          <ac:grpSpMkLst>
            <pc:docMk/>
            <pc:sldMk cId="0" sldId="272"/>
            <ac:grpSpMk id="25" creationId="{F49F9BC2-7D6E-DAC1-674B-25A0324B2F3B}"/>
          </ac:grpSpMkLst>
        </pc:grpChg>
        <pc:grpChg chg="mod">
          <ac:chgData name="Grace Myers" userId="e33135ae-ebd2-4b9c-a6b8-3b4f44837128" providerId="ADAL" clId="{146B267E-F94C-A546-89C5-6B04EA34EE25}" dt="2025-07-18T17:21:59.330" v="626" actId="12788"/>
          <ac:grpSpMkLst>
            <pc:docMk/>
            <pc:sldMk cId="0" sldId="272"/>
            <ac:grpSpMk id="28" creationId="{00000000-0000-0000-0000-000000000000}"/>
          </ac:grpSpMkLst>
        </pc:grpChg>
        <pc:grpChg chg="mod">
          <ac:chgData name="Grace Myers" userId="e33135ae-ebd2-4b9c-a6b8-3b4f44837128" providerId="ADAL" clId="{146B267E-F94C-A546-89C5-6B04EA34EE25}" dt="2025-07-18T17:21:59.330" v="626" actId="12788"/>
          <ac:grpSpMkLst>
            <pc:docMk/>
            <pc:sldMk cId="0" sldId="272"/>
            <ac:grpSpMk id="31" creationId="{00000000-0000-0000-0000-000000000000}"/>
          </ac:grpSpMkLst>
        </pc:grpChg>
        <pc:grpChg chg="add mod">
          <ac:chgData name="Grace Myers" userId="e33135ae-ebd2-4b9c-a6b8-3b4f44837128" providerId="ADAL" clId="{146B267E-F94C-A546-89C5-6B04EA34EE25}" dt="2025-07-18T17:22:03.780" v="627" actId="465"/>
          <ac:grpSpMkLst>
            <pc:docMk/>
            <pc:sldMk cId="0" sldId="272"/>
            <ac:grpSpMk id="51" creationId="{6571120D-0969-A907-153F-8B77C39B6EBD}"/>
          </ac:grpSpMkLst>
        </pc:grpChg>
      </pc:sldChg>
      <pc:sldChg chg="addSp delSp modSp mod">
        <pc:chgData name="Grace Myers" userId="e33135ae-ebd2-4b9c-a6b8-3b4f44837128" providerId="ADAL" clId="{146B267E-F94C-A546-89C5-6B04EA34EE25}" dt="2025-07-18T17:39:54.189" v="705" actId="1036"/>
        <pc:sldMkLst>
          <pc:docMk/>
          <pc:sldMk cId="0" sldId="275"/>
        </pc:sldMkLst>
        <pc:spChg chg="mod">
          <ac:chgData name="Grace Myers" userId="e33135ae-ebd2-4b9c-a6b8-3b4f44837128" providerId="ADAL" clId="{146B267E-F94C-A546-89C5-6B04EA34EE25}" dt="2025-07-18T17:39:54.189" v="705" actId="1036"/>
          <ac:spMkLst>
            <pc:docMk/>
            <pc:sldMk cId="0" sldId="275"/>
            <ac:spMk id="13" creationId="{00000000-0000-0000-0000-000000000000}"/>
          </ac:spMkLst>
        </pc:spChg>
        <pc:spChg chg="mod">
          <ac:chgData name="Grace Myers" userId="e33135ae-ebd2-4b9c-a6b8-3b4f44837128" providerId="ADAL" clId="{146B267E-F94C-A546-89C5-6B04EA34EE25}" dt="2025-07-18T17:39:54.189" v="705" actId="1036"/>
          <ac:spMkLst>
            <pc:docMk/>
            <pc:sldMk cId="0" sldId="275"/>
            <ac:spMk id="14" creationId="{00000000-0000-0000-0000-000000000000}"/>
          </ac:spMkLst>
        </pc:spChg>
        <pc:spChg chg="mod">
          <ac:chgData name="Grace Myers" userId="e33135ae-ebd2-4b9c-a6b8-3b4f44837128" providerId="ADAL" clId="{146B267E-F94C-A546-89C5-6B04EA34EE25}" dt="2025-07-18T17:39:54.189" v="705" actId="1036"/>
          <ac:spMkLst>
            <pc:docMk/>
            <pc:sldMk cId="0" sldId="275"/>
            <ac:spMk id="15" creationId="{00000000-0000-0000-0000-000000000000}"/>
          </ac:spMkLst>
        </pc:spChg>
        <pc:spChg chg="mod">
          <ac:chgData name="Grace Myers" userId="e33135ae-ebd2-4b9c-a6b8-3b4f44837128" providerId="ADAL" clId="{146B267E-F94C-A546-89C5-6B04EA34EE25}" dt="2025-07-18T17:14:37.105" v="368" actId="20577"/>
          <ac:spMkLst>
            <pc:docMk/>
            <pc:sldMk cId="0" sldId="275"/>
            <ac:spMk id="16" creationId="{00000000-0000-0000-0000-000000000000}"/>
          </ac:spMkLst>
        </pc:spChg>
        <pc:spChg chg="mod">
          <ac:chgData name="Grace Myers" userId="e33135ae-ebd2-4b9c-a6b8-3b4f44837128" providerId="ADAL" clId="{146B267E-F94C-A546-89C5-6B04EA34EE25}" dt="2025-07-18T17:39:54.189" v="705" actId="1036"/>
          <ac:spMkLst>
            <pc:docMk/>
            <pc:sldMk cId="0" sldId="275"/>
            <ac:spMk id="17" creationId="{00000000-0000-0000-0000-000000000000}"/>
          </ac:spMkLst>
        </pc:spChg>
        <pc:spChg chg="mod">
          <ac:chgData name="Grace Myers" userId="e33135ae-ebd2-4b9c-a6b8-3b4f44837128" providerId="ADAL" clId="{146B267E-F94C-A546-89C5-6B04EA34EE25}" dt="2025-07-18T17:39:54.189" v="705" actId="1036"/>
          <ac:spMkLst>
            <pc:docMk/>
            <pc:sldMk cId="0" sldId="275"/>
            <ac:spMk id="18" creationId="{00000000-0000-0000-0000-000000000000}"/>
          </ac:spMkLst>
        </pc:spChg>
        <pc:spChg chg="mod">
          <ac:chgData name="Grace Myers" userId="e33135ae-ebd2-4b9c-a6b8-3b4f44837128" providerId="ADAL" clId="{146B267E-F94C-A546-89C5-6B04EA34EE25}" dt="2025-07-18T17:39:54.189" v="705" actId="1036"/>
          <ac:spMkLst>
            <pc:docMk/>
            <pc:sldMk cId="0" sldId="275"/>
            <ac:spMk id="19" creationId="{00000000-0000-0000-0000-000000000000}"/>
          </ac:spMkLst>
        </pc:spChg>
        <pc:spChg chg="mod">
          <ac:chgData name="Grace Myers" userId="e33135ae-ebd2-4b9c-a6b8-3b4f44837128" providerId="ADAL" clId="{146B267E-F94C-A546-89C5-6B04EA34EE25}" dt="2025-07-18T17:39:54.189" v="705" actId="1036"/>
          <ac:spMkLst>
            <pc:docMk/>
            <pc:sldMk cId="0" sldId="275"/>
            <ac:spMk id="20" creationId="{00000000-0000-0000-0000-000000000000}"/>
          </ac:spMkLst>
        </pc:spChg>
        <pc:spChg chg="mod">
          <ac:chgData name="Grace Myers" userId="e33135ae-ebd2-4b9c-a6b8-3b4f44837128" providerId="ADAL" clId="{146B267E-F94C-A546-89C5-6B04EA34EE25}" dt="2025-07-18T17:39:47.483" v="700" actId="1036"/>
          <ac:spMkLst>
            <pc:docMk/>
            <pc:sldMk cId="0" sldId="275"/>
            <ac:spMk id="25" creationId="{00000000-0000-0000-0000-000000000000}"/>
          </ac:spMkLst>
        </pc:spChg>
        <pc:spChg chg="mod">
          <ac:chgData name="Grace Myers" userId="e33135ae-ebd2-4b9c-a6b8-3b4f44837128" providerId="ADAL" clId="{146B267E-F94C-A546-89C5-6B04EA34EE25}" dt="2025-07-18T17:04:39.270" v="326" actId="14100"/>
          <ac:spMkLst>
            <pc:docMk/>
            <pc:sldMk cId="0" sldId="275"/>
            <ac:spMk id="51" creationId="{D452CC94-09CB-584F-4490-85FC649374FA}"/>
          </ac:spMkLst>
        </pc:spChg>
        <pc:spChg chg="mod">
          <ac:chgData name="Grace Myers" userId="e33135ae-ebd2-4b9c-a6b8-3b4f44837128" providerId="ADAL" clId="{146B267E-F94C-A546-89C5-6B04EA34EE25}" dt="2025-07-18T17:02:48.871" v="258"/>
          <ac:spMkLst>
            <pc:docMk/>
            <pc:sldMk cId="0" sldId="275"/>
            <ac:spMk id="52" creationId="{18A6B107-90B5-F509-1DFC-5F6BEA8938DF}"/>
          </ac:spMkLst>
        </pc:spChg>
        <pc:spChg chg="add mod">
          <ac:chgData name="Grace Myers" userId="e33135ae-ebd2-4b9c-a6b8-3b4f44837128" providerId="ADAL" clId="{146B267E-F94C-A546-89C5-6B04EA34EE25}" dt="2025-07-18T17:14:16.724" v="358" actId="1036"/>
          <ac:spMkLst>
            <pc:docMk/>
            <pc:sldMk cId="0" sldId="275"/>
            <ac:spMk id="53" creationId="{11263F48-784C-E7F7-0053-5B63F9EBA035}"/>
          </ac:spMkLst>
        </pc:spChg>
        <pc:spChg chg="mod">
          <ac:chgData name="Grace Myers" userId="e33135ae-ebd2-4b9c-a6b8-3b4f44837128" providerId="ADAL" clId="{146B267E-F94C-A546-89C5-6B04EA34EE25}" dt="2025-07-18T17:03:39.676" v="277"/>
          <ac:spMkLst>
            <pc:docMk/>
            <pc:sldMk cId="0" sldId="275"/>
            <ac:spMk id="58" creationId="{3DF7CE9B-A461-2471-7E34-DDC22F8034CA}"/>
          </ac:spMkLst>
        </pc:spChg>
        <pc:spChg chg="mod">
          <ac:chgData name="Grace Myers" userId="e33135ae-ebd2-4b9c-a6b8-3b4f44837128" providerId="ADAL" clId="{146B267E-F94C-A546-89C5-6B04EA34EE25}" dt="2025-07-18T17:03:39.676" v="277"/>
          <ac:spMkLst>
            <pc:docMk/>
            <pc:sldMk cId="0" sldId="275"/>
            <ac:spMk id="59" creationId="{D5D60B33-AF37-ADE2-2636-F4ED2CE22DE0}"/>
          </ac:spMkLst>
        </pc:spChg>
        <pc:spChg chg="add mod">
          <ac:chgData name="Grace Myers" userId="e33135ae-ebd2-4b9c-a6b8-3b4f44837128" providerId="ADAL" clId="{146B267E-F94C-A546-89C5-6B04EA34EE25}" dt="2025-07-18T17:14:16.724" v="358" actId="1036"/>
          <ac:spMkLst>
            <pc:docMk/>
            <pc:sldMk cId="0" sldId="275"/>
            <ac:spMk id="60" creationId="{BC1F5050-1A35-3995-03F3-4F3E0C9123A6}"/>
          </ac:spMkLst>
        </pc:spChg>
        <pc:spChg chg="mod">
          <ac:chgData name="Grace Myers" userId="e33135ae-ebd2-4b9c-a6b8-3b4f44837128" providerId="ADAL" clId="{146B267E-F94C-A546-89C5-6B04EA34EE25}" dt="2025-07-18T17:37:21.166" v="685" actId="207"/>
          <ac:spMkLst>
            <pc:docMk/>
            <pc:sldMk cId="0" sldId="275"/>
            <ac:spMk id="62" creationId="{7CFCBF34-F0F9-915A-4E9C-146F5F28419E}"/>
          </ac:spMkLst>
        </pc:spChg>
        <pc:spChg chg="mod">
          <ac:chgData name="Grace Myers" userId="e33135ae-ebd2-4b9c-a6b8-3b4f44837128" providerId="ADAL" clId="{146B267E-F94C-A546-89C5-6B04EA34EE25}" dt="2025-07-18T17:37:30.633" v="686" actId="14100"/>
          <ac:spMkLst>
            <pc:docMk/>
            <pc:sldMk cId="0" sldId="275"/>
            <ac:spMk id="63" creationId="{C8453B71-80FA-625D-A09E-446FDB0FF88E}"/>
          </ac:spMkLst>
        </pc:spChg>
        <pc:grpChg chg="mod">
          <ac:chgData name="Grace Myers" userId="e33135ae-ebd2-4b9c-a6b8-3b4f44837128" providerId="ADAL" clId="{146B267E-F94C-A546-89C5-6B04EA34EE25}" dt="2025-07-18T17:39:54.189" v="705" actId="1036"/>
          <ac:grpSpMkLst>
            <pc:docMk/>
            <pc:sldMk cId="0" sldId="275"/>
            <ac:grpSpMk id="2" creationId="{00000000-0000-0000-0000-000000000000}"/>
          </ac:grpSpMkLst>
        </pc:grpChg>
        <pc:grpChg chg="mod">
          <ac:chgData name="Grace Myers" userId="e33135ae-ebd2-4b9c-a6b8-3b4f44837128" providerId="ADAL" clId="{146B267E-F94C-A546-89C5-6B04EA34EE25}" dt="2025-07-18T17:39:54.189" v="705" actId="1036"/>
          <ac:grpSpMkLst>
            <pc:docMk/>
            <pc:sldMk cId="0" sldId="275"/>
            <ac:grpSpMk id="5" creationId="{00000000-0000-0000-0000-000000000000}"/>
          </ac:grpSpMkLst>
        </pc:grpChg>
        <pc:grpChg chg="mod">
          <ac:chgData name="Grace Myers" userId="e33135ae-ebd2-4b9c-a6b8-3b4f44837128" providerId="ADAL" clId="{146B267E-F94C-A546-89C5-6B04EA34EE25}" dt="2025-07-18T17:39:54.189" v="705" actId="1036"/>
          <ac:grpSpMkLst>
            <pc:docMk/>
            <pc:sldMk cId="0" sldId="275"/>
            <ac:grpSpMk id="8" creationId="{00000000-0000-0000-0000-000000000000}"/>
          </ac:grpSpMkLst>
        </pc:grpChg>
        <pc:grpChg chg="mod">
          <ac:chgData name="Grace Myers" userId="e33135ae-ebd2-4b9c-a6b8-3b4f44837128" providerId="ADAL" clId="{146B267E-F94C-A546-89C5-6B04EA34EE25}" dt="2025-07-18T17:39:47.483" v="700" actId="1036"/>
          <ac:grpSpMkLst>
            <pc:docMk/>
            <pc:sldMk cId="0" sldId="275"/>
            <ac:grpSpMk id="22" creationId="{00000000-0000-0000-0000-000000000000}"/>
          </ac:grpSpMkLst>
        </pc:grpChg>
        <pc:grpChg chg="add mod">
          <ac:chgData name="Grace Myers" userId="e33135ae-ebd2-4b9c-a6b8-3b4f44837128" providerId="ADAL" clId="{146B267E-F94C-A546-89C5-6B04EA34EE25}" dt="2025-07-18T17:14:16.724" v="358" actId="1036"/>
          <ac:grpSpMkLst>
            <pc:docMk/>
            <pc:sldMk cId="0" sldId="275"/>
            <ac:grpSpMk id="50" creationId="{A18996F2-E5D9-7C4D-2491-E3CDFD9D565A}"/>
          </ac:grpSpMkLst>
        </pc:grpChg>
        <pc:grpChg chg="add mod">
          <ac:chgData name="Grace Myers" userId="e33135ae-ebd2-4b9c-a6b8-3b4f44837128" providerId="ADAL" clId="{146B267E-F94C-A546-89C5-6B04EA34EE25}" dt="2025-07-18T17:14:16.724" v="358" actId="1036"/>
          <ac:grpSpMkLst>
            <pc:docMk/>
            <pc:sldMk cId="0" sldId="275"/>
            <ac:grpSpMk id="57" creationId="{583E9637-B5E6-D68E-A05F-948F3BDF63E6}"/>
          </ac:grpSpMkLst>
        </pc:grpChg>
        <pc:grpChg chg="add mod">
          <ac:chgData name="Grace Myers" userId="e33135ae-ebd2-4b9c-a6b8-3b4f44837128" providerId="ADAL" clId="{146B267E-F94C-A546-89C5-6B04EA34EE25}" dt="2025-07-18T17:37:21.166" v="685" actId="207"/>
          <ac:grpSpMkLst>
            <pc:docMk/>
            <pc:sldMk cId="0" sldId="275"/>
            <ac:grpSpMk id="61" creationId="{89225E87-8F1B-0B55-629F-6FACE92F5D48}"/>
          </ac:grpSpMkLst>
        </pc:grpChg>
      </pc:sldChg>
      <pc:sldChg chg="addSp delSp modSp mod">
        <pc:chgData name="Grace Myers" userId="e33135ae-ebd2-4b9c-a6b8-3b4f44837128" providerId="ADAL" clId="{146B267E-F94C-A546-89C5-6B04EA34EE25}" dt="2025-07-18T17:46:47.993" v="852" actId="1035"/>
        <pc:sldMkLst>
          <pc:docMk/>
          <pc:sldMk cId="0" sldId="276"/>
        </pc:sldMkLst>
        <pc:spChg chg="mod">
          <ac:chgData name="Grace Myers" userId="e33135ae-ebd2-4b9c-a6b8-3b4f44837128" providerId="ADAL" clId="{146B267E-F94C-A546-89C5-6B04EA34EE25}" dt="2025-07-18T17:27:38.237" v="660" actId="1036"/>
          <ac:spMkLst>
            <pc:docMk/>
            <pc:sldMk cId="0" sldId="276"/>
            <ac:spMk id="16" creationId="{00000000-0000-0000-0000-000000000000}"/>
          </ac:spMkLst>
        </pc:spChg>
        <pc:spChg chg="mod">
          <ac:chgData name="Grace Myers" userId="e33135ae-ebd2-4b9c-a6b8-3b4f44837128" providerId="ADAL" clId="{146B267E-F94C-A546-89C5-6B04EA34EE25}" dt="2025-07-18T17:27:38.237" v="660" actId="1036"/>
          <ac:spMkLst>
            <pc:docMk/>
            <pc:sldMk cId="0" sldId="276"/>
            <ac:spMk id="17" creationId="{00000000-0000-0000-0000-000000000000}"/>
          </ac:spMkLst>
        </pc:spChg>
        <pc:spChg chg="mod">
          <ac:chgData name="Grace Myers" userId="e33135ae-ebd2-4b9c-a6b8-3b4f44837128" providerId="ADAL" clId="{146B267E-F94C-A546-89C5-6B04EA34EE25}" dt="2025-07-18T17:27:38.237" v="660" actId="1036"/>
          <ac:spMkLst>
            <pc:docMk/>
            <pc:sldMk cId="0" sldId="276"/>
            <ac:spMk id="18" creationId="{00000000-0000-0000-0000-000000000000}"/>
          </ac:spMkLst>
        </pc:spChg>
        <pc:spChg chg="mod">
          <ac:chgData name="Grace Myers" userId="e33135ae-ebd2-4b9c-a6b8-3b4f44837128" providerId="ADAL" clId="{146B267E-F94C-A546-89C5-6B04EA34EE25}" dt="2025-07-18T17:46:43.566" v="849" actId="1036"/>
          <ac:spMkLst>
            <pc:docMk/>
            <pc:sldMk cId="0" sldId="276"/>
            <ac:spMk id="19" creationId="{00000000-0000-0000-0000-000000000000}"/>
          </ac:spMkLst>
        </pc:spChg>
        <pc:spChg chg="mod">
          <ac:chgData name="Grace Myers" userId="e33135ae-ebd2-4b9c-a6b8-3b4f44837128" providerId="ADAL" clId="{146B267E-F94C-A546-89C5-6B04EA34EE25}" dt="2025-07-18T17:27:38.237" v="660" actId="1036"/>
          <ac:spMkLst>
            <pc:docMk/>
            <pc:sldMk cId="0" sldId="276"/>
            <ac:spMk id="20" creationId="{00000000-0000-0000-0000-000000000000}"/>
          </ac:spMkLst>
        </pc:spChg>
        <pc:spChg chg="mod">
          <ac:chgData name="Grace Myers" userId="e33135ae-ebd2-4b9c-a6b8-3b4f44837128" providerId="ADAL" clId="{146B267E-F94C-A546-89C5-6B04EA34EE25}" dt="2025-07-18T17:27:38.237" v="660" actId="1036"/>
          <ac:spMkLst>
            <pc:docMk/>
            <pc:sldMk cId="0" sldId="276"/>
            <ac:spMk id="21" creationId="{00000000-0000-0000-0000-000000000000}"/>
          </ac:spMkLst>
        </pc:spChg>
        <pc:spChg chg="mod">
          <ac:chgData name="Grace Myers" userId="e33135ae-ebd2-4b9c-a6b8-3b4f44837128" providerId="ADAL" clId="{146B267E-F94C-A546-89C5-6B04EA34EE25}" dt="2025-07-18T17:27:38.237" v="660" actId="1036"/>
          <ac:spMkLst>
            <pc:docMk/>
            <pc:sldMk cId="0" sldId="276"/>
            <ac:spMk id="22" creationId="{00000000-0000-0000-0000-000000000000}"/>
          </ac:spMkLst>
        </pc:spChg>
        <pc:spChg chg="mod">
          <ac:chgData name="Grace Myers" userId="e33135ae-ebd2-4b9c-a6b8-3b4f44837128" providerId="ADAL" clId="{146B267E-F94C-A546-89C5-6B04EA34EE25}" dt="2025-07-18T17:27:38.237" v="660" actId="1036"/>
          <ac:spMkLst>
            <pc:docMk/>
            <pc:sldMk cId="0" sldId="276"/>
            <ac:spMk id="23" creationId="{00000000-0000-0000-0000-000000000000}"/>
          </ac:spMkLst>
        </pc:spChg>
        <pc:spChg chg="mod">
          <ac:chgData name="Grace Myers" userId="e33135ae-ebd2-4b9c-a6b8-3b4f44837128" providerId="ADAL" clId="{146B267E-F94C-A546-89C5-6B04EA34EE25}" dt="2025-07-18T17:46:35.084" v="845" actId="255"/>
          <ac:spMkLst>
            <pc:docMk/>
            <pc:sldMk cId="0" sldId="276"/>
            <ac:spMk id="24" creationId="{00000000-0000-0000-0000-000000000000}"/>
          </ac:spMkLst>
        </pc:spChg>
        <pc:spChg chg="mod">
          <ac:chgData name="Grace Myers" userId="e33135ae-ebd2-4b9c-a6b8-3b4f44837128" providerId="ADAL" clId="{146B267E-F94C-A546-89C5-6B04EA34EE25}" dt="2025-07-18T17:36:08.109" v="676" actId="207"/>
          <ac:spMkLst>
            <pc:docMk/>
            <pc:sldMk cId="0" sldId="276"/>
            <ac:spMk id="51" creationId="{DCEF516F-8188-496F-8952-909262A272E7}"/>
          </ac:spMkLst>
        </pc:spChg>
        <pc:spChg chg="mod">
          <ac:chgData name="Grace Myers" userId="e33135ae-ebd2-4b9c-a6b8-3b4f44837128" providerId="ADAL" clId="{146B267E-F94C-A546-89C5-6B04EA34EE25}" dt="2025-07-18T17:35:59.874" v="674" actId="207"/>
          <ac:spMkLst>
            <pc:docMk/>
            <pc:sldMk cId="0" sldId="276"/>
            <ac:spMk id="52" creationId="{47D84189-0C98-FC0B-B8C6-7A2E6AB9F097}"/>
          </ac:spMkLst>
        </pc:spChg>
        <pc:spChg chg="add mod">
          <ac:chgData name="Grace Myers" userId="e33135ae-ebd2-4b9c-a6b8-3b4f44837128" providerId="ADAL" clId="{146B267E-F94C-A546-89C5-6B04EA34EE25}" dt="2025-07-18T17:46:47.993" v="852" actId="1035"/>
          <ac:spMkLst>
            <pc:docMk/>
            <pc:sldMk cId="0" sldId="276"/>
            <ac:spMk id="53" creationId="{E170B6BD-AFD4-9E87-A060-8DE64E44E4A4}"/>
          </ac:spMkLst>
        </pc:spChg>
        <pc:spChg chg="mod">
          <ac:chgData name="Grace Myers" userId="e33135ae-ebd2-4b9c-a6b8-3b4f44837128" providerId="ADAL" clId="{146B267E-F94C-A546-89C5-6B04EA34EE25}" dt="2025-07-18T17:36:04.932" v="675" actId="207"/>
          <ac:spMkLst>
            <pc:docMk/>
            <pc:sldMk cId="0" sldId="276"/>
            <ac:spMk id="55" creationId="{10178E33-0FA2-70F1-9BC6-7EA7575FB331}"/>
          </ac:spMkLst>
        </pc:spChg>
        <pc:spChg chg="mod">
          <ac:chgData name="Grace Myers" userId="e33135ae-ebd2-4b9c-a6b8-3b4f44837128" providerId="ADAL" clId="{146B267E-F94C-A546-89C5-6B04EA34EE25}" dt="2025-07-18T17:35:59.874" v="674" actId="207"/>
          <ac:spMkLst>
            <pc:docMk/>
            <pc:sldMk cId="0" sldId="276"/>
            <ac:spMk id="56" creationId="{DDE7F05E-B107-1A30-30F6-A49437EE58E7}"/>
          </ac:spMkLst>
        </pc:spChg>
        <pc:spChg chg="add mod">
          <ac:chgData name="Grace Myers" userId="e33135ae-ebd2-4b9c-a6b8-3b4f44837128" providerId="ADAL" clId="{146B267E-F94C-A546-89C5-6B04EA34EE25}" dt="2025-07-18T17:46:47.993" v="852" actId="1035"/>
          <ac:spMkLst>
            <pc:docMk/>
            <pc:sldMk cId="0" sldId="276"/>
            <ac:spMk id="57" creationId="{CFBB9BA6-5DC5-78AE-3C8C-31B72226A4DF}"/>
          </ac:spMkLst>
        </pc:spChg>
        <pc:spChg chg="mod">
          <ac:chgData name="Grace Myers" userId="e33135ae-ebd2-4b9c-a6b8-3b4f44837128" providerId="ADAL" clId="{146B267E-F94C-A546-89C5-6B04EA34EE25}" dt="2025-07-18T17:44:56.152" v="826" actId="207"/>
          <ac:spMkLst>
            <pc:docMk/>
            <pc:sldMk cId="0" sldId="276"/>
            <ac:spMk id="59" creationId="{51FB9613-C8FE-384B-F9BC-29204CD7CC9D}"/>
          </ac:spMkLst>
        </pc:spChg>
        <pc:spChg chg="mod">
          <ac:chgData name="Grace Myers" userId="e33135ae-ebd2-4b9c-a6b8-3b4f44837128" providerId="ADAL" clId="{146B267E-F94C-A546-89C5-6B04EA34EE25}" dt="2025-07-18T17:44:56.152" v="826" actId="207"/>
          <ac:spMkLst>
            <pc:docMk/>
            <pc:sldMk cId="0" sldId="276"/>
            <ac:spMk id="60" creationId="{298F7D0D-C2E5-96FA-FE49-A75B56000622}"/>
          </ac:spMkLst>
        </pc:spChg>
        <pc:spChg chg="add mod">
          <ac:chgData name="Grace Myers" userId="e33135ae-ebd2-4b9c-a6b8-3b4f44837128" providerId="ADAL" clId="{146B267E-F94C-A546-89C5-6B04EA34EE25}" dt="2025-07-18T17:44:50.747" v="825" actId="1038"/>
          <ac:spMkLst>
            <pc:docMk/>
            <pc:sldMk cId="0" sldId="276"/>
            <ac:spMk id="61" creationId="{EEB25F2F-FC43-396A-7EA7-96B0DE18C8D0}"/>
          </ac:spMkLst>
        </pc:spChg>
        <pc:spChg chg="add mod">
          <ac:chgData name="Grace Myers" userId="e33135ae-ebd2-4b9c-a6b8-3b4f44837128" providerId="ADAL" clId="{146B267E-F94C-A546-89C5-6B04EA34EE25}" dt="2025-07-18T17:39:30.964" v="697"/>
          <ac:spMkLst>
            <pc:docMk/>
            <pc:sldMk cId="0" sldId="276"/>
            <ac:spMk id="62" creationId="{1DCD1AA4-220F-E18E-D16E-EDF5AE027B64}"/>
          </ac:spMkLst>
        </pc:spChg>
        <pc:spChg chg="mod">
          <ac:chgData name="Grace Myers" userId="e33135ae-ebd2-4b9c-a6b8-3b4f44837128" providerId="ADAL" clId="{146B267E-F94C-A546-89C5-6B04EA34EE25}" dt="2025-07-18T17:39:30.964" v="697"/>
          <ac:spMkLst>
            <pc:docMk/>
            <pc:sldMk cId="0" sldId="276"/>
            <ac:spMk id="66" creationId="{45691DCB-5EDD-1409-90EB-BAD453168A80}"/>
          </ac:spMkLst>
        </pc:spChg>
        <pc:spChg chg="mod">
          <ac:chgData name="Grace Myers" userId="e33135ae-ebd2-4b9c-a6b8-3b4f44837128" providerId="ADAL" clId="{146B267E-F94C-A546-89C5-6B04EA34EE25}" dt="2025-07-18T17:39:30.964" v="697"/>
          <ac:spMkLst>
            <pc:docMk/>
            <pc:sldMk cId="0" sldId="276"/>
            <ac:spMk id="68" creationId="{E9D9E754-C950-CA91-FE3E-18EDB118D796}"/>
          </ac:spMkLst>
        </pc:spChg>
        <pc:spChg chg="mod">
          <ac:chgData name="Grace Myers" userId="e33135ae-ebd2-4b9c-a6b8-3b4f44837128" providerId="ADAL" clId="{146B267E-F94C-A546-89C5-6B04EA34EE25}" dt="2025-07-18T17:39:30.964" v="697"/>
          <ac:spMkLst>
            <pc:docMk/>
            <pc:sldMk cId="0" sldId="276"/>
            <ac:spMk id="70" creationId="{CAB1CFDD-47C7-9218-5663-687F3CEA9584}"/>
          </ac:spMkLst>
        </pc:spChg>
        <pc:spChg chg="mod">
          <ac:chgData name="Grace Myers" userId="e33135ae-ebd2-4b9c-a6b8-3b4f44837128" providerId="ADAL" clId="{146B267E-F94C-A546-89C5-6B04EA34EE25}" dt="2025-07-18T17:39:30.964" v="697"/>
          <ac:spMkLst>
            <pc:docMk/>
            <pc:sldMk cId="0" sldId="276"/>
            <ac:spMk id="72" creationId="{E052B607-2CB7-AC8D-C36B-1300EEC132D7}"/>
          </ac:spMkLst>
        </pc:spChg>
        <pc:spChg chg="mod">
          <ac:chgData name="Grace Myers" userId="e33135ae-ebd2-4b9c-a6b8-3b4f44837128" providerId="ADAL" clId="{146B267E-F94C-A546-89C5-6B04EA34EE25}" dt="2025-07-18T17:39:30.964" v="697"/>
          <ac:spMkLst>
            <pc:docMk/>
            <pc:sldMk cId="0" sldId="276"/>
            <ac:spMk id="74" creationId="{43D3F2C4-C72D-A969-C3FA-D7204753CE9E}"/>
          </ac:spMkLst>
        </pc:spChg>
        <pc:spChg chg="add mod">
          <ac:chgData name="Grace Myers" userId="e33135ae-ebd2-4b9c-a6b8-3b4f44837128" providerId="ADAL" clId="{146B267E-F94C-A546-89C5-6B04EA34EE25}" dt="2025-07-18T17:39:30.964" v="697"/>
          <ac:spMkLst>
            <pc:docMk/>
            <pc:sldMk cId="0" sldId="276"/>
            <ac:spMk id="79" creationId="{E87805F9-C6FC-29E8-754A-9733E89CB683}"/>
          </ac:spMkLst>
        </pc:spChg>
        <pc:spChg chg="mod">
          <ac:chgData name="Grace Myers" userId="e33135ae-ebd2-4b9c-a6b8-3b4f44837128" providerId="ADAL" clId="{146B267E-F94C-A546-89C5-6B04EA34EE25}" dt="2025-07-18T17:39:30.964" v="697"/>
          <ac:spMkLst>
            <pc:docMk/>
            <pc:sldMk cId="0" sldId="276"/>
            <ac:spMk id="81" creationId="{327E2263-1821-9A8A-6267-6DFCB47780EF}"/>
          </ac:spMkLst>
        </pc:spChg>
        <pc:spChg chg="add mod">
          <ac:chgData name="Grace Myers" userId="e33135ae-ebd2-4b9c-a6b8-3b4f44837128" providerId="ADAL" clId="{146B267E-F94C-A546-89C5-6B04EA34EE25}" dt="2025-07-18T17:39:30.964" v="697"/>
          <ac:spMkLst>
            <pc:docMk/>
            <pc:sldMk cId="0" sldId="276"/>
            <ac:spMk id="82" creationId="{959861DE-4DA3-6257-7D6C-F2902F857AEE}"/>
          </ac:spMkLst>
        </pc:spChg>
        <pc:spChg chg="add mod">
          <ac:chgData name="Grace Myers" userId="e33135ae-ebd2-4b9c-a6b8-3b4f44837128" providerId="ADAL" clId="{146B267E-F94C-A546-89C5-6B04EA34EE25}" dt="2025-07-18T17:39:30.964" v="697"/>
          <ac:spMkLst>
            <pc:docMk/>
            <pc:sldMk cId="0" sldId="276"/>
            <ac:spMk id="83" creationId="{F08005A5-460E-FBAB-7C57-B5823DF03A3E}"/>
          </ac:spMkLst>
        </pc:spChg>
        <pc:grpChg chg="mod">
          <ac:chgData name="Grace Myers" userId="e33135ae-ebd2-4b9c-a6b8-3b4f44837128" providerId="ADAL" clId="{146B267E-F94C-A546-89C5-6B04EA34EE25}" dt="2025-07-18T17:27:38.237" v="660" actId="1036"/>
          <ac:grpSpMkLst>
            <pc:docMk/>
            <pc:sldMk cId="0" sldId="276"/>
            <ac:grpSpMk id="5" creationId="{00000000-0000-0000-0000-000000000000}"/>
          </ac:grpSpMkLst>
        </pc:grpChg>
        <pc:grpChg chg="mod">
          <ac:chgData name="Grace Myers" userId="e33135ae-ebd2-4b9c-a6b8-3b4f44837128" providerId="ADAL" clId="{146B267E-F94C-A546-89C5-6B04EA34EE25}" dt="2025-07-18T17:27:38.237" v="660" actId="1036"/>
          <ac:grpSpMkLst>
            <pc:docMk/>
            <pc:sldMk cId="0" sldId="276"/>
            <ac:grpSpMk id="8" creationId="{00000000-0000-0000-0000-000000000000}"/>
          </ac:grpSpMkLst>
        </pc:grpChg>
        <pc:grpChg chg="mod">
          <ac:chgData name="Grace Myers" userId="e33135ae-ebd2-4b9c-a6b8-3b4f44837128" providerId="ADAL" clId="{146B267E-F94C-A546-89C5-6B04EA34EE25}" dt="2025-07-18T17:27:38.237" v="660" actId="1036"/>
          <ac:grpSpMkLst>
            <pc:docMk/>
            <pc:sldMk cId="0" sldId="276"/>
            <ac:grpSpMk id="11" creationId="{00000000-0000-0000-0000-000000000000}"/>
          </ac:grpSpMkLst>
        </pc:grpChg>
        <pc:grpChg chg="add mod">
          <ac:chgData name="Grace Myers" userId="e33135ae-ebd2-4b9c-a6b8-3b4f44837128" providerId="ADAL" clId="{146B267E-F94C-A546-89C5-6B04EA34EE25}" dt="2025-07-18T17:46:47.993" v="852" actId="1035"/>
          <ac:grpSpMkLst>
            <pc:docMk/>
            <pc:sldMk cId="0" sldId="276"/>
            <ac:grpSpMk id="50" creationId="{21FF719E-D1D8-DFEB-112E-9D9BF2799440}"/>
          </ac:grpSpMkLst>
        </pc:grpChg>
        <pc:grpChg chg="add mod">
          <ac:chgData name="Grace Myers" userId="e33135ae-ebd2-4b9c-a6b8-3b4f44837128" providerId="ADAL" clId="{146B267E-F94C-A546-89C5-6B04EA34EE25}" dt="2025-07-18T17:46:47.993" v="852" actId="1035"/>
          <ac:grpSpMkLst>
            <pc:docMk/>
            <pc:sldMk cId="0" sldId="276"/>
            <ac:grpSpMk id="54" creationId="{27BCB2EF-69A8-6CAD-780D-775E51274966}"/>
          </ac:grpSpMkLst>
        </pc:grpChg>
        <pc:grpChg chg="add mod">
          <ac:chgData name="Grace Myers" userId="e33135ae-ebd2-4b9c-a6b8-3b4f44837128" providerId="ADAL" clId="{146B267E-F94C-A546-89C5-6B04EA34EE25}" dt="2025-07-18T17:44:56.152" v="826" actId="207"/>
          <ac:grpSpMkLst>
            <pc:docMk/>
            <pc:sldMk cId="0" sldId="276"/>
            <ac:grpSpMk id="58" creationId="{E5DE3474-E34E-E399-262C-46E2E9F84F57}"/>
          </ac:grpSpMkLst>
        </pc:grpChg>
      </pc:sldChg>
      <pc:sldChg chg="addSp delSp modSp mod">
        <pc:chgData name="Grace Myers" userId="e33135ae-ebd2-4b9c-a6b8-3b4f44837128" providerId="ADAL" clId="{146B267E-F94C-A546-89C5-6B04EA34EE25}" dt="2025-07-18T17:49:28.533" v="908" actId="14100"/>
        <pc:sldMkLst>
          <pc:docMk/>
          <pc:sldMk cId="0" sldId="277"/>
        </pc:sldMkLst>
        <pc:spChg chg="mod">
          <ac:chgData name="Grace Myers" userId="e33135ae-ebd2-4b9c-a6b8-3b4f44837128" providerId="ADAL" clId="{146B267E-F94C-A546-89C5-6B04EA34EE25}" dt="2025-07-18T17:48:30.499" v="894" actId="1035"/>
          <ac:spMkLst>
            <pc:docMk/>
            <pc:sldMk cId="0" sldId="277"/>
            <ac:spMk id="16" creationId="{00000000-0000-0000-0000-000000000000}"/>
          </ac:spMkLst>
        </pc:spChg>
        <pc:spChg chg="mod">
          <ac:chgData name="Grace Myers" userId="e33135ae-ebd2-4b9c-a6b8-3b4f44837128" providerId="ADAL" clId="{146B267E-F94C-A546-89C5-6B04EA34EE25}" dt="2025-07-18T17:48:30.499" v="894" actId="1035"/>
          <ac:spMkLst>
            <pc:docMk/>
            <pc:sldMk cId="0" sldId="277"/>
            <ac:spMk id="17" creationId="{00000000-0000-0000-0000-000000000000}"/>
          </ac:spMkLst>
        </pc:spChg>
        <pc:spChg chg="mod">
          <ac:chgData name="Grace Myers" userId="e33135ae-ebd2-4b9c-a6b8-3b4f44837128" providerId="ADAL" clId="{146B267E-F94C-A546-89C5-6B04EA34EE25}" dt="2025-07-18T17:48:30.499" v="894" actId="1035"/>
          <ac:spMkLst>
            <pc:docMk/>
            <pc:sldMk cId="0" sldId="277"/>
            <ac:spMk id="18" creationId="{00000000-0000-0000-0000-000000000000}"/>
          </ac:spMkLst>
        </pc:spChg>
        <pc:spChg chg="mod">
          <ac:chgData name="Grace Myers" userId="e33135ae-ebd2-4b9c-a6b8-3b4f44837128" providerId="ADAL" clId="{146B267E-F94C-A546-89C5-6B04EA34EE25}" dt="2025-07-18T17:48:30.499" v="894" actId="1035"/>
          <ac:spMkLst>
            <pc:docMk/>
            <pc:sldMk cId="0" sldId="277"/>
            <ac:spMk id="20" creationId="{00000000-0000-0000-0000-000000000000}"/>
          </ac:spMkLst>
        </pc:spChg>
        <pc:spChg chg="mod">
          <ac:chgData name="Grace Myers" userId="e33135ae-ebd2-4b9c-a6b8-3b4f44837128" providerId="ADAL" clId="{146B267E-F94C-A546-89C5-6B04EA34EE25}" dt="2025-07-18T17:48:30.499" v="894" actId="1035"/>
          <ac:spMkLst>
            <pc:docMk/>
            <pc:sldMk cId="0" sldId="277"/>
            <ac:spMk id="21" creationId="{00000000-0000-0000-0000-000000000000}"/>
          </ac:spMkLst>
        </pc:spChg>
        <pc:spChg chg="mod">
          <ac:chgData name="Grace Myers" userId="e33135ae-ebd2-4b9c-a6b8-3b4f44837128" providerId="ADAL" clId="{146B267E-F94C-A546-89C5-6B04EA34EE25}" dt="2025-07-18T17:48:30.499" v="894" actId="1035"/>
          <ac:spMkLst>
            <pc:docMk/>
            <pc:sldMk cId="0" sldId="277"/>
            <ac:spMk id="22" creationId="{00000000-0000-0000-0000-000000000000}"/>
          </ac:spMkLst>
        </pc:spChg>
        <pc:spChg chg="mod">
          <ac:chgData name="Grace Myers" userId="e33135ae-ebd2-4b9c-a6b8-3b4f44837128" providerId="ADAL" clId="{146B267E-F94C-A546-89C5-6B04EA34EE25}" dt="2025-07-18T17:48:30.499" v="894" actId="1035"/>
          <ac:spMkLst>
            <pc:docMk/>
            <pc:sldMk cId="0" sldId="277"/>
            <ac:spMk id="23" creationId="{00000000-0000-0000-0000-000000000000}"/>
          </ac:spMkLst>
        </pc:spChg>
        <pc:spChg chg="add mod">
          <ac:chgData name="Grace Myers" userId="e33135ae-ebd2-4b9c-a6b8-3b4f44837128" providerId="ADAL" clId="{146B267E-F94C-A546-89C5-6B04EA34EE25}" dt="2025-07-18T17:39:21.855" v="693"/>
          <ac:spMkLst>
            <pc:docMk/>
            <pc:sldMk cId="0" sldId="277"/>
            <ac:spMk id="48" creationId="{670711FC-5C9B-3626-A8A8-08198B5061C0}"/>
          </ac:spMkLst>
        </pc:spChg>
        <pc:spChg chg="mod">
          <ac:chgData name="Grace Myers" userId="e33135ae-ebd2-4b9c-a6b8-3b4f44837128" providerId="ADAL" clId="{146B267E-F94C-A546-89C5-6B04EA34EE25}" dt="2025-07-18T17:39:21.855" v="693"/>
          <ac:spMkLst>
            <pc:docMk/>
            <pc:sldMk cId="0" sldId="277"/>
            <ac:spMk id="52" creationId="{492FFA0A-CA14-E5E9-888E-AAF4FD3F653B}"/>
          </ac:spMkLst>
        </pc:spChg>
        <pc:spChg chg="mod">
          <ac:chgData name="Grace Myers" userId="e33135ae-ebd2-4b9c-a6b8-3b4f44837128" providerId="ADAL" clId="{146B267E-F94C-A546-89C5-6B04EA34EE25}" dt="2025-07-18T17:39:21.855" v="693"/>
          <ac:spMkLst>
            <pc:docMk/>
            <pc:sldMk cId="0" sldId="277"/>
            <ac:spMk id="56" creationId="{CA7C9254-1981-0359-FC7E-8636305550C1}"/>
          </ac:spMkLst>
        </pc:spChg>
        <pc:spChg chg="mod">
          <ac:chgData name="Grace Myers" userId="e33135ae-ebd2-4b9c-a6b8-3b4f44837128" providerId="ADAL" clId="{146B267E-F94C-A546-89C5-6B04EA34EE25}" dt="2025-07-18T17:39:21.855" v="693"/>
          <ac:spMkLst>
            <pc:docMk/>
            <pc:sldMk cId="0" sldId="277"/>
            <ac:spMk id="58" creationId="{58F3D2BC-76F5-4D2A-AB7A-A8E29DD43FD6}"/>
          </ac:spMkLst>
        </pc:spChg>
        <pc:spChg chg="mod">
          <ac:chgData name="Grace Myers" userId="e33135ae-ebd2-4b9c-a6b8-3b4f44837128" providerId="ADAL" clId="{146B267E-F94C-A546-89C5-6B04EA34EE25}" dt="2025-07-18T17:39:21.855" v="693"/>
          <ac:spMkLst>
            <pc:docMk/>
            <pc:sldMk cId="0" sldId="277"/>
            <ac:spMk id="60" creationId="{A96964B2-F6A7-B53F-852C-F2A2518BF68F}"/>
          </ac:spMkLst>
        </pc:spChg>
        <pc:spChg chg="add mod">
          <ac:chgData name="Grace Myers" userId="e33135ae-ebd2-4b9c-a6b8-3b4f44837128" providerId="ADAL" clId="{146B267E-F94C-A546-89C5-6B04EA34EE25}" dt="2025-07-18T17:39:21.855" v="693"/>
          <ac:spMkLst>
            <pc:docMk/>
            <pc:sldMk cId="0" sldId="277"/>
            <ac:spMk id="61" creationId="{D83D2FFA-51E5-22E1-7D60-071F27C54257}"/>
          </ac:spMkLst>
        </pc:spChg>
        <pc:spChg chg="add mod">
          <ac:chgData name="Grace Myers" userId="e33135ae-ebd2-4b9c-a6b8-3b4f44837128" providerId="ADAL" clId="{146B267E-F94C-A546-89C5-6B04EA34EE25}" dt="2025-07-18T17:39:21.855" v="693"/>
          <ac:spMkLst>
            <pc:docMk/>
            <pc:sldMk cId="0" sldId="277"/>
            <ac:spMk id="63" creationId="{B5350FF6-2797-9694-7F33-04F4AB4DAB82}"/>
          </ac:spMkLst>
        </pc:spChg>
        <pc:spChg chg="add mod">
          <ac:chgData name="Grace Myers" userId="e33135ae-ebd2-4b9c-a6b8-3b4f44837128" providerId="ADAL" clId="{146B267E-F94C-A546-89C5-6B04EA34EE25}" dt="2025-07-18T17:39:21.855" v="693"/>
          <ac:spMkLst>
            <pc:docMk/>
            <pc:sldMk cId="0" sldId="277"/>
            <ac:spMk id="64" creationId="{3E5D7B3C-8C4A-6992-688C-02D02CB8D26A}"/>
          </ac:spMkLst>
        </pc:spChg>
        <pc:spChg chg="add mod">
          <ac:chgData name="Grace Myers" userId="e33135ae-ebd2-4b9c-a6b8-3b4f44837128" providerId="ADAL" clId="{146B267E-F94C-A546-89C5-6B04EA34EE25}" dt="2025-07-18T17:39:21.855" v="693"/>
          <ac:spMkLst>
            <pc:docMk/>
            <pc:sldMk cId="0" sldId="277"/>
            <ac:spMk id="65" creationId="{48B05BD4-1CF9-254A-B56F-2B9022C69033}"/>
          </ac:spMkLst>
        </pc:spChg>
        <pc:spChg chg="mod">
          <ac:chgData name="Grace Myers" userId="e33135ae-ebd2-4b9c-a6b8-3b4f44837128" providerId="ADAL" clId="{146B267E-F94C-A546-89C5-6B04EA34EE25}" dt="2025-07-18T17:39:21.855" v="693"/>
          <ac:spMkLst>
            <pc:docMk/>
            <pc:sldMk cId="0" sldId="277"/>
            <ac:spMk id="67" creationId="{2FF0C67A-2A43-6CE2-FECF-2E7ADA20625B}"/>
          </ac:spMkLst>
        </pc:spChg>
        <pc:spChg chg="mod">
          <ac:chgData name="Grace Myers" userId="e33135ae-ebd2-4b9c-a6b8-3b4f44837128" providerId="ADAL" clId="{146B267E-F94C-A546-89C5-6B04EA34EE25}" dt="2025-07-18T17:45:07.719" v="827"/>
          <ac:spMkLst>
            <pc:docMk/>
            <pc:sldMk cId="0" sldId="277"/>
            <ac:spMk id="71" creationId="{80CEBCFA-BAE0-9572-8334-CC4D68ACA119}"/>
          </ac:spMkLst>
        </pc:spChg>
        <pc:spChg chg="mod">
          <ac:chgData name="Grace Myers" userId="e33135ae-ebd2-4b9c-a6b8-3b4f44837128" providerId="ADAL" clId="{146B267E-F94C-A546-89C5-6B04EA34EE25}" dt="2025-07-18T17:45:22.675" v="828" actId="207"/>
          <ac:spMkLst>
            <pc:docMk/>
            <pc:sldMk cId="0" sldId="277"/>
            <ac:spMk id="72" creationId="{01A7771F-9635-B9D6-D78F-975B1C4FA548}"/>
          </ac:spMkLst>
        </pc:spChg>
        <pc:spChg chg="add mod">
          <ac:chgData name="Grace Myers" userId="e33135ae-ebd2-4b9c-a6b8-3b4f44837128" providerId="ADAL" clId="{146B267E-F94C-A546-89C5-6B04EA34EE25}" dt="2025-07-18T17:48:30.499" v="894" actId="1035"/>
          <ac:spMkLst>
            <pc:docMk/>
            <pc:sldMk cId="0" sldId="277"/>
            <ac:spMk id="73" creationId="{66914A2C-5AC6-36D3-44D4-6056BCC64E04}"/>
          </ac:spMkLst>
        </pc:spChg>
        <pc:spChg chg="add mod">
          <ac:chgData name="Grace Myers" userId="e33135ae-ebd2-4b9c-a6b8-3b4f44837128" providerId="ADAL" clId="{146B267E-F94C-A546-89C5-6B04EA34EE25}" dt="2025-07-18T17:47:05.140" v="854"/>
          <ac:spMkLst>
            <pc:docMk/>
            <pc:sldMk cId="0" sldId="277"/>
            <ac:spMk id="74" creationId="{D42B7346-1DF7-C841-8923-0F478185C276}"/>
          </ac:spMkLst>
        </pc:spChg>
        <pc:spChg chg="add mod">
          <ac:chgData name="Grace Myers" userId="e33135ae-ebd2-4b9c-a6b8-3b4f44837128" providerId="ADAL" clId="{146B267E-F94C-A546-89C5-6B04EA34EE25}" dt="2025-07-18T17:47:34.274" v="877" actId="14100"/>
          <ac:spMkLst>
            <pc:docMk/>
            <pc:sldMk cId="0" sldId="277"/>
            <ac:spMk id="75" creationId="{3E0E98D6-0266-C637-B6A7-6106C0F9E7FB}"/>
          </ac:spMkLst>
        </pc:spChg>
        <pc:spChg chg="mod">
          <ac:chgData name="Grace Myers" userId="e33135ae-ebd2-4b9c-a6b8-3b4f44837128" providerId="ADAL" clId="{146B267E-F94C-A546-89C5-6B04EA34EE25}" dt="2025-07-18T17:48:09.595" v="880" actId="207"/>
          <ac:spMkLst>
            <pc:docMk/>
            <pc:sldMk cId="0" sldId="277"/>
            <ac:spMk id="77" creationId="{E753CEA5-EBD5-CE7A-2810-D40CBD7E530E}"/>
          </ac:spMkLst>
        </pc:spChg>
        <pc:spChg chg="mod">
          <ac:chgData name="Grace Myers" userId="e33135ae-ebd2-4b9c-a6b8-3b4f44837128" providerId="ADAL" clId="{146B267E-F94C-A546-89C5-6B04EA34EE25}" dt="2025-07-18T17:48:01.471" v="879"/>
          <ac:spMkLst>
            <pc:docMk/>
            <pc:sldMk cId="0" sldId="277"/>
            <ac:spMk id="78" creationId="{06527DF0-13AC-0B27-5B4B-67A7E92B6F3C}"/>
          </ac:spMkLst>
        </pc:spChg>
        <pc:spChg chg="mod">
          <ac:chgData name="Grace Myers" userId="e33135ae-ebd2-4b9c-a6b8-3b4f44837128" providerId="ADAL" clId="{146B267E-F94C-A546-89C5-6B04EA34EE25}" dt="2025-07-18T17:48:12.222" v="881" actId="207"/>
          <ac:spMkLst>
            <pc:docMk/>
            <pc:sldMk cId="0" sldId="277"/>
            <ac:spMk id="81" creationId="{5389FD5D-D0F7-E008-F11E-EEC47C9DA540}"/>
          </ac:spMkLst>
        </pc:spChg>
        <pc:spChg chg="mod">
          <ac:chgData name="Grace Myers" userId="e33135ae-ebd2-4b9c-a6b8-3b4f44837128" providerId="ADAL" clId="{146B267E-F94C-A546-89C5-6B04EA34EE25}" dt="2025-07-18T17:48:01.471" v="879"/>
          <ac:spMkLst>
            <pc:docMk/>
            <pc:sldMk cId="0" sldId="277"/>
            <ac:spMk id="82" creationId="{4EF1438C-A386-6705-6972-B328F918EAA2}"/>
          </ac:spMkLst>
        </pc:spChg>
        <pc:spChg chg="add mod">
          <ac:chgData name="Grace Myers" userId="e33135ae-ebd2-4b9c-a6b8-3b4f44837128" providerId="ADAL" clId="{146B267E-F94C-A546-89C5-6B04EA34EE25}" dt="2025-07-18T17:49:15.953" v="896"/>
          <ac:spMkLst>
            <pc:docMk/>
            <pc:sldMk cId="0" sldId="277"/>
            <ac:spMk id="84" creationId="{62844922-2364-5F7A-AEA6-94868DB3222B}"/>
          </ac:spMkLst>
        </pc:spChg>
        <pc:spChg chg="add mod">
          <ac:chgData name="Grace Myers" userId="e33135ae-ebd2-4b9c-a6b8-3b4f44837128" providerId="ADAL" clId="{146B267E-F94C-A546-89C5-6B04EA34EE25}" dt="2025-07-18T17:49:28.533" v="908" actId="14100"/>
          <ac:spMkLst>
            <pc:docMk/>
            <pc:sldMk cId="0" sldId="277"/>
            <ac:spMk id="85" creationId="{8C02314D-8669-4B9A-7E7C-58A20F7D5422}"/>
          </ac:spMkLst>
        </pc:spChg>
        <pc:grpChg chg="mod">
          <ac:chgData name="Grace Myers" userId="e33135ae-ebd2-4b9c-a6b8-3b4f44837128" providerId="ADAL" clId="{146B267E-F94C-A546-89C5-6B04EA34EE25}" dt="2025-07-18T17:48:30.499" v="894" actId="1035"/>
          <ac:grpSpMkLst>
            <pc:docMk/>
            <pc:sldMk cId="0" sldId="277"/>
            <ac:grpSpMk id="5" creationId="{00000000-0000-0000-0000-000000000000}"/>
          </ac:grpSpMkLst>
        </pc:grpChg>
        <pc:grpChg chg="mod">
          <ac:chgData name="Grace Myers" userId="e33135ae-ebd2-4b9c-a6b8-3b4f44837128" providerId="ADAL" clId="{146B267E-F94C-A546-89C5-6B04EA34EE25}" dt="2025-07-18T17:45:31.686" v="836" actId="1035"/>
          <ac:grpSpMkLst>
            <pc:docMk/>
            <pc:sldMk cId="0" sldId="277"/>
            <ac:grpSpMk id="8" creationId="{00000000-0000-0000-0000-000000000000}"/>
          </ac:grpSpMkLst>
        </pc:grpChg>
        <pc:grpChg chg="mod">
          <ac:chgData name="Grace Myers" userId="e33135ae-ebd2-4b9c-a6b8-3b4f44837128" providerId="ADAL" clId="{146B267E-F94C-A546-89C5-6B04EA34EE25}" dt="2025-07-18T17:45:31.686" v="836" actId="1035"/>
          <ac:grpSpMkLst>
            <pc:docMk/>
            <pc:sldMk cId="0" sldId="277"/>
            <ac:grpSpMk id="11" creationId="{00000000-0000-0000-0000-000000000000}"/>
          </ac:grpSpMkLst>
        </pc:grpChg>
        <pc:grpChg chg="add mod">
          <ac:chgData name="Grace Myers" userId="e33135ae-ebd2-4b9c-a6b8-3b4f44837128" providerId="ADAL" clId="{146B267E-F94C-A546-89C5-6B04EA34EE25}" dt="2025-07-18T17:48:30.499" v="894" actId="1035"/>
          <ac:grpSpMkLst>
            <pc:docMk/>
            <pc:sldMk cId="0" sldId="277"/>
            <ac:grpSpMk id="70" creationId="{E9A498CA-C77A-C0CD-1245-400686B219F8}"/>
          </ac:grpSpMkLst>
        </pc:grpChg>
        <pc:grpChg chg="add mod">
          <ac:chgData name="Grace Myers" userId="e33135ae-ebd2-4b9c-a6b8-3b4f44837128" providerId="ADAL" clId="{146B267E-F94C-A546-89C5-6B04EA34EE25}" dt="2025-07-18T17:48:01.471" v="879"/>
          <ac:grpSpMkLst>
            <pc:docMk/>
            <pc:sldMk cId="0" sldId="277"/>
            <ac:grpSpMk id="76" creationId="{2395CC65-E697-0F0C-9281-1F79BE2136C3}"/>
          </ac:grpSpMkLst>
        </pc:grpChg>
        <pc:grpChg chg="add mod">
          <ac:chgData name="Grace Myers" userId="e33135ae-ebd2-4b9c-a6b8-3b4f44837128" providerId="ADAL" clId="{146B267E-F94C-A546-89C5-6B04EA34EE25}" dt="2025-07-18T17:48:01.471" v="879"/>
          <ac:grpSpMkLst>
            <pc:docMk/>
            <pc:sldMk cId="0" sldId="277"/>
            <ac:grpSpMk id="80" creationId="{55448A32-CECB-B929-8F6B-01462E12A0C8}"/>
          </ac:grpSpMkLst>
        </pc:grpChg>
      </pc:sldChg>
      <pc:sldChg chg="addSp delSp modSp mod">
        <pc:chgData name="Grace Myers" userId="e33135ae-ebd2-4b9c-a6b8-3b4f44837128" providerId="ADAL" clId="{146B267E-F94C-A546-89C5-6B04EA34EE25}" dt="2025-07-17T21:48:52.395" v="57"/>
        <pc:sldMkLst>
          <pc:docMk/>
          <pc:sldMk cId="0" sldId="279"/>
        </pc:sldMkLst>
        <pc:spChg chg="add mod">
          <ac:chgData name="Grace Myers" userId="e33135ae-ebd2-4b9c-a6b8-3b4f44837128" providerId="ADAL" clId="{146B267E-F94C-A546-89C5-6B04EA34EE25}" dt="2025-07-17T21:48:52.395" v="57"/>
          <ac:spMkLst>
            <pc:docMk/>
            <pc:sldMk cId="0" sldId="279"/>
            <ac:spMk id="38" creationId="{40CFCDAE-80C2-23E8-B1A9-68709ED1AD8F}"/>
          </ac:spMkLst>
        </pc:spChg>
      </pc:sldChg>
      <pc:sldChg chg="addSp delSp modSp mod">
        <pc:chgData name="Grace Myers" userId="e33135ae-ebd2-4b9c-a6b8-3b4f44837128" providerId="ADAL" clId="{146B267E-F94C-A546-89C5-6B04EA34EE25}" dt="2025-07-17T21:49:19.254" v="59"/>
        <pc:sldMkLst>
          <pc:docMk/>
          <pc:sldMk cId="0" sldId="285"/>
        </pc:sldMkLst>
        <pc:spChg chg="add mod">
          <ac:chgData name="Grace Myers" userId="e33135ae-ebd2-4b9c-a6b8-3b4f44837128" providerId="ADAL" clId="{146B267E-F94C-A546-89C5-6B04EA34EE25}" dt="2025-07-17T21:49:19.254" v="59"/>
          <ac:spMkLst>
            <pc:docMk/>
            <pc:sldMk cId="0" sldId="285"/>
            <ac:spMk id="39" creationId="{491F0BE6-2D79-B9F4-08E1-4625AB6FD602}"/>
          </ac:spMkLst>
        </pc:spChg>
      </pc:sldChg>
      <pc:sldChg chg="del">
        <pc:chgData name="Grace Myers" userId="e33135ae-ebd2-4b9c-a6b8-3b4f44837128" providerId="ADAL" clId="{146B267E-F94C-A546-89C5-6B04EA34EE25}" dt="2025-07-17T01:19:05.414" v="1" actId="2696"/>
        <pc:sldMkLst>
          <pc:docMk/>
          <pc:sldMk cId="0" sldId="286"/>
        </pc:sldMkLst>
      </pc:sldChg>
      <pc:sldChg chg="del">
        <pc:chgData name="Grace Myers" userId="e33135ae-ebd2-4b9c-a6b8-3b4f44837128" providerId="ADAL" clId="{146B267E-F94C-A546-89C5-6B04EA34EE25}" dt="2025-07-17T01:19:05.546" v="9" actId="2696"/>
        <pc:sldMkLst>
          <pc:docMk/>
          <pc:sldMk cId="0" sldId="288"/>
        </pc:sldMkLst>
      </pc:sldChg>
      <pc:sldChg chg="del">
        <pc:chgData name="Grace Myers" userId="e33135ae-ebd2-4b9c-a6b8-3b4f44837128" providerId="ADAL" clId="{146B267E-F94C-A546-89C5-6B04EA34EE25}" dt="2025-07-17T01:19:05.431" v="4" actId="2696"/>
        <pc:sldMkLst>
          <pc:docMk/>
          <pc:sldMk cId="0" sldId="289"/>
        </pc:sldMkLst>
      </pc:sldChg>
      <pc:sldChg chg="del">
        <pc:chgData name="Grace Myers" userId="e33135ae-ebd2-4b9c-a6b8-3b4f44837128" providerId="ADAL" clId="{146B267E-F94C-A546-89C5-6B04EA34EE25}" dt="2025-07-17T01:19:05.426" v="3" actId="2696"/>
        <pc:sldMkLst>
          <pc:docMk/>
          <pc:sldMk cId="0" sldId="290"/>
        </pc:sldMkLst>
      </pc:sldChg>
      <pc:sldChg chg="del">
        <pc:chgData name="Grace Myers" userId="e33135ae-ebd2-4b9c-a6b8-3b4f44837128" providerId="ADAL" clId="{146B267E-F94C-A546-89C5-6B04EA34EE25}" dt="2025-07-17T01:19:05.527" v="8" actId="2696"/>
        <pc:sldMkLst>
          <pc:docMk/>
          <pc:sldMk cId="0" sldId="291"/>
        </pc:sldMkLst>
      </pc:sldChg>
      <pc:sldChg chg="del">
        <pc:chgData name="Grace Myers" userId="e33135ae-ebd2-4b9c-a6b8-3b4f44837128" providerId="ADAL" clId="{146B267E-F94C-A546-89C5-6B04EA34EE25}" dt="2025-07-17T01:19:05.509" v="7" actId="2696"/>
        <pc:sldMkLst>
          <pc:docMk/>
          <pc:sldMk cId="0" sldId="292"/>
        </pc:sldMkLst>
      </pc:sldChg>
      <pc:sldChg chg="del">
        <pc:chgData name="Grace Myers" userId="e33135ae-ebd2-4b9c-a6b8-3b4f44837128" providerId="ADAL" clId="{146B267E-F94C-A546-89C5-6B04EA34EE25}" dt="2025-07-17T01:19:05.484" v="6" actId="2696"/>
        <pc:sldMkLst>
          <pc:docMk/>
          <pc:sldMk cId="0" sldId="293"/>
        </pc:sldMkLst>
      </pc:sldChg>
      <pc:sldChg chg="del">
        <pc:chgData name="Grace Myers" userId="e33135ae-ebd2-4b9c-a6b8-3b4f44837128" providerId="ADAL" clId="{146B267E-F94C-A546-89C5-6B04EA34EE25}" dt="2025-07-17T01:19:05.421" v="2" actId="2696"/>
        <pc:sldMkLst>
          <pc:docMk/>
          <pc:sldMk cId="0" sldId="294"/>
        </pc:sldMkLst>
      </pc:sldChg>
      <pc:sldChg chg="del">
        <pc:chgData name="Grace Myers" userId="e33135ae-ebd2-4b9c-a6b8-3b4f44837128" providerId="ADAL" clId="{146B267E-F94C-A546-89C5-6B04EA34EE25}" dt="2025-07-17T01:19:05.480" v="5" actId="2696"/>
        <pc:sldMkLst>
          <pc:docMk/>
          <pc:sldMk cId="1010302834" sldId="295"/>
        </pc:sldMkLst>
      </pc:sldChg>
    </pc:docChg>
  </pc:docChgLst>
  <pc:docChgLst>
    <pc:chgData name="Josh Trach" userId="S::joshua.trach@go1.com::73d33ed1-5131-4757-a11f-da8c495b7e88" providerId="AD" clId="Web-{C12F2EAF-2ED6-B8A2-D123-0A009699CFCF}"/>
    <pc:docChg chg="modSld">
      <pc:chgData name="Josh Trach" userId="S::joshua.trach@go1.com::73d33ed1-5131-4757-a11f-da8c495b7e88" providerId="AD" clId="Web-{C12F2EAF-2ED6-B8A2-D123-0A009699CFCF}" dt="2025-08-05T19:19:44.148" v="22" actId="1076"/>
      <pc:docMkLst>
        <pc:docMk/>
      </pc:docMkLst>
      <pc:sldChg chg="addSp delSp modSp">
        <pc:chgData name="Josh Trach" userId="S::joshua.trach@go1.com::73d33ed1-5131-4757-a11f-da8c495b7e88" providerId="AD" clId="Web-{C12F2EAF-2ED6-B8A2-D123-0A009699CFCF}" dt="2025-08-05T19:19:44.148" v="22" actId="1076"/>
        <pc:sldMkLst>
          <pc:docMk/>
          <pc:sldMk cId="0" sldId="257"/>
        </pc:sldMkLst>
        <pc:spChg chg="mod">
          <ac:chgData name="Josh Trach" userId="S::joshua.trach@go1.com::73d33ed1-5131-4757-a11f-da8c495b7e88" providerId="AD" clId="Web-{C12F2EAF-2ED6-B8A2-D123-0A009699CFCF}" dt="2025-08-04T19:48:32.227" v="1" actId="20577"/>
          <ac:spMkLst>
            <pc:docMk/>
            <pc:sldMk cId="0" sldId="257"/>
            <ac:spMk id="55" creationId="{00000000-0000-0000-0000-000000000000}"/>
          </ac:spMkLst>
        </pc:spChg>
        <pc:spChg chg="mod">
          <ac:chgData name="Josh Trach" userId="S::joshua.trach@go1.com::73d33ed1-5131-4757-a11f-da8c495b7e88" providerId="AD" clId="Web-{C12F2EAF-2ED6-B8A2-D123-0A009699CFCF}" dt="2025-08-05T19:18:54.850" v="20" actId="20577"/>
          <ac:spMkLst>
            <pc:docMk/>
            <pc:sldMk cId="0" sldId="257"/>
            <ac:spMk id="60" creationId="{00000000-0000-0000-0000-000000000000}"/>
          </ac:spMkLst>
        </pc:spChg>
        <pc:grpChg chg="mod">
          <ac:chgData name="Josh Trach" userId="S::joshua.trach@go1.com::73d33ed1-5131-4757-a11f-da8c495b7e88" providerId="AD" clId="Web-{C12F2EAF-2ED6-B8A2-D123-0A009699CFCF}" dt="2025-08-05T19:19:44.148" v="22" actId="1076"/>
          <ac:grpSpMkLst>
            <pc:docMk/>
            <pc:sldMk cId="0" sldId="257"/>
            <ac:grpSpMk id="52" creationId="{00000000-0000-0000-0000-000000000000}"/>
          </ac:grpSpMkLst>
        </pc:grpChg>
        <pc:picChg chg="add del mod">
          <ac:chgData name="Josh Trach" userId="S::joshua.trach@go1.com::73d33ed1-5131-4757-a11f-da8c495b7e88" providerId="AD" clId="Web-{C12F2EAF-2ED6-B8A2-D123-0A009699CFCF}" dt="2025-08-04T19:50:01.759" v="8"/>
          <ac:picMkLst>
            <pc:docMk/>
            <pc:sldMk cId="0" sldId="257"/>
            <ac:picMk id="61" creationId="{19265533-8833-5C7F-3899-7D057233CDAD}"/>
          </ac:picMkLst>
        </pc:picChg>
      </pc:sldChg>
      <pc:sldChg chg="modSp">
        <pc:chgData name="Josh Trach" userId="S::joshua.trach@go1.com::73d33ed1-5131-4757-a11f-da8c495b7e88" providerId="AD" clId="Web-{C12F2EAF-2ED6-B8A2-D123-0A009699CFCF}" dt="2025-08-05T15:23:50.626" v="18" actId="20577"/>
        <pc:sldMkLst>
          <pc:docMk/>
          <pc:sldMk cId="0" sldId="266"/>
        </pc:sldMkLst>
        <pc:spChg chg="mod">
          <ac:chgData name="Josh Trach" userId="S::joshua.trach@go1.com::73d33ed1-5131-4757-a11f-da8c495b7e88" providerId="AD" clId="Web-{C12F2EAF-2ED6-B8A2-D123-0A009699CFCF}" dt="2025-08-05T15:23:47.564" v="16" actId="20577"/>
          <ac:spMkLst>
            <pc:docMk/>
            <pc:sldMk cId="0" sldId="266"/>
            <ac:spMk id="61" creationId="{00000000-0000-0000-0000-000000000000}"/>
          </ac:spMkLst>
        </pc:spChg>
        <pc:spChg chg="mod">
          <ac:chgData name="Josh Trach" userId="S::joshua.trach@go1.com::73d33ed1-5131-4757-a11f-da8c495b7e88" providerId="AD" clId="Web-{C12F2EAF-2ED6-B8A2-D123-0A009699CFCF}" dt="2025-08-05T15:23:50.626" v="18" actId="20577"/>
          <ac:spMkLst>
            <pc:docMk/>
            <pc:sldMk cId="0" sldId="266"/>
            <ac:spMk id="62"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28.08.2025</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Go1 doesn’t create the content ourselves—we’re an aggregator. That means we bring together the best content from over 250 leading providers and niche experts, across every skill area and region.</a:t>
            </a:r>
          </a:p>
          <a:p>
            <a:r>
              <a:rPr lang="en-US"/>
              <a:t>Think of us like a library. The content providers are the authors; we organize, centralize, and maintain the experience so you can find and deliver what’s best for your organization.</a:t>
            </a:r>
          </a:p>
          <a:p>
            <a:r>
              <a:rPr lang="en-US"/>
              <a:t>We’re not a publisher, so we don’t promote one provider over another. That neutrality means you get the right fit for your needs—not what a platform wants to push. </a:t>
            </a:r>
          </a:p>
          <a:p>
            <a:r>
              <a:rPr lang="en-US"/>
              <a:t>We often include the big names you already know and trust. Brands like Pluralsight, and Coursera are part of our library—We don’t have every content provider but that’s where we differ from brands like Linkedin Learning. You get more skill breadth from a variety of content sources including regional experts and topic specialists who bring valuable niche content you might not find on your own. </a:t>
            </a:r>
          </a:p>
          <a:p>
            <a:r>
              <a:rPr lang="en-US"/>
              <a:t>You get all of it under one subscription—organized, quality-checked, and ready to use. We’re the central hub that brings it all together and helps you navigate it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Go1 doesn’t create the content ourselves—we’re an aggregator. That means we bring together the best content from over 250 leading providers and niche experts, across every skill area and region.</a:t>
            </a:r>
          </a:p>
          <a:p>
            <a:r>
              <a:rPr lang="en-US"/>
              <a:t>Think of us like a library. The content providers are the authors; we organize, centralize, and maintain the experience so you can find and deliver what’s best for your organization.</a:t>
            </a:r>
          </a:p>
          <a:p>
            <a:r>
              <a:rPr lang="en-US"/>
              <a:t>We’re not a publisher, so we don’t promote one provider over another. That neutrality means you get the right fit for your needs—not what a platform wants to push. </a:t>
            </a:r>
          </a:p>
          <a:p>
            <a:r>
              <a:rPr lang="en-US"/>
              <a:t>We often include the big names you already know and trust. Brands like Pluralsight, and Coursera are part of our library—We don’t have every content provider but that’s where we differ from brands like Linkedin Learning. You get more skill breadth from a variety of content sources including regional experts and topic specialists who bring valuable niche content you might not find on your own. </a:t>
            </a:r>
          </a:p>
          <a:p>
            <a:r>
              <a:rPr lang="en-US"/>
              <a:t>You get all of it under one subscription—organized, quality-checked, and ready to use. We’re the central hub that brings it all together and helps you navigate it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Go1 doesn’t create the content ourselves—we’re an aggregator. That means we bring together the best content from over 250 leading providers and niche experts, across every skill area and region.</a:t>
            </a:r>
          </a:p>
          <a:p>
            <a:r>
              <a:rPr lang="en-US"/>
              <a:t>Think of us like a library. The content providers are the authors; we organize, centralize, and maintain the experience so you can find and deliver what’s best for your organization.</a:t>
            </a:r>
          </a:p>
          <a:p>
            <a:r>
              <a:rPr lang="en-US"/>
              <a:t>We’re not a publisher, so we don’t promote one provider over another. That neutrality means you get the right fit for your needs—not what a platform wants to push. </a:t>
            </a:r>
          </a:p>
          <a:p>
            <a:r>
              <a:rPr lang="en-US"/>
              <a:t>We often include the big names you already know and trust. Brands like Pluralsight, and Coursera are part of our library—We don’t have every content provider but that’s where we differ from brands like Linkedin Learning. You get more skill breadth from a variety of content sources including regional experts and topic specialists who bring valuable niche content you might not find on your own. </a:t>
            </a:r>
          </a:p>
          <a:p>
            <a:r>
              <a:rPr lang="en-US"/>
              <a:t>You get all of it under one subscription—organized, quality-checked, and ready to use. We’re the central hub that brings it all together and helps you navigate it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8/28/25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8/28/25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8/28/25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8/28/25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8/28/25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8/28/25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8/28/25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8/28/25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8/28/25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8/28/25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8/28/25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8/28/25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hyperlink" Target="https://go1.sharepoint.com/:x:/s/MarketingTeam/Ec262OjgGIBKmHsQ5KGQJ0YBh-dKsL4J9nFr_GmwAdHWhQ?e=NQO0TR" TargetMode="External"/><Relationship Id="rId3" Type="http://schemas.openxmlformats.org/officeDocument/2006/relationships/image" Target="../media/image33.png"/><Relationship Id="rId7" Type="http://schemas.openxmlformats.org/officeDocument/2006/relationships/image" Target="../media/image17.svg"/><Relationship Id="rId2" Type="http://schemas.openxmlformats.org/officeDocument/2006/relationships/image" Target="../media/image32.png"/><Relationship Id="rId1" Type="http://schemas.openxmlformats.org/officeDocument/2006/relationships/slideLayout" Target="../slideLayouts/slideLayout7.xml"/><Relationship Id="rId6" Type="http://schemas.openxmlformats.org/officeDocument/2006/relationships/image" Target="../media/image16.png"/><Relationship Id="rId11" Type="http://schemas.openxmlformats.org/officeDocument/2006/relationships/hyperlink" Target="https://go1.sharepoint.com/:x:/s/MarketingTeam/EZILxyTDE7JBqJaQaODbHHoBFPgm0b5il32ruzZnLxQAiA?e=fgHBor" TargetMode="External"/><Relationship Id="rId5" Type="http://schemas.openxmlformats.org/officeDocument/2006/relationships/hyperlink" Target="https://go1-com.cdn.prismic.io/go1-com/aCNtLCdWJ-7kSCHF_10-SkillsForBusinessSuccess.pdf" TargetMode="External"/><Relationship Id="rId10" Type="http://schemas.openxmlformats.org/officeDocument/2006/relationships/hyperlink" Target="https://go1.sharepoint.com/:x:/s/MarketingTeam/EdPgkIdLYUNFlikoZKzGEDoBdN7Dhly5aBMUpsedoG36dA?e=NUzUHT" TargetMode="External"/><Relationship Id="rId4" Type="http://schemas.openxmlformats.org/officeDocument/2006/relationships/image" Target="../media/image34.png"/><Relationship Id="rId9" Type="http://schemas.openxmlformats.org/officeDocument/2006/relationships/image" Target="../media/image35.png"/></Relationships>
</file>

<file path=ppt/slides/_rels/slide11.xml.rels><?xml version="1.0" encoding="UTF-8" standalone="yes"?>
<Relationships xmlns="http://schemas.openxmlformats.org/package/2006/relationships"><Relationship Id="rId3" Type="http://schemas.openxmlformats.org/officeDocument/2006/relationships/hyperlink" Target="https://go1.sharepoint.com/:w:/s/MarketingTeam/EagehQlvcRBMnpXzHOtto4EBISuO6AfFRwD1K5yGh5EA2g" TargetMode="External"/><Relationship Id="rId7" Type="http://schemas.openxmlformats.org/officeDocument/2006/relationships/image" Target="../media/image17.svg"/><Relationship Id="rId2" Type="http://schemas.openxmlformats.org/officeDocument/2006/relationships/image" Target="../media/image36.pn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38.svg"/><Relationship Id="rId4" Type="http://schemas.openxmlformats.org/officeDocument/2006/relationships/image" Target="../media/image37.png"/></Relationships>
</file>

<file path=ppt/slides/_rels/slide12.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17.svg"/><Relationship Id="rId7" Type="http://schemas.openxmlformats.org/officeDocument/2006/relationships/image" Target="../media/image42.sv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41.png"/><Relationship Id="rId5" Type="http://schemas.openxmlformats.org/officeDocument/2006/relationships/image" Target="../media/image40.svg"/><Relationship Id="rId4" Type="http://schemas.openxmlformats.org/officeDocument/2006/relationships/image" Target="../media/image39.png"/><Relationship Id="rId9" Type="http://schemas.openxmlformats.org/officeDocument/2006/relationships/image" Target="../media/image44.svg"/></Relationships>
</file>

<file path=ppt/slides/_rels/slide13.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17.svg"/><Relationship Id="rId7" Type="http://schemas.openxmlformats.org/officeDocument/2006/relationships/image" Target="../media/image42.sv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41.png"/><Relationship Id="rId5" Type="http://schemas.openxmlformats.org/officeDocument/2006/relationships/image" Target="../media/image40.svg"/><Relationship Id="rId4" Type="http://schemas.openxmlformats.org/officeDocument/2006/relationships/image" Target="../media/image39.png"/><Relationship Id="rId9" Type="http://schemas.openxmlformats.org/officeDocument/2006/relationships/image" Target="../media/image44.svg"/></Relationships>
</file>

<file path=ppt/slides/_rels/slide14.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7.xml"/><Relationship Id="rId5" Type="http://schemas.openxmlformats.org/officeDocument/2006/relationships/image" Target="../media/image45.png"/><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8" Type="http://schemas.openxmlformats.org/officeDocument/2006/relationships/hyperlink" Target="https://go1-com.cdn.prismic.io/go1-com/aHr5DkMqNJQqIHaP_Go1OnePager_Learners.pdf" TargetMode="External"/><Relationship Id="rId13" Type="http://schemas.openxmlformats.org/officeDocument/2006/relationships/hyperlink" Target="https://go1-4.wistia.com/medias/x1ne13rwfo" TargetMode="External"/><Relationship Id="rId3" Type="http://schemas.openxmlformats.org/officeDocument/2006/relationships/hyperlink" Target="https://go1-com.cdn.prismic.io/go1-com/aCN2cSdWJ-7kSCPV_CustomerLaunchHypeVideo.mp4" TargetMode="External"/><Relationship Id="rId7" Type="http://schemas.openxmlformats.org/officeDocument/2006/relationships/hyperlink" Target="https://go1-com.cdn.prismic.io/go1-com/aGIYlnfc4bHWi0XX_Go1LearnforLearners-3-.pdf" TargetMode="External"/><Relationship Id="rId12" Type="http://schemas.openxmlformats.org/officeDocument/2006/relationships/hyperlink" Target="https://go1-4.wistia.com/medias/6q3ozrr1vc" TargetMode="External"/><Relationship Id="rId2" Type="http://schemas.openxmlformats.org/officeDocument/2006/relationships/image" Target="../media/image47.png"/><Relationship Id="rId1" Type="http://schemas.openxmlformats.org/officeDocument/2006/relationships/slideLayout" Target="../slideLayouts/slideLayout7.xml"/><Relationship Id="rId6" Type="http://schemas.openxmlformats.org/officeDocument/2006/relationships/image" Target="../media/image48.png"/><Relationship Id="rId11" Type="http://schemas.openxmlformats.org/officeDocument/2006/relationships/hyperlink" Target="https://go1-4.wistia.com/medias/s4ch8xtz8z" TargetMode="External"/><Relationship Id="rId5" Type="http://schemas.openxmlformats.org/officeDocument/2006/relationships/hyperlink" Target="https://go1-com.cdn.prismic.io/go1-com/aGIZz3fc4bHWi0XY_Go1LearnforAdmins-1-.pdf" TargetMode="External"/><Relationship Id="rId10" Type="http://schemas.openxmlformats.org/officeDocument/2006/relationships/hyperlink" Target="https://www.go1.com/customer-success-hub" TargetMode="External"/><Relationship Id="rId4" Type="http://schemas.openxmlformats.org/officeDocument/2006/relationships/hyperlink" Target="https://go1.sharepoint.com/:w:/s/MarketingTeam/EagehQlvcRBMnpXzHOtto4EBYodM5NvTngRms6RPyTHBAQ?e=gWBYTp" TargetMode="External"/><Relationship Id="rId9" Type="http://schemas.openxmlformats.org/officeDocument/2006/relationships/hyperlink" Target="https://go1.sharepoint.com/:w:/s/MarketingTeam/EagehQlvcRBMnpXzHOtto4EBISuO6AfFRwD1K5yGh5EA2g?e=BZGVaN" TargetMode="External"/><Relationship Id="rId14" Type="http://schemas.openxmlformats.org/officeDocument/2006/relationships/hyperlink" Target="https://go1-com.cdn.prismic.io/go1-com/aHR59EMqNJQqH01f_SampleGo1BrandedLaunchemails.pdf" TargetMode="Externa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7.xml"/><Relationship Id="rId5" Type="http://schemas.openxmlformats.org/officeDocument/2006/relationships/image" Target="../media/image52.png"/><Relationship Id="rId4" Type="http://schemas.openxmlformats.org/officeDocument/2006/relationships/image" Target="../media/image51.png"/></Relationships>
</file>

<file path=ppt/slides/_rels/slide19.xml.rels><?xml version="1.0" encoding="UTF-8" standalone="yes"?>
<Relationships xmlns="http://schemas.openxmlformats.org/package/2006/relationships"><Relationship Id="rId8" Type="http://schemas.openxmlformats.org/officeDocument/2006/relationships/image" Target="../media/image56.png"/><Relationship Id="rId13" Type="http://schemas.openxmlformats.org/officeDocument/2006/relationships/image" Target="../media/image60.png"/><Relationship Id="rId18" Type="http://schemas.openxmlformats.org/officeDocument/2006/relationships/image" Target="../media/image63.svg"/><Relationship Id="rId3" Type="http://schemas.openxmlformats.org/officeDocument/2006/relationships/image" Target="../media/image53.png"/><Relationship Id="rId7" Type="http://schemas.openxmlformats.org/officeDocument/2006/relationships/image" Target="../media/image55.png"/><Relationship Id="rId12" Type="http://schemas.openxmlformats.org/officeDocument/2006/relationships/image" Target="../media/image59.png"/><Relationship Id="rId17" Type="http://schemas.openxmlformats.org/officeDocument/2006/relationships/image" Target="../media/image62.png"/><Relationship Id="rId2" Type="http://schemas.openxmlformats.org/officeDocument/2006/relationships/notesSlide" Target="../notesSlides/notesSlide1.xml"/><Relationship Id="rId16" Type="http://schemas.openxmlformats.org/officeDocument/2006/relationships/image" Target="../media/image3.svg"/><Relationship Id="rId1" Type="http://schemas.openxmlformats.org/officeDocument/2006/relationships/slideLayout" Target="../slideLayouts/slideLayout7.xml"/><Relationship Id="rId6" Type="http://schemas.openxmlformats.org/officeDocument/2006/relationships/image" Target="../media/image54.png"/><Relationship Id="rId11" Type="http://schemas.openxmlformats.org/officeDocument/2006/relationships/image" Target="../media/image58.png"/><Relationship Id="rId5" Type="http://schemas.openxmlformats.org/officeDocument/2006/relationships/image" Target="../media/image17.svg"/><Relationship Id="rId15" Type="http://schemas.openxmlformats.org/officeDocument/2006/relationships/image" Target="../media/image2.png"/><Relationship Id="rId10" Type="http://schemas.openxmlformats.org/officeDocument/2006/relationships/image" Target="../media/image57.png"/><Relationship Id="rId4" Type="http://schemas.openxmlformats.org/officeDocument/2006/relationships/image" Target="../media/image16.png"/><Relationship Id="rId9" Type="http://schemas.openxmlformats.org/officeDocument/2006/relationships/hyperlink" Target="https://learn.go1.com" TargetMode="External"/><Relationship Id="rId14" Type="http://schemas.openxmlformats.org/officeDocument/2006/relationships/image" Target="../media/image61.png"/></Relationships>
</file>

<file path=ppt/slides/_rels/slide2.xml.rels><?xml version="1.0" encoding="UTF-8" standalone="yes"?>
<Relationships xmlns="http://schemas.openxmlformats.org/package/2006/relationships"><Relationship Id="rId8" Type="http://schemas.openxmlformats.org/officeDocument/2006/relationships/slide" Target="slide14.xml"/><Relationship Id="rId13" Type="http://schemas.openxmlformats.org/officeDocument/2006/relationships/slide" Target="slide16.xml"/><Relationship Id="rId18" Type="http://schemas.openxmlformats.org/officeDocument/2006/relationships/hyperlink" Target="https://go1-my.sharepoint.com/:v:/p/jenna_drapkin/EU0U1zskLxdMvbHJV_7bx5sBNIGJYUl-5syzA_-gbdgKlA?e=6cgrNT&amp;nav=eyJyZWZlcnJhbEluZm8iOnsicmVmZXJyYWxBcHAiOiJTdHJlYW1XZWJBcHAiLCJyZWZlcnJhbFZpZXciOiJTaGFyZURpYWxvZy1MaW5rIiwicmVmZXJyYWxBcHBQbGF0Zm9ybSI6IldlYiIsInJlZmVycmFsTW9kZSI6InZpZXcifX0%3D" TargetMode="External"/><Relationship Id="rId3" Type="http://schemas.openxmlformats.org/officeDocument/2006/relationships/image" Target="../media/image3.svg"/><Relationship Id="rId7" Type="http://schemas.openxmlformats.org/officeDocument/2006/relationships/slide" Target="slide4.xml"/><Relationship Id="rId12" Type="http://schemas.openxmlformats.org/officeDocument/2006/relationships/slide" Target="slide9.xml"/><Relationship Id="rId17" Type="http://schemas.openxmlformats.org/officeDocument/2006/relationships/hyperlink" Target="https://go1.sharepoint.com/:v:/s/MarketingTeam/EQo6Y2bT7fJKuU9npdUEBNABSPu3wFbUfYg2XvQzc6UHNw?e=Eb9eu9" TargetMode="External"/><Relationship Id="rId2" Type="http://schemas.openxmlformats.org/officeDocument/2006/relationships/image" Target="../media/image2.png"/><Relationship Id="rId16"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slide" Target="slide25.xml"/><Relationship Id="rId11" Type="http://schemas.openxmlformats.org/officeDocument/2006/relationships/slide" Target="slide7.xml"/><Relationship Id="rId5" Type="http://schemas.openxmlformats.org/officeDocument/2006/relationships/slide" Target="slide15.xml"/><Relationship Id="rId15" Type="http://schemas.openxmlformats.org/officeDocument/2006/relationships/hyperlink" Target="https://go1-my.sharepoint.com/:v:/p/jenna_drapkin/EU0U1zskLxdMvbHJV_7bx5sBNIGJYUl-5syzA_-gbdgKlA?e=aCHpfv&amp;nav=eyJyZWZlcnJhbEluZm8iOnsicmVmZXJyYWxBcHAiOiJTdHJlYW1XZWJBcHAiLCJyZWZlcnJhbFZpZXciOiJTaGFyZURpYWxvZy1MaW5rIiwicmVmZXJyYWxBcHBQbGF0Zm9ybSI6IldlYiIsInJlZmVycmFsTW9kZSI6InZpZXcifX0%3D" TargetMode="External"/><Relationship Id="rId10" Type="http://schemas.openxmlformats.org/officeDocument/2006/relationships/slide" Target="slide5.xml"/><Relationship Id="rId4" Type="http://schemas.openxmlformats.org/officeDocument/2006/relationships/image" Target="../media/image4.png"/><Relationship Id="rId9" Type="http://schemas.openxmlformats.org/officeDocument/2006/relationships/slide" Target="slide24.xml"/><Relationship Id="rId14" Type="http://schemas.openxmlformats.org/officeDocument/2006/relationships/slide" Target="slide28.xml"/></Relationships>
</file>

<file path=ppt/slides/_rels/slide20.xml.rels><?xml version="1.0" encoding="UTF-8" standalone="yes"?>
<Relationships xmlns="http://schemas.openxmlformats.org/package/2006/relationships"><Relationship Id="rId8" Type="http://schemas.openxmlformats.org/officeDocument/2006/relationships/hyperlink" Target="https://www.loom.com/share/0ec3f21b68c44c2d8c86a61cd6803841?sid=a523d777-2032-4170-8d98-ebda2f0aa11e" TargetMode="External"/><Relationship Id="rId13" Type="http://schemas.openxmlformats.org/officeDocument/2006/relationships/image" Target="../media/image58.png"/><Relationship Id="rId18" Type="http://schemas.openxmlformats.org/officeDocument/2006/relationships/image" Target="../media/image3.svg"/><Relationship Id="rId3" Type="http://schemas.openxmlformats.org/officeDocument/2006/relationships/image" Target="../media/image16.png"/><Relationship Id="rId7" Type="http://schemas.openxmlformats.org/officeDocument/2006/relationships/image" Target="../media/image66.png"/><Relationship Id="rId12" Type="http://schemas.openxmlformats.org/officeDocument/2006/relationships/image" Target="../media/image57.png"/><Relationship Id="rId17" Type="http://schemas.openxmlformats.org/officeDocument/2006/relationships/image" Target="../media/image2.png"/><Relationship Id="rId2" Type="http://schemas.openxmlformats.org/officeDocument/2006/relationships/notesSlide" Target="../notesSlides/notesSlide2.xml"/><Relationship Id="rId16" Type="http://schemas.openxmlformats.org/officeDocument/2006/relationships/image" Target="../media/image61.png"/><Relationship Id="rId20" Type="http://schemas.openxmlformats.org/officeDocument/2006/relationships/image" Target="../media/image63.svg"/><Relationship Id="rId1" Type="http://schemas.openxmlformats.org/officeDocument/2006/relationships/slideLayout" Target="../slideLayouts/slideLayout7.xml"/><Relationship Id="rId6" Type="http://schemas.openxmlformats.org/officeDocument/2006/relationships/image" Target="../media/image65.png"/><Relationship Id="rId11" Type="http://schemas.openxmlformats.org/officeDocument/2006/relationships/image" Target="../media/image53.png"/><Relationship Id="rId5" Type="http://schemas.openxmlformats.org/officeDocument/2006/relationships/image" Target="../media/image64.png"/><Relationship Id="rId15" Type="http://schemas.openxmlformats.org/officeDocument/2006/relationships/image" Target="../media/image60.png"/><Relationship Id="rId10" Type="http://schemas.openxmlformats.org/officeDocument/2006/relationships/hyperlink" Target="https://go1-com.cdn.prismic.io/go1-com/aGIZz3fc4bHWi0XY_Go1LearnforAdmins-1-.pdf" TargetMode="External"/><Relationship Id="rId19" Type="http://schemas.openxmlformats.org/officeDocument/2006/relationships/image" Target="../media/image62.png"/><Relationship Id="rId4" Type="http://schemas.openxmlformats.org/officeDocument/2006/relationships/image" Target="../media/image17.svg"/><Relationship Id="rId9" Type="http://schemas.openxmlformats.org/officeDocument/2006/relationships/hyperlink" Target="https://learn.go1.com" TargetMode="External"/><Relationship Id="rId14" Type="http://schemas.openxmlformats.org/officeDocument/2006/relationships/image" Target="../media/image59.png"/></Relationships>
</file>

<file path=ppt/slides/_rels/slide21.xml.rels><?xml version="1.0" encoding="UTF-8" standalone="yes"?>
<Relationships xmlns="http://schemas.openxmlformats.org/package/2006/relationships"><Relationship Id="rId8" Type="http://schemas.openxmlformats.org/officeDocument/2006/relationships/image" Target="../media/image53.png"/><Relationship Id="rId13" Type="http://schemas.openxmlformats.org/officeDocument/2006/relationships/image" Target="../media/image61.png"/><Relationship Id="rId18" Type="http://schemas.openxmlformats.org/officeDocument/2006/relationships/hyperlink" Target="https://learn.go1.com" TargetMode="External"/><Relationship Id="rId3" Type="http://schemas.openxmlformats.org/officeDocument/2006/relationships/image" Target="../media/image16.png"/><Relationship Id="rId7" Type="http://schemas.openxmlformats.org/officeDocument/2006/relationships/image" Target="../media/image69.png"/><Relationship Id="rId12" Type="http://schemas.openxmlformats.org/officeDocument/2006/relationships/image" Target="../media/image60.png"/><Relationship Id="rId17" Type="http://schemas.openxmlformats.org/officeDocument/2006/relationships/image" Target="../media/image63.svg"/><Relationship Id="rId2" Type="http://schemas.openxmlformats.org/officeDocument/2006/relationships/notesSlide" Target="../notesSlides/notesSlide3.xml"/><Relationship Id="rId16" Type="http://schemas.openxmlformats.org/officeDocument/2006/relationships/image" Target="../media/image62.png"/><Relationship Id="rId1" Type="http://schemas.openxmlformats.org/officeDocument/2006/relationships/slideLayout" Target="../slideLayouts/slideLayout7.xml"/><Relationship Id="rId6" Type="http://schemas.openxmlformats.org/officeDocument/2006/relationships/image" Target="../media/image68.png"/><Relationship Id="rId11" Type="http://schemas.openxmlformats.org/officeDocument/2006/relationships/image" Target="../media/image59.png"/><Relationship Id="rId5" Type="http://schemas.openxmlformats.org/officeDocument/2006/relationships/image" Target="../media/image67.png"/><Relationship Id="rId15" Type="http://schemas.openxmlformats.org/officeDocument/2006/relationships/image" Target="../media/image3.svg"/><Relationship Id="rId10" Type="http://schemas.openxmlformats.org/officeDocument/2006/relationships/image" Target="../media/image58.png"/><Relationship Id="rId19" Type="http://schemas.openxmlformats.org/officeDocument/2006/relationships/hyperlink" Target="https://www.loom.com/share/0ec3f21b68c44c2d8c86a61cd6803841?sid=a523d777-2032-4170-8d98-ebda2f0aa11e" TargetMode="External"/><Relationship Id="rId4" Type="http://schemas.openxmlformats.org/officeDocument/2006/relationships/image" Target="../media/image17.svg"/><Relationship Id="rId9" Type="http://schemas.openxmlformats.org/officeDocument/2006/relationships/image" Target="../media/image57.png"/><Relationship Id="rId14" Type="http://schemas.openxmlformats.org/officeDocument/2006/relationships/image" Target="../media/image2.png"/></Relationships>
</file>

<file path=ppt/slides/_rels/slide22.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17.svg"/><Relationship Id="rId7" Type="http://schemas.openxmlformats.org/officeDocument/2006/relationships/image" Target="../media/image42.sv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41.png"/><Relationship Id="rId5" Type="http://schemas.openxmlformats.org/officeDocument/2006/relationships/image" Target="../media/image40.svg"/><Relationship Id="rId4" Type="http://schemas.openxmlformats.org/officeDocument/2006/relationships/image" Target="../media/image39.png"/><Relationship Id="rId9" Type="http://schemas.openxmlformats.org/officeDocument/2006/relationships/image" Target="../media/image44.svg"/></Relationships>
</file>

<file path=ppt/slides/_rels/slide23.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17.svg"/><Relationship Id="rId7" Type="http://schemas.openxmlformats.org/officeDocument/2006/relationships/image" Target="../media/image42.sv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41.png"/><Relationship Id="rId5" Type="http://schemas.openxmlformats.org/officeDocument/2006/relationships/image" Target="../media/image40.svg"/><Relationship Id="rId4" Type="http://schemas.openxmlformats.org/officeDocument/2006/relationships/image" Target="../media/image39.png"/><Relationship Id="rId9" Type="http://schemas.openxmlformats.org/officeDocument/2006/relationships/image" Target="../media/image44.svg"/></Relationships>
</file>

<file path=ppt/slides/_rels/slide24.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7.xml"/><Relationship Id="rId5" Type="http://schemas.openxmlformats.org/officeDocument/2006/relationships/image" Target="../media/image70.png"/><Relationship Id="rId4" Type="http://schemas.openxmlformats.org/officeDocument/2006/relationships/image" Target="../media/image18.pn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71.png"/><Relationship Id="rId2" Type="http://schemas.openxmlformats.org/officeDocument/2006/relationships/image" Target="../media/image36.png"/><Relationship Id="rId1" Type="http://schemas.openxmlformats.org/officeDocument/2006/relationships/slideLayout" Target="../slideLayouts/slideLayout7.xml"/><Relationship Id="rId6" Type="http://schemas.openxmlformats.org/officeDocument/2006/relationships/image" Target="../media/image38.svg"/><Relationship Id="rId5" Type="http://schemas.openxmlformats.org/officeDocument/2006/relationships/image" Target="../media/image37.png"/><Relationship Id="rId4" Type="http://schemas.openxmlformats.org/officeDocument/2006/relationships/image" Target="../media/image3.svg"/></Relationships>
</file>

<file path=ppt/slides/_rels/slide2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74.png"/><Relationship Id="rId5" Type="http://schemas.openxmlformats.org/officeDocument/2006/relationships/image" Target="../media/image73.png"/><Relationship Id="rId4" Type="http://schemas.openxmlformats.org/officeDocument/2006/relationships/image" Target="../media/image72.png"/></Relationships>
</file>

<file path=ppt/slides/_rels/slide27.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74.png"/><Relationship Id="rId5" Type="http://schemas.openxmlformats.org/officeDocument/2006/relationships/image" Target="../media/image73.png"/><Relationship Id="rId4" Type="http://schemas.openxmlformats.org/officeDocument/2006/relationships/image" Target="../media/image72.png"/></Relationships>
</file>

<file path=ppt/slides/_rels/slide28.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17.svg"/><Relationship Id="rId7" Type="http://schemas.openxmlformats.org/officeDocument/2006/relationships/image" Target="../media/image42.sv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41.png"/><Relationship Id="rId5" Type="http://schemas.openxmlformats.org/officeDocument/2006/relationships/image" Target="../media/image40.svg"/><Relationship Id="rId4" Type="http://schemas.openxmlformats.org/officeDocument/2006/relationships/image" Target="../media/image39.png"/><Relationship Id="rId9" Type="http://schemas.openxmlformats.org/officeDocument/2006/relationships/image" Target="../media/image44.svg"/></Relationships>
</file>

<file path=ppt/slides/_rels/slide29.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17.svg"/><Relationship Id="rId7" Type="http://schemas.openxmlformats.org/officeDocument/2006/relationships/image" Target="../media/image42.sv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41.png"/><Relationship Id="rId5" Type="http://schemas.openxmlformats.org/officeDocument/2006/relationships/image" Target="../media/image40.svg"/><Relationship Id="rId4" Type="http://schemas.openxmlformats.org/officeDocument/2006/relationships/image" Target="../media/image39.png"/><Relationship Id="rId9" Type="http://schemas.openxmlformats.org/officeDocument/2006/relationships/image" Target="../media/image44.svg"/></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svg"/><Relationship Id="rId7" Type="http://schemas.openxmlformats.org/officeDocument/2006/relationships/image" Target="../media/image11.svg"/><Relationship Id="rId12" Type="http://schemas.openxmlformats.org/officeDocument/2006/relationships/hyperlink" Target="https://help.go1.com/en/" TargetMode="External"/><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0.png"/><Relationship Id="rId11" Type="http://schemas.openxmlformats.org/officeDocument/2006/relationships/hyperlink" Target="https://www.go1.com/customer-success-hub" TargetMode="External"/><Relationship Id="rId5" Type="http://schemas.openxmlformats.org/officeDocument/2006/relationships/image" Target="../media/image9.sv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17.svg"/></Relationships>
</file>

<file path=ppt/slides/_rels/slide5.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hyperlink" Target="https://go1-com.cdn.prismic.io/go1-com/aCN8fCdWJ-7kSCTS_TheL%26DPlaybookforEnablingBusyManagers.pdf" TargetMode="Externa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hyperlink" Target="https://go1-com.cdn.prismic.io/go1-com/aHRva0MqNJQqH00I_UpskillingPlaybook-Businessskills.pdf" TargetMode="External"/><Relationship Id="rId7" Type="http://schemas.openxmlformats.org/officeDocument/2006/relationships/image" Target="../media/image16.png"/><Relationship Id="rId2" Type="http://schemas.openxmlformats.org/officeDocument/2006/relationships/hyperlink" Target="https://go1-com.cdn.prismic.io/go1-com/aHRvZ0MqNJQqH00H_UpskillingPlaybook-Leadership.pdf" TargetMode="External"/><Relationship Id="rId1" Type="http://schemas.openxmlformats.org/officeDocument/2006/relationships/slideLayout" Target="../slideLayouts/slideLayout7.xml"/><Relationship Id="rId6" Type="http://schemas.openxmlformats.org/officeDocument/2006/relationships/hyperlink" Target="https://go1-com.cdn.prismic.io/go1-com/aHRvY0MqNJQqH00G_UpskillingPlaybook-Compliance.pdf" TargetMode="External"/><Relationship Id="rId5" Type="http://schemas.openxmlformats.org/officeDocument/2006/relationships/hyperlink" Target="https://go1-com.cdn.prismic.io/go1-com/aHRvcUMqNJQqH00K_UpskillingPlaybook-DE%26I.pdf" TargetMode="External"/><Relationship Id="rId4" Type="http://schemas.openxmlformats.org/officeDocument/2006/relationships/hyperlink" Target="https://go1-com.cdn.prismic.io/go1-com/aHRvbkMqNJQqH00J_UpskillingPlaybook-TechnologyandData.pdf"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go1-com.cdn.prismic.io/go1-com/aCNtLCdWJ-7kSCHF_10-SkillsForBusinessSuccess.pdf" TargetMode="External"/><Relationship Id="rId7" Type="http://schemas.openxmlformats.org/officeDocument/2006/relationships/image" Target="../media/image17.svg"/><Relationship Id="rId2" Type="http://schemas.openxmlformats.org/officeDocument/2006/relationships/hyperlink" Target="https://www.go1.com/learningcalendar2025" TargetMode="External"/><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hyperlink" Target="https://demo.go1.com/demo/gggcn2zqkmpv" TargetMode="External"/><Relationship Id="rId4" Type="http://schemas.openxmlformats.org/officeDocument/2006/relationships/hyperlink" Target="https://go1-com.cdn.prismic.io/go1-com/aCNtvSdWJ-7kSCHp_CurationDecisionTool.pdf" TargetMode="External"/></Relationships>
</file>

<file path=ppt/slides/_rels/slide9.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30.png"/><Relationship Id="rId3" Type="http://schemas.openxmlformats.org/officeDocument/2006/relationships/image" Target="../media/image20.png"/><Relationship Id="rId7" Type="http://schemas.openxmlformats.org/officeDocument/2006/relationships/image" Target="../media/image24.png"/><Relationship Id="rId12" Type="http://schemas.openxmlformats.org/officeDocument/2006/relationships/image" Target="../media/image29.png"/><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23.png"/><Relationship Id="rId11" Type="http://schemas.openxmlformats.org/officeDocument/2006/relationships/image" Target="../media/image28.png"/><Relationship Id="rId5" Type="http://schemas.openxmlformats.org/officeDocument/2006/relationships/image" Target="../media/image22.png"/><Relationship Id="rId15" Type="http://schemas.openxmlformats.org/officeDocument/2006/relationships/hyperlink" Target="https://www.go1.com/learningcalendar2025" TargetMode="External"/><Relationship Id="rId10" Type="http://schemas.openxmlformats.org/officeDocument/2006/relationships/image" Target="../media/image27.png"/><Relationship Id="rId4" Type="http://schemas.openxmlformats.org/officeDocument/2006/relationships/image" Target="../media/image21.png"/><Relationship Id="rId9" Type="http://schemas.openxmlformats.org/officeDocument/2006/relationships/image" Target="../media/image26.png"/><Relationship Id="rId14" Type="http://schemas.openxmlformats.org/officeDocument/2006/relationships/image" Target="../media/image3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EE19A"/>
        </a:solidFill>
        <a:effectLst/>
      </p:bgPr>
    </p:bg>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txBody>
          <a:bodyPr/>
          <a:lstStyle/>
          <a:p>
            <a:endParaRPr lang="en-US"/>
          </a:p>
        </p:txBody>
      </p:sp>
      <p:grpSp>
        <p:nvGrpSpPr>
          <p:cNvPr id="3" name="Group 3"/>
          <p:cNvGrpSpPr>
            <a:grpSpLocks noChangeAspect="1"/>
          </p:cNvGrpSpPr>
          <p:nvPr/>
        </p:nvGrpSpPr>
        <p:grpSpPr>
          <a:xfrm>
            <a:off x="1044578" y="1119130"/>
            <a:ext cx="1479433" cy="803472"/>
            <a:chOff x="0" y="0"/>
            <a:chExt cx="1479436" cy="803466"/>
          </a:xfrm>
        </p:grpSpPr>
        <p:sp>
          <p:nvSpPr>
            <p:cNvPr id="4" name="Freeform 4"/>
            <p:cNvSpPr/>
            <p:nvPr/>
          </p:nvSpPr>
          <p:spPr>
            <a:xfrm>
              <a:off x="63500" y="63500"/>
              <a:ext cx="614553" cy="676402"/>
            </a:xfrm>
            <a:custGeom>
              <a:avLst/>
              <a:gdLst/>
              <a:ahLst/>
              <a:cxnLst/>
              <a:rect l="l" t="t" r="r" b="b"/>
              <a:pathLst>
                <a:path w="614553" h="676402">
                  <a:moveTo>
                    <a:pt x="496443" y="293878"/>
                  </a:moveTo>
                  <a:cubicBezTo>
                    <a:pt x="412877" y="293878"/>
                    <a:pt x="321437" y="345694"/>
                    <a:pt x="270383" y="377698"/>
                  </a:cubicBezTo>
                  <a:lnTo>
                    <a:pt x="250571" y="391541"/>
                  </a:lnTo>
                  <a:lnTo>
                    <a:pt x="275590" y="433705"/>
                  </a:lnTo>
                  <a:lnTo>
                    <a:pt x="297561" y="422021"/>
                  </a:lnTo>
                  <a:cubicBezTo>
                    <a:pt x="349758" y="394081"/>
                    <a:pt x="403733" y="381000"/>
                    <a:pt x="454152" y="381000"/>
                  </a:cubicBezTo>
                  <a:cubicBezTo>
                    <a:pt x="504571" y="381000"/>
                    <a:pt x="533273" y="404876"/>
                    <a:pt x="533273" y="445008"/>
                  </a:cubicBezTo>
                  <a:cubicBezTo>
                    <a:pt x="533273" y="502031"/>
                    <a:pt x="468757" y="586359"/>
                    <a:pt x="330581" y="586359"/>
                  </a:cubicBezTo>
                  <a:cubicBezTo>
                    <a:pt x="192405" y="586359"/>
                    <a:pt x="94361" y="472694"/>
                    <a:pt x="94361" y="322072"/>
                  </a:cubicBezTo>
                  <a:cubicBezTo>
                    <a:pt x="94361" y="229362"/>
                    <a:pt x="130683" y="171069"/>
                    <a:pt x="161163" y="138430"/>
                  </a:cubicBezTo>
                  <a:cubicBezTo>
                    <a:pt x="200406" y="96520"/>
                    <a:pt x="253746" y="72517"/>
                    <a:pt x="307594" y="72517"/>
                  </a:cubicBezTo>
                  <a:cubicBezTo>
                    <a:pt x="361442" y="72517"/>
                    <a:pt x="416560" y="99060"/>
                    <a:pt x="463423" y="149225"/>
                  </a:cubicBezTo>
                  <a:lnTo>
                    <a:pt x="476377" y="163068"/>
                  </a:lnTo>
                  <a:lnTo>
                    <a:pt x="558292" y="73152"/>
                  </a:lnTo>
                  <a:lnTo>
                    <a:pt x="541782" y="61849"/>
                  </a:lnTo>
                  <a:cubicBezTo>
                    <a:pt x="482727" y="21336"/>
                    <a:pt x="416179" y="0"/>
                    <a:pt x="349123" y="0"/>
                  </a:cubicBezTo>
                  <a:cubicBezTo>
                    <a:pt x="259207" y="0"/>
                    <a:pt x="170688" y="35560"/>
                    <a:pt x="106426" y="97536"/>
                  </a:cubicBezTo>
                  <a:cubicBezTo>
                    <a:pt x="37846" y="163576"/>
                    <a:pt x="0" y="255143"/>
                    <a:pt x="0" y="355346"/>
                  </a:cubicBezTo>
                  <a:cubicBezTo>
                    <a:pt x="0" y="563880"/>
                    <a:pt x="152908" y="676402"/>
                    <a:pt x="296672" y="676402"/>
                  </a:cubicBezTo>
                  <a:cubicBezTo>
                    <a:pt x="384429" y="676402"/>
                    <a:pt x="466852" y="643382"/>
                    <a:pt x="528447" y="583692"/>
                  </a:cubicBezTo>
                  <a:cubicBezTo>
                    <a:pt x="581533" y="532130"/>
                    <a:pt x="614553" y="464058"/>
                    <a:pt x="614553" y="405765"/>
                  </a:cubicBezTo>
                  <a:cubicBezTo>
                    <a:pt x="614553" y="336677"/>
                    <a:pt x="569214" y="293878"/>
                    <a:pt x="496316" y="293878"/>
                  </a:cubicBezTo>
                  <a:close/>
                </a:path>
              </a:pathLst>
            </a:custGeom>
            <a:solidFill>
              <a:srgbClr val="394646"/>
            </a:solidFill>
          </p:spPr>
          <p:txBody>
            <a:bodyPr/>
            <a:lstStyle/>
            <a:p>
              <a:endParaRPr lang="en-US"/>
            </a:p>
          </p:txBody>
        </p:sp>
        <p:sp>
          <p:nvSpPr>
            <p:cNvPr id="5" name="Freeform 5"/>
            <p:cNvSpPr/>
            <p:nvPr/>
          </p:nvSpPr>
          <p:spPr>
            <a:xfrm>
              <a:off x="734441" y="265430"/>
              <a:ext cx="450977" cy="474599"/>
            </a:xfrm>
            <a:custGeom>
              <a:avLst/>
              <a:gdLst/>
              <a:ahLst/>
              <a:cxnLst/>
              <a:rect l="l" t="t" r="r" b="b"/>
              <a:pathLst>
                <a:path w="450977" h="474599">
                  <a:moveTo>
                    <a:pt x="213995" y="71501"/>
                  </a:moveTo>
                  <a:cubicBezTo>
                    <a:pt x="308991" y="71501"/>
                    <a:pt x="358648" y="162687"/>
                    <a:pt x="358648" y="252730"/>
                  </a:cubicBezTo>
                  <a:cubicBezTo>
                    <a:pt x="358648" y="325120"/>
                    <a:pt x="320548" y="403098"/>
                    <a:pt x="236982" y="403098"/>
                  </a:cubicBezTo>
                  <a:cubicBezTo>
                    <a:pt x="141986" y="403098"/>
                    <a:pt x="92456" y="311912"/>
                    <a:pt x="92456" y="221869"/>
                  </a:cubicBezTo>
                  <a:cubicBezTo>
                    <a:pt x="92456" y="149479"/>
                    <a:pt x="130556" y="71501"/>
                    <a:pt x="214122" y="71501"/>
                  </a:cubicBezTo>
                  <a:close/>
                  <a:moveTo>
                    <a:pt x="236093" y="0"/>
                  </a:moveTo>
                  <a:cubicBezTo>
                    <a:pt x="101473" y="0"/>
                    <a:pt x="0" y="106934"/>
                    <a:pt x="0" y="248666"/>
                  </a:cubicBezTo>
                  <a:cubicBezTo>
                    <a:pt x="0" y="379349"/>
                    <a:pt x="90043" y="474218"/>
                    <a:pt x="214249" y="474599"/>
                  </a:cubicBezTo>
                  <a:lnTo>
                    <a:pt x="215519" y="474599"/>
                  </a:lnTo>
                  <a:cubicBezTo>
                    <a:pt x="349758" y="474218"/>
                    <a:pt x="450977" y="367538"/>
                    <a:pt x="450977" y="225933"/>
                  </a:cubicBezTo>
                  <a:cubicBezTo>
                    <a:pt x="450977" y="95123"/>
                    <a:pt x="360553" y="0"/>
                    <a:pt x="236093" y="0"/>
                  </a:cubicBezTo>
                  <a:close/>
                </a:path>
              </a:pathLst>
            </a:custGeom>
            <a:solidFill>
              <a:srgbClr val="394646"/>
            </a:solidFill>
          </p:spPr>
          <p:txBody>
            <a:bodyPr/>
            <a:lstStyle/>
            <a:p>
              <a:endParaRPr lang="en-US"/>
            </a:p>
          </p:txBody>
        </p:sp>
        <p:sp>
          <p:nvSpPr>
            <p:cNvPr id="6" name="Freeform 6"/>
            <p:cNvSpPr/>
            <p:nvPr/>
          </p:nvSpPr>
          <p:spPr>
            <a:xfrm>
              <a:off x="1183005" y="63500"/>
              <a:ext cx="232791" cy="668274"/>
            </a:xfrm>
            <a:custGeom>
              <a:avLst/>
              <a:gdLst/>
              <a:ahLst/>
              <a:cxnLst/>
              <a:rect l="l" t="t" r="r" b="b"/>
              <a:pathLst>
                <a:path w="232791" h="668274">
                  <a:moveTo>
                    <a:pt x="201168" y="0"/>
                  </a:moveTo>
                  <a:lnTo>
                    <a:pt x="196088" y="4572"/>
                  </a:lnTo>
                  <a:cubicBezTo>
                    <a:pt x="130810" y="64008"/>
                    <a:pt x="68834" y="114554"/>
                    <a:pt x="11938" y="154686"/>
                  </a:cubicBezTo>
                  <a:lnTo>
                    <a:pt x="0" y="163068"/>
                  </a:lnTo>
                  <a:lnTo>
                    <a:pt x="19431" y="204470"/>
                  </a:lnTo>
                  <a:lnTo>
                    <a:pt x="136398" y="147828"/>
                  </a:lnTo>
                  <a:lnTo>
                    <a:pt x="136398" y="668274"/>
                  </a:lnTo>
                  <a:lnTo>
                    <a:pt x="232791" y="668274"/>
                  </a:lnTo>
                  <a:lnTo>
                    <a:pt x="232791" y="0"/>
                  </a:lnTo>
                  <a:close/>
                </a:path>
              </a:pathLst>
            </a:custGeom>
            <a:solidFill>
              <a:srgbClr val="394646"/>
            </a:solidFill>
          </p:spPr>
          <p:txBody>
            <a:bodyPr/>
            <a:lstStyle/>
            <a:p>
              <a:endParaRPr lang="en-US"/>
            </a:p>
          </p:txBody>
        </p:sp>
      </p:grpSp>
      <p:sp>
        <p:nvSpPr>
          <p:cNvPr id="7" name="TextBox 7"/>
          <p:cNvSpPr txBox="1"/>
          <p:nvPr/>
        </p:nvSpPr>
        <p:spPr>
          <a:xfrm>
            <a:off x="1044578" y="3801075"/>
            <a:ext cx="6971172" cy="2970567"/>
          </a:xfrm>
          <a:prstGeom prst="rect">
            <a:avLst/>
          </a:prstGeom>
        </p:spPr>
        <p:txBody>
          <a:bodyPr lIns="0" tIns="0" rIns="0" bIns="0" rtlCol="0" anchor="t">
            <a:spAutoFit/>
          </a:bodyPr>
          <a:lstStyle/>
          <a:p>
            <a:pPr algn="l">
              <a:lnSpc>
                <a:spcPts val="11364"/>
              </a:lnSpc>
            </a:pPr>
            <a:r>
              <a:rPr lang="en-US" sz="11962" spc="454">
                <a:solidFill>
                  <a:srgbClr val="394646"/>
                </a:solidFill>
                <a:latin typeface="Enduro Narrow"/>
                <a:ea typeface="Enduro Narrow"/>
                <a:cs typeface="Enduro Narrow"/>
                <a:sym typeface="Enduro Narrow"/>
              </a:rPr>
              <a:t>Your Go1 </a:t>
            </a:r>
          </a:p>
          <a:p>
            <a:pPr algn="l">
              <a:lnSpc>
                <a:spcPts val="11364"/>
              </a:lnSpc>
            </a:pPr>
            <a:r>
              <a:rPr lang="en-US" sz="11962" spc="454">
                <a:solidFill>
                  <a:srgbClr val="394646"/>
                </a:solidFill>
                <a:latin typeface="Enduro Narrow"/>
                <a:ea typeface="Enduro Narrow"/>
                <a:cs typeface="Enduro Narrow"/>
                <a:sym typeface="Enduro Narrow"/>
              </a:rPr>
              <a:t>launch kit</a:t>
            </a:r>
          </a:p>
        </p:txBody>
      </p:sp>
      <p:sp>
        <p:nvSpPr>
          <p:cNvPr id="8" name="TextBox 8"/>
          <p:cNvSpPr txBox="1"/>
          <p:nvPr/>
        </p:nvSpPr>
        <p:spPr>
          <a:xfrm>
            <a:off x="1044578" y="7050806"/>
            <a:ext cx="9375859" cy="941070"/>
          </a:xfrm>
          <a:prstGeom prst="rect">
            <a:avLst/>
          </a:prstGeom>
        </p:spPr>
        <p:txBody>
          <a:bodyPr lIns="0" tIns="0" rIns="0" bIns="0" rtlCol="0" anchor="t">
            <a:spAutoFit/>
          </a:bodyPr>
          <a:lstStyle/>
          <a:p>
            <a:pPr algn="l">
              <a:lnSpc>
                <a:spcPts val="3779"/>
              </a:lnSpc>
            </a:pPr>
            <a:r>
              <a:rPr lang="en-US" sz="2699">
                <a:solidFill>
                  <a:srgbClr val="242C2C"/>
                </a:solidFill>
                <a:latin typeface="Enduro"/>
                <a:ea typeface="Enduro"/>
                <a:cs typeface="Enduro"/>
                <a:sym typeface="Enduro"/>
              </a:rPr>
              <a:t>Your interactive guide to prepare your organization, </a:t>
            </a:r>
          </a:p>
          <a:p>
            <a:pPr algn="l">
              <a:lnSpc>
                <a:spcPts val="3779"/>
              </a:lnSpc>
            </a:pPr>
            <a:r>
              <a:rPr lang="en-US" sz="2699">
                <a:solidFill>
                  <a:srgbClr val="242C2C"/>
                </a:solidFill>
                <a:latin typeface="Enduro"/>
                <a:ea typeface="Enduro"/>
                <a:cs typeface="Enduro"/>
                <a:sym typeface="Enduro"/>
              </a:rPr>
              <a:t>launch Go1 with impact, and drive adoption &amp; engagement</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AF9F4"/>
        </a:solidFill>
        <a:effectLst/>
      </p:bgPr>
    </p:bg>
    <p:spTree>
      <p:nvGrpSpPr>
        <p:cNvPr id="1" name=""/>
        <p:cNvGrpSpPr/>
        <p:nvPr/>
      </p:nvGrpSpPr>
      <p:grpSpPr>
        <a:xfrm>
          <a:off x="0" y="0"/>
          <a:ext cx="0" cy="0"/>
          <a:chOff x="0" y="0"/>
          <a:chExt cx="0" cy="0"/>
        </a:xfrm>
      </p:grpSpPr>
      <p:sp>
        <p:nvSpPr>
          <p:cNvPr id="2" name="Freeform 2"/>
          <p:cNvSpPr/>
          <p:nvPr/>
        </p:nvSpPr>
        <p:spPr>
          <a:xfrm>
            <a:off x="0" y="-9525"/>
            <a:ext cx="18288000" cy="3847104"/>
          </a:xfrm>
          <a:custGeom>
            <a:avLst/>
            <a:gdLst/>
            <a:ahLst/>
            <a:cxnLst/>
            <a:rect l="l" t="t" r="r" b="b"/>
            <a:pathLst>
              <a:path w="18288000" h="3847104">
                <a:moveTo>
                  <a:pt x="0" y="0"/>
                </a:moveTo>
                <a:lnTo>
                  <a:pt x="18288000" y="0"/>
                </a:lnTo>
                <a:lnTo>
                  <a:pt x="18288000" y="3847104"/>
                </a:lnTo>
                <a:lnTo>
                  <a:pt x="0" y="3847104"/>
                </a:lnTo>
                <a:lnTo>
                  <a:pt x="0" y="0"/>
                </a:lnTo>
                <a:close/>
              </a:path>
            </a:pathLst>
          </a:custGeom>
          <a:blipFill>
            <a:blip r:embed="rId2"/>
            <a:stretch>
              <a:fillRect l="-5917" t="-24372" r="-5917" b="-3218"/>
            </a:stretch>
          </a:blipFill>
        </p:spPr>
        <p:txBody>
          <a:bodyPr/>
          <a:lstStyle/>
          <a:p>
            <a:endParaRPr lang="en-US"/>
          </a:p>
        </p:txBody>
      </p:sp>
      <p:grpSp>
        <p:nvGrpSpPr>
          <p:cNvPr id="3" name="Group 3"/>
          <p:cNvGrpSpPr/>
          <p:nvPr/>
        </p:nvGrpSpPr>
        <p:grpSpPr>
          <a:xfrm>
            <a:off x="1084492" y="4323354"/>
            <a:ext cx="668722" cy="668722"/>
            <a:chOff x="0" y="0"/>
            <a:chExt cx="812800" cy="812800"/>
          </a:xfrm>
        </p:grpSpPr>
        <p:sp>
          <p:nvSpPr>
            <p:cNvPr id="4" name="Freeform 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DDCC"/>
            </a:solidFill>
          </p:spPr>
          <p:txBody>
            <a:bodyPr/>
            <a:lstStyle/>
            <a:p>
              <a:endParaRPr lang="en-US"/>
            </a:p>
          </p:txBody>
        </p:sp>
        <p:sp>
          <p:nvSpPr>
            <p:cNvPr id="5" name="TextBox 5"/>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5851068" y="4323354"/>
            <a:ext cx="668722" cy="668722"/>
            <a:chOff x="0" y="0"/>
            <a:chExt cx="812800" cy="812800"/>
          </a:xfrm>
        </p:grpSpPr>
        <p:sp>
          <p:nvSpPr>
            <p:cNvPr id="7" name="Freeform 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DDCC"/>
            </a:solidFill>
          </p:spPr>
          <p:txBody>
            <a:bodyPr/>
            <a:lstStyle/>
            <a:p>
              <a:endParaRPr lang="en-US"/>
            </a:p>
          </p:txBody>
        </p:sp>
        <p:sp>
          <p:nvSpPr>
            <p:cNvPr id="8" name="TextBox 8"/>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9" name="Group 9"/>
          <p:cNvGrpSpPr/>
          <p:nvPr/>
        </p:nvGrpSpPr>
        <p:grpSpPr>
          <a:xfrm>
            <a:off x="1084492" y="5732077"/>
            <a:ext cx="491062" cy="491062"/>
            <a:chOff x="0" y="0"/>
            <a:chExt cx="812800" cy="812800"/>
          </a:xfrm>
        </p:grpSpPr>
        <p:sp>
          <p:nvSpPr>
            <p:cNvPr id="10" name="Freeform 1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DDCC"/>
            </a:solidFill>
          </p:spPr>
          <p:txBody>
            <a:bodyPr/>
            <a:lstStyle/>
            <a:p>
              <a:endParaRPr lang="en-US"/>
            </a:p>
          </p:txBody>
        </p:sp>
        <p:sp>
          <p:nvSpPr>
            <p:cNvPr id="11" name="TextBox 11"/>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12" name="Group 12"/>
          <p:cNvGrpSpPr/>
          <p:nvPr/>
        </p:nvGrpSpPr>
        <p:grpSpPr>
          <a:xfrm>
            <a:off x="5851068" y="5732077"/>
            <a:ext cx="491062" cy="491062"/>
            <a:chOff x="0" y="0"/>
            <a:chExt cx="812800" cy="812800"/>
          </a:xfrm>
        </p:grpSpPr>
        <p:sp>
          <p:nvSpPr>
            <p:cNvPr id="13" name="Freeform 1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DDCC"/>
            </a:solidFill>
          </p:spPr>
          <p:txBody>
            <a:bodyPr/>
            <a:lstStyle/>
            <a:p>
              <a:endParaRPr lang="en-US"/>
            </a:p>
          </p:txBody>
        </p:sp>
        <p:sp>
          <p:nvSpPr>
            <p:cNvPr id="14" name="TextBox 14"/>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15" name="Group 15"/>
          <p:cNvGrpSpPr/>
          <p:nvPr/>
        </p:nvGrpSpPr>
        <p:grpSpPr>
          <a:xfrm>
            <a:off x="1084492" y="6392785"/>
            <a:ext cx="491062" cy="491062"/>
            <a:chOff x="0" y="0"/>
            <a:chExt cx="812800" cy="812800"/>
          </a:xfrm>
        </p:grpSpPr>
        <p:sp>
          <p:nvSpPr>
            <p:cNvPr id="16" name="Freeform 1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DDCC"/>
            </a:solidFill>
          </p:spPr>
          <p:txBody>
            <a:bodyPr/>
            <a:lstStyle/>
            <a:p>
              <a:endParaRPr lang="en-US"/>
            </a:p>
          </p:txBody>
        </p:sp>
        <p:sp>
          <p:nvSpPr>
            <p:cNvPr id="17" name="TextBox 17"/>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18" name="Group 18"/>
          <p:cNvGrpSpPr/>
          <p:nvPr/>
        </p:nvGrpSpPr>
        <p:grpSpPr>
          <a:xfrm>
            <a:off x="5851068" y="6392785"/>
            <a:ext cx="491062" cy="491062"/>
            <a:chOff x="0" y="0"/>
            <a:chExt cx="812800" cy="812800"/>
          </a:xfrm>
        </p:grpSpPr>
        <p:sp>
          <p:nvSpPr>
            <p:cNvPr id="19" name="Freeform 1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DDCC"/>
            </a:solidFill>
          </p:spPr>
          <p:txBody>
            <a:bodyPr/>
            <a:lstStyle/>
            <a:p>
              <a:endParaRPr lang="en-US"/>
            </a:p>
          </p:txBody>
        </p:sp>
        <p:sp>
          <p:nvSpPr>
            <p:cNvPr id="20" name="TextBox 20"/>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21" name="Group 21"/>
          <p:cNvGrpSpPr/>
          <p:nvPr/>
        </p:nvGrpSpPr>
        <p:grpSpPr>
          <a:xfrm>
            <a:off x="1084492" y="7053493"/>
            <a:ext cx="491062" cy="491062"/>
            <a:chOff x="0" y="0"/>
            <a:chExt cx="812800" cy="812800"/>
          </a:xfrm>
        </p:grpSpPr>
        <p:sp>
          <p:nvSpPr>
            <p:cNvPr id="22" name="Freeform 2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DDCC"/>
            </a:solidFill>
          </p:spPr>
          <p:txBody>
            <a:bodyPr/>
            <a:lstStyle/>
            <a:p>
              <a:endParaRPr lang="en-US"/>
            </a:p>
          </p:txBody>
        </p:sp>
        <p:sp>
          <p:nvSpPr>
            <p:cNvPr id="23" name="TextBox 23"/>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24" name="Group 24"/>
          <p:cNvGrpSpPr/>
          <p:nvPr/>
        </p:nvGrpSpPr>
        <p:grpSpPr>
          <a:xfrm>
            <a:off x="5851068" y="7053493"/>
            <a:ext cx="491062" cy="491062"/>
            <a:chOff x="0" y="0"/>
            <a:chExt cx="812800" cy="812800"/>
          </a:xfrm>
        </p:grpSpPr>
        <p:sp>
          <p:nvSpPr>
            <p:cNvPr id="25" name="Freeform 2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DDCC"/>
            </a:solidFill>
          </p:spPr>
          <p:txBody>
            <a:bodyPr/>
            <a:lstStyle/>
            <a:p>
              <a:endParaRPr lang="en-US"/>
            </a:p>
          </p:txBody>
        </p:sp>
        <p:sp>
          <p:nvSpPr>
            <p:cNvPr id="26" name="TextBox 26"/>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27" name="Group 27"/>
          <p:cNvGrpSpPr/>
          <p:nvPr/>
        </p:nvGrpSpPr>
        <p:grpSpPr>
          <a:xfrm>
            <a:off x="1084492" y="7714202"/>
            <a:ext cx="491062" cy="491062"/>
            <a:chOff x="0" y="0"/>
            <a:chExt cx="812800" cy="812800"/>
          </a:xfrm>
        </p:grpSpPr>
        <p:sp>
          <p:nvSpPr>
            <p:cNvPr id="28" name="Freeform 2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DDCC"/>
            </a:solidFill>
          </p:spPr>
          <p:txBody>
            <a:bodyPr/>
            <a:lstStyle/>
            <a:p>
              <a:endParaRPr lang="en-US"/>
            </a:p>
          </p:txBody>
        </p:sp>
        <p:sp>
          <p:nvSpPr>
            <p:cNvPr id="29" name="TextBox 29"/>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30" name="Group 30"/>
          <p:cNvGrpSpPr/>
          <p:nvPr/>
        </p:nvGrpSpPr>
        <p:grpSpPr>
          <a:xfrm>
            <a:off x="5851068" y="7714202"/>
            <a:ext cx="491062" cy="491062"/>
            <a:chOff x="0" y="0"/>
            <a:chExt cx="812800" cy="812800"/>
          </a:xfrm>
        </p:grpSpPr>
        <p:sp>
          <p:nvSpPr>
            <p:cNvPr id="31" name="Freeform 3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DDCC"/>
            </a:solidFill>
          </p:spPr>
          <p:txBody>
            <a:bodyPr/>
            <a:lstStyle/>
            <a:p>
              <a:endParaRPr lang="en-US"/>
            </a:p>
          </p:txBody>
        </p:sp>
        <p:sp>
          <p:nvSpPr>
            <p:cNvPr id="32" name="TextBox 32"/>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sp>
        <p:nvSpPr>
          <p:cNvPr id="33" name="Freeform 33"/>
          <p:cNvSpPr/>
          <p:nvPr/>
        </p:nvSpPr>
        <p:spPr>
          <a:xfrm>
            <a:off x="1234797" y="5911935"/>
            <a:ext cx="190452" cy="131346"/>
          </a:xfrm>
          <a:custGeom>
            <a:avLst/>
            <a:gdLst/>
            <a:ahLst/>
            <a:cxnLst/>
            <a:rect l="l" t="t" r="r" b="b"/>
            <a:pathLst>
              <a:path w="190452" h="131346">
                <a:moveTo>
                  <a:pt x="0" y="0"/>
                </a:moveTo>
                <a:lnTo>
                  <a:pt x="190452" y="0"/>
                </a:lnTo>
                <a:lnTo>
                  <a:pt x="190452" y="131346"/>
                </a:lnTo>
                <a:lnTo>
                  <a:pt x="0" y="131346"/>
                </a:lnTo>
                <a:lnTo>
                  <a:pt x="0" y="0"/>
                </a:lnTo>
                <a:close/>
              </a:path>
            </a:pathLst>
          </a:custGeom>
          <a:blipFill>
            <a:blip r:embed="rId3"/>
            <a:stretch>
              <a:fillRect/>
            </a:stretch>
          </a:blipFill>
        </p:spPr>
        <p:txBody>
          <a:bodyPr/>
          <a:lstStyle/>
          <a:p>
            <a:endParaRPr lang="en-US"/>
          </a:p>
        </p:txBody>
      </p:sp>
      <p:sp>
        <p:nvSpPr>
          <p:cNvPr id="34" name="Freeform 34"/>
          <p:cNvSpPr/>
          <p:nvPr/>
        </p:nvSpPr>
        <p:spPr>
          <a:xfrm>
            <a:off x="6001373" y="5911935"/>
            <a:ext cx="190452" cy="131346"/>
          </a:xfrm>
          <a:custGeom>
            <a:avLst/>
            <a:gdLst/>
            <a:ahLst/>
            <a:cxnLst/>
            <a:rect l="l" t="t" r="r" b="b"/>
            <a:pathLst>
              <a:path w="190452" h="131346">
                <a:moveTo>
                  <a:pt x="0" y="0"/>
                </a:moveTo>
                <a:lnTo>
                  <a:pt x="190452" y="0"/>
                </a:lnTo>
                <a:lnTo>
                  <a:pt x="190452" y="131346"/>
                </a:lnTo>
                <a:lnTo>
                  <a:pt x="0" y="131346"/>
                </a:lnTo>
                <a:lnTo>
                  <a:pt x="0" y="0"/>
                </a:lnTo>
                <a:close/>
              </a:path>
            </a:pathLst>
          </a:custGeom>
          <a:blipFill>
            <a:blip r:embed="rId3"/>
            <a:stretch>
              <a:fillRect/>
            </a:stretch>
          </a:blipFill>
        </p:spPr>
        <p:txBody>
          <a:bodyPr/>
          <a:lstStyle/>
          <a:p>
            <a:endParaRPr lang="en-US"/>
          </a:p>
        </p:txBody>
      </p:sp>
      <p:sp>
        <p:nvSpPr>
          <p:cNvPr id="35" name="Freeform 35"/>
          <p:cNvSpPr/>
          <p:nvPr/>
        </p:nvSpPr>
        <p:spPr>
          <a:xfrm>
            <a:off x="1234797" y="6572643"/>
            <a:ext cx="190452" cy="131346"/>
          </a:xfrm>
          <a:custGeom>
            <a:avLst/>
            <a:gdLst/>
            <a:ahLst/>
            <a:cxnLst/>
            <a:rect l="l" t="t" r="r" b="b"/>
            <a:pathLst>
              <a:path w="190452" h="131346">
                <a:moveTo>
                  <a:pt x="0" y="0"/>
                </a:moveTo>
                <a:lnTo>
                  <a:pt x="190452" y="0"/>
                </a:lnTo>
                <a:lnTo>
                  <a:pt x="190452" y="131347"/>
                </a:lnTo>
                <a:lnTo>
                  <a:pt x="0" y="131347"/>
                </a:lnTo>
                <a:lnTo>
                  <a:pt x="0" y="0"/>
                </a:lnTo>
                <a:close/>
              </a:path>
            </a:pathLst>
          </a:custGeom>
          <a:blipFill>
            <a:blip r:embed="rId3"/>
            <a:stretch>
              <a:fillRect/>
            </a:stretch>
          </a:blipFill>
        </p:spPr>
        <p:txBody>
          <a:bodyPr/>
          <a:lstStyle/>
          <a:p>
            <a:endParaRPr lang="en-US"/>
          </a:p>
        </p:txBody>
      </p:sp>
      <p:sp>
        <p:nvSpPr>
          <p:cNvPr id="36" name="Freeform 36"/>
          <p:cNvSpPr/>
          <p:nvPr/>
        </p:nvSpPr>
        <p:spPr>
          <a:xfrm>
            <a:off x="6001373" y="6572643"/>
            <a:ext cx="190452" cy="131346"/>
          </a:xfrm>
          <a:custGeom>
            <a:avLst/>
            <a:gdLst/>
            <a:ahLst/>
            <a:cxnLst/>
            <a:rect l="l" t="t" r="r" b="b"/>
            <a:pathLst>
              <a:path w="190452" h="131346">
                <a:moveTo>
                  <a:pt x="0" y="0"/>
                </a:moveTo>
                <a:lnTo>
                  <a:pt x="190452" y="0"/>
                </a:lnTo>
                <a:lnTo>
                  <a:pt x="190452" y="131347"/>
                </a:lnTo>
                <a:lnTo>
                  <a:pt x="0" y="131347"/>
                </a:lnTo>
                <a:lnTo>
                  <a:pt x="0" y="0"/>
                </a:lnTo>
                <a:close/>
              </a:path>
            </a:pathLst>
          </a:custGeom>
          <a:blipFill>
            <a:blip r:embed="rId3"/>
            <a:stretch>
              <a:fillRect/>
            </a:stretch>
          </a:blipFill>
        </p:spPr>
        <p:txBody>
          <a:bodyPr/>
          <a:lstStyle/>
          <a:p>
            <a:endParaRPr lang="en-US"/>
          </a:p>
        </p:txBody>
      </p:sp>
      <p:sp>
        <p:nvSpPr>
          <p:cNvPr id="37" name="Freeform 37"/>
          <p:cNvSpPr/>
          <p:nvPr/>
        </p:nvSpPr>
        <p:spPr>
          <a:xfrm>
            <a:off x="1234797" y="7233351"/>
            <a:ext cx="190452" cy="131346"/>
          </a:xfrm>
          <a:custGeom>
            <a:avLst/>
            <a:gdLst/>
            <a:ahLst/>
            <a:cxnLst/>
            <a:rect l="l" t="t" r="r" b="b"/>
            <a:pathLst>
              <a:path w="190452" h="131346">
                <a:moveTo>
                  <a:pt x="0" y="0"/>
                </a:moveTo>
                <a:lnTo>
                  <a:pt x="190452" y="0"/>
                </a:lnTo>
                <a:lnTo>
                  <a:pt x="190452" y="131347"/>
                </a:lnTo>
                <a:lnTo>
                  <a:pt x="0" y="131347"/>
                </a:lnTo>
                <a:lnTo>
                  <a:pt x="0" y="0"/>
                </a:lnTo>
                <a:close/>
              </a:path>
            </a:pathLst>
          </a:custGeom>
          <a:blipFill>
            <a:blip r:embed="rId3"/>
            <a:stretch>
              <a:fillRect/>
            </a:stretch>
          </a:blipFill>
        </p:spPr>
        <p:txBody>
          <a:bodyPr/>
          <a:lstStyle/>
          <a:p>
            <a:endParaRPr lang="en-US"/>
          </a:p>
        </p:txBody>
      </p:sp>
      <p:sp>
        <p:nvSpPr>
          <p:cNvPr id="38" name="Freeform 38"/>
          <p:cNvSpPr/>
          <p:nvPr/>
        </p:nvSpPr>
        <p:spPr>
          <a:xfrm>
            <a:off x="6001373" y="7233351"/>
            <a:ext cx="190452" cy="131346"/>
          </a:xfrm>
          <a:custGeom>
            <a:avLst/>
            <a:gdLst/>
            <a:ahLst/>
            <a:cxnLst/>
            <a:rect l="l" t="t" r="r" b="b"/>
            <a:pathLst>
              <a:path w="190452" h="131346">
                <a:moveTo>
                  <a:pt x="0" y="0"/>
                </a:moveTo>
                <a:lnTo>
                  <a:pt x="190452" y="0"/>
                </a:lnTo>
                <a:lnTo>
                  <a:pt x="190452" y="131347"/>
                </a:lnTo>
                <a:lnTo>
                  <a:pt x="0" y="131347"/>
                </a:lnTo>
                <a:lnTo>
                  <a:pt x="0" y="0"/>
                </a:lnTo>
                <a:close/>
              </a:path>
            </a:pathLst>
          </a:custGeom>
          <a:blipFill>
            <a:blip r:embed="rId3"/>
            <a:stretch>
              <a:fillRect/>
            </a:stretch>
          </a:blipFill>
        </p:spPr>
        <p:txBody>
          <a:bodyPr/>
          <a:lstStyle/>
          <a:p>
            <a:endParaRPr lang="en-US"/>
          </a:p>
        </p:txBody>
      </p:sp>
      <p:sp>
        <p:nvSpPr>
          <p:cNvPr id="39" name="Freeform 39"/>
          <p:cNvSpPr/>
          <p:nvPr/>
        </p:nvSpPr>
        <p:spPr>
          <a:xfrm>
            <a:off x="1234797" y="7894059"/>
            <a:ext cx="190452" cy="131346"/>
          </a:xfrm>
          <a:custGeom>
            <a:avLst/>
            <a:gdLst/>
            <a:ahLst/>
            <a:cxnLst/>
            <a:rect l="l" t="t" r="r" b="b"/>
            <a:pathLst>
              <a:path w="190452" h="131346">
                <a:moveTo>
                  <a:pt x="0" y="0"/>
                </a:moveTo>
                <a:lnTo>
                  <a:pt x="190452" y="0"/>
                </a:lnTo>
                <a:lnTo>
                  <a:pt x="190452" y="131347"/>
                </a:lnTo>
                <a:lnTo>
                  <a:pt x="0" y="131347"/>
                </a:lnTo>
                <a:lnTo>
                  <a:pt x="0" y="0"/>
                </a:lnTo>
                <a:close/>
              </a:path>
            </a:pathLst>
          </a:custGeom>
          <a:blipFill>
            <a:blip r:embed="rId3"/>
            <a:stretch>
              <a:fillRect/>
            </a:stretch>
          </a:blipFill>
        </p:spPr>
        <p:txBody>
          <a:bodyPr/>
          <a:lstStyle/>
          <a:p>
            <a:endParaRPr lang="en-US"/>
          </a:p>
        </p:txBody>
      </p:sp>
      <p:sp>
        <p:nvSpPr>
          <p:cNvPr id="40" name="Freeform 40"/>
          <p:cNvSpPr/>
          <p:nvPr/>
        </p:nvSpPr>
        <p:spPr>
          <a:xfrm>
            <a:off x="6001373" y="7894059"/>
            <a:ext cx="190452" cy="131346"/>
          </a:xfrm>
          <a:custGeom>
            <a:avLst/>
            <a:gdLst/>
            <a:ahLst/>
            <a:cxnLst/>
            <a:rect l="l" t="t" r="r" b="b"/>
            <a:pathLst>
              <a:path w="190452" h="131346">
                <a:moveTo>
                  <a:pt x="0" y="0"/>
                </a:moveTo>
                <a:lnTo>
                  <a:pt x="190452" y="0"/>
                </a:lnTo>
                <a:lnTo>
                  <a:pt x="190452" y="131347"/>
                </a:lnTo>
                <a:lnTo>
                  <a:pt x="0" y="131347"/>
                </a:lnTo>
                <a:lnTo>
                  <a:pt x="0" y="0"/>
                </a:lnTo>
                <a:close/>
              </a:path>
            </a:pathLst>
          </a:custGeom>
          <a:blipFill>
            <a:blip r:embed="rId3"/>
            <a:stretch>
              <a:fillRect/>
            </a:stretch>
          </a:blipFill>
        </p:spPr>
        <p:txBody>
          <a:bodyPr/>
          <a:lstStyle/>
          <a:p>
            <a:endParaRPr lang="en-US"/>
          </a:p>
        </p:txBody>
      </p:sp>
      <p:sp>
        <p:nvSpPr>
          <p:cNvPr id="41" name="Freeform 41"/>
          <p:cNvSpPr/>
          <p:nvPr/>
        </p:nvSpPr>
        <p:spPr>
          <a:xfrm>
            <a:off x="16333556" y="709132"/>
            <a:ext cx="1213018" cy="612893"/>
          </a:xfrm>
          <a:custGeom>
            <a:avLst/>
            <a:gdLst/>
            <a:ahLst/>
            <a:cxnLst/>
            <a:rect l="l" t="t" r="r" b="b"/>
            <a:pathLst>
              <a:path w="1213018" h="612893">
                <a:moveTo>
                  <a:pt x="0" y="0"/>
                </a:moveTo>
                <a:lnTo>
                  <a:pt x="1213019" y="0"/>
                </a:lnTo>
                <a:lnTo>
                  <a:pt x="1213019" y="612893"/>
                </a:lnTo>
                <a:lnTo>
                  <a:pt x="0" y="612893"/>
                </a:lnTo>
                <a:lnTo>
                  <a:pt x="0" y="0"/>
                </a:lnTo>
                <a:close/>
              </a:path>
            </a:pathLst>
          </a:custGeom>
          <a:blipFill>
            <a:blip r:embed="rId4"/>
            <a:stretch>
              <a:fillRect/>
            </a:stretch>
          </a:blipFill>
        </p:spPr>
        <p:txBody>
          <a:bodyPr/>
          <a:lstStyle/>
          <a:p>
            <a:endParaRPr lang="en-US"/>
          </a:p>
        </p:txBody>
      </p:sp>
      <p:grpSp>
        <p:nvGrpSpPr>
          <p:cNvPr id="42" name="Group 42"/>
          <p:cNvGrpSpPr/>
          <p:nvPr/>
        </p:nvGrpSpPr>
        <p:grpSpPr>
          <a:xfrm>
            <a:off x="1084492" y="8376713"/>
            <a:ext cx="491062" cy="491062"/>
            <a:chOff x="0" y="0"/>
            <a:chExt cx="812800" cy="812800"/>
          </a:xfrm>
        </p:grpSpPr>
        <p:sp>
          <p:nvSpPr>
            <p:cNvPr id="43" name="Freeform 4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DDCC"/>
            </a:solidFill>
          </p:spPr>
          <p:txBody>
            <a:bodyPr/>
            <a:lstStyle/>
            <a:p>
              <a:endParaRPr lang="en-US"/>
            </a:p>
          </p:txBody>
        </p:sp>
        <p:sp>
          <p:nvSpPr>
            <p:cNvPr id="44" name="TextBox 44"/>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sp>
        <p:nvSpPr>
          <p:cNvPr id="45" name="Freeform 45"/>
          <p:cNvSpPr/>
          <p:nvPr/>
        </p:nvSpPr>
        <p:spPr>
          <a:xfrm>
            <a:off x="1234797" y="8556571"/>
            <a:ext cx="190452" cy="131346"/>
          </a:xfrm>
          <a:custGeom>
            <a:avLst/>
            <a:gdLst/>
            <a:ahLst/>
            <a:cxnLst/>
            <a:rect l="l" t="t" r="r" b="b"/>
            <a:pathLst>
              <a:path w="190452" h="131346">
                <a:moveTo>
                  <a:pt x="0" y="0"/>
                </a:moveTo>
                <a:lnTo>
                  <a:pt x="190452" y="0"/>
                </a:lnTo>
                <a:lnTo>
                  <a:pt x="190452" y="131346"/>
                </a:lnTo>
                <a:lnTo>
                  <a:pt x="0" y="131346"/>
                </a:lnTo>
                <a:lnTo>
                  <a:pt x="0" y="0"/>
                </a:lnTo>
                <a:close/>
              </a:path>
            </a:pathLst>
          </a:custGeom>
          <a:blipFill>
            <a:blip r:embed="rId3"/>
            <a:stretch>
              <a:fillRect/>
            </a:stretch>
          </a:blipFill>
        </p:spPr>
        <p:txBody>
          <a:bodyPr/>
          <a:lstStyle/>
          <a:p>
            <a:endParaRPr lang="en-US"/>
          </a:p>
        </p:txBody>
      </p:sp>
      <p:grpSp>
        <p:nvGrpSpPr>
          <p:cNvPr id="46" name="Group 46"/>
          <p:cNvGrpSpPr/>
          <p:nvPr/>
        </p:nvGrpSpPr>
        <p:grpSpPr>
          <a:xfrm>
            <a:off x="5851068" y="8376713"/>
            <a:ext cx="491062" cy="491062"/>
            <a:chOff x="0" y="0"/>
            <a:chExt cx="812800" cy="812800"/>
          </a:xfrm>
        </p:grpSpPr>
        <p:sp>
          <p:nvSpPr>
            <p:cNvPr id="47" name="Freeform 4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DDCC"/>
            </a:solidFill>
          </p:spPr>
          <p:txBody>
            <a:bodyPr/>
            <a:lstStyle/>
            <a:p>
              <a:endParaRPr lang="en-US"/>
            </a:p>
          </p:txBody>
        </p:sp>
        <p:sp>
          <p:nvSpPr>
            <p:cNvPr id="48" name="TextBox 48"/>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sp>
        <p:nvSpPr>
          <p:cNvPr id="49" name="Freeform 49"/>
          <p:cNvSpPr/>
          <p:nvPr/>
        </p:nvSpPr>
        <p:spPr>
          <a:xfrm>
            <a:off x="6001373" y="8556571"/>
            <a:ext cx="190452" cy="131346"/>
          </a:xfrm>
          <a:custGeom>
            <a:avLst/>
            <a:gdLst/>
            <a:ahLst/>
            <a:cxnLst/>
            <a:rect l="l" t="t" r="r" b="b"/>
            <a:pathLst>
              <a:path w="190452" h="131346">
                <a:moveTo>
                  <a:pt x="0" y="0"/>
                </a:moveTo>
                <a:lnTo>
                  <a:pt x="190452" y="0"/>
                </a:lnTo>
                <a:lnTo>
                  <a:pt x="190452" y="131346"/>
                </a:lnTo>
                <a:lnTo>
                  <a:pt x="0" y="131346"/>
                </a:lnTo>
                <a:lnTo>
                  <a:pt x="0" y="0"/>
                </a:lnTo>
                <a:close/>
              </a:path>
            </a:pathLst>
          </a:custGeom>
          <a:blipFill>
            <a:blip r:embed="rId3"/>
            <a:stretch>
              <a:fillRect/>
            </a:stretch>
          </a:blipFill>
        </p:spPr>
        <p:txBody>
          <a:bodyPr/>
          <a:lstStyle/>
          <a:p>
            <a:endParaRPr lang="en-US"/>
          </a:p>
        </p:txBody>
      </p:sp>
      <p:grpSp>
        <p:nvGrpSpPr>
          <p:cNvPr id="50" name="Group 50"/>
          <p:cNvGrpSpPr/>
          <p:nvPr/>
        </p:nvGrpSpPr>
        <p:grpSpPr>
          <a:xfrm>
            <a:off x="952500" y="3175050"/>
            <a:ext cx="2781647" cy="500604"/>
            <a:chOff x="0" y="0"/>
            <a:chExt cx="732615" cy="131846"/>
          </a:xfrm>
        </p:grpSpPr>
        <p:sp>
          <p:nvSpPr>
            <p:cNvPr id="51" name="Freeform 51"/>
            <p:cNvSpPr/>
            <p:nvPr/>
          </p:nvSpPr>
          <p:spPr>
            <a:xfrm>
              <a:off x="0" y="0"/>
              <a:ext cx="732615" cy="131846"/>
            </a:xfrm>
            <a:custGeom>
              <a:avLst/>
              <a:gdLst/>
              <a:ahLst/>
              <a:cxnLst/>
              <a:rect l="l" t="t" r="r" b="b"/>
              <a:pathLst>
                <a:path w="732615" h="131846">
                  <a:moveTo>
                    <a:pt x="65923" y="0"/>
                  </a:moveTo>
                  <a:lnTo>
                    <a:pt x="666692" y="0"/>
                  </a:lnTo>
                  <a:cubicBezTo>
                    <a:pt x="684175" y="0"/>
                    <a:pt x="700943" y="6945"/>
                    <a:pt x="713306" y="19308"/>
                  </a:cubicBezTo>
                  <a:cubicBezTo>
                    <a:pt x="725669" y="31671"/>
                    <a:pt x="732615" y="48439"/>
                    <a:pt x="732615" y="65923"/>
                  </a:cubicBezTo>
                  <a:lnTo>
                    <a:pt x="732615" y="65923"/>
                  </a:lnTo>
                  <a:cubicBezTo>
                    <a:pt x="732615" y="83407"/>
                    <a:pt x="725669" y="100175"/>
                    <a:pt x="713306" y="112538"/>
                  </a:cubicBezTo>
                  <a:cubicBezTo>
                    <a:pt x="700943" y="124901"/>
                    <a:pt x="684175" y="131846"/>
                    <a:pt x="666692" y="131846"/>
                  </a:cubicBezTo>
                  <a:lnTo>
                    <a:pt x="65923" y="131846"/>
                  </a:lnTo>
                  <a:cubicBezTo>
                    <a:pt x="48439" y="131846"/>
                    <a:pt x="31671" y="124901"/>
                    <a:pt x="19308" y="112538"/>
                  </a:cubicBezTo>
                  <a:cubicBezTo>
                    <a:pt x="6945" y="100175"/>
                    <a:pt x="0" y="83407"/>
                    <a:pt x="0" y="65923"/>
                  </a:cubicBezTo>
                  <a:lnTo>
                    <a:pt x="0" y="65923"/>
                  </a:lnTo>
                  <a:cubicBezTo>
                    <a:pt x="0" y="48439"/>
                    <a:pt x="6945" y="31671"/>
                    <a:pt x="19308" y="19308"/>
                  </a:cubicBezTo>
                  <a:cubicBezTo>
                    <a:pt x="31671" y="6945"/>
                    <a:pt x="48439" y="0"/>
                    <a:pt x="65923" y="0"/>
                  </a:cubicBezTo>
                  <a:close/>
                </a:path>
              </a:pathLst>
            </a:custGeom>
            <a:solidFill>
              <a:srgbClr val="FFFFFF"/>
            </a:solidFill>
          </p:spPr>
          <p:txBody>
            <a:bodyPr/>
            <a:lstStyle/>
            <a:p>
              <a:endParaRPr lang="en-US"/>
            </a:p>
          </p:txBody>
        </p:sp>
        <p:sp>
          <p:nvSpPr>
            <p:cNvPr id="52" name="TextBox 52"/>
            <p:cNvSpPr txBox="1"/>
            <p:nvPr/>
          </p:nvSpPr>
          <p:spPr>
            <a:xfrm>
              <a:off x="0" y="-9525"/>
              <a:ext cx="732615" cy="141371"/>
            </a:xfrm>
            <a:prstGeom prst="rect">
              <a:avLst/>
            </a:prstGeom>
          </p:spPr>
          <p:txBody>
            <a:bodyPr lIns="50800" tIns="50800" rIns="50800" bIns="50800" rtlCol="0" anchor="ctr"/>
            <a:lstStyle/>
            <a:p>
              <a:pPr algn="ctr">
                <a:lnSpc>
                  <a:spcPts val="2400"/>
                </a:lnSpc>
              </a:pPr>
              <a:r>
                <a:rPr lang="en-US" sz="2000" u="sng">
                  <a:latin typeface="Enduro"/>
                  <a:ea typeface="Enduro"/>
                  <a:cs typeface="Enduro"/>
                  <a:sym typeface="Enduro"/>
                  <a:hlinkClick r:id="rId5" tooltip="https://go1-com.cdn.prismic.io/go1-com/aCNtLCdWJ-7kSCHF_10-SkillsForBusinessSuccess.pdf">
                    <a:extLst>
                      <a:ext uri="{A12FA001-AC4F-418D-AE19-62706E023703}">
                        <ahyp:hlinkClr xmlns:ahyp="http://schemas.microsoft.com/office/drawing/2018/hyperlinkcolor" val="tx"/>
                      </a:ext>
                    </a:extLst>
                  </a:hlinkClick>
                </a:rPr>
                <a:t>Explore the skills</a:t>
              </a:r>
            </a:p>
          </p:txBody>
        </p:sp>
      </p:grpSp>
      <p:sp>
        <p:nvSpPr>
          <p:cNvPr id="53" name="Freeform 53" descr="preencoded.png"/>
          <p:cNvSpPr/>
          <p:nvPr/>
        </p:nvSpPr>
        <p:spPr>
          <a:xfrm>
            <a:off x="952500" y="9505950"/>
            <a:ext cx="606051" cy="304800"/>
          </a:xfrm>
          <a:custGeom>
            <a:avLst/>
            <a:gdLst/>
            <a:ahLst/>
            <a:cxnLst/>
            <a:rect l="l" t="t" r="r" b="b"/>
            <a:pathLst>
              <a:path w="606051" h="304800">
                <a:moveTo>
                  <a:pt x="0" y="0"/>
                </a:moveTo>
                <a:lnTo>
                  <a:pt x="606051" y="0"/>
                </a:lnTo>
                <a:lnTo>
                  <a:pt x="606051" y="304800"/>
                </a:lnTo>
                <a:lnTo>
                  <a:pt x="0" y="304800"/>
                </a:lnTo>
                <a:lnTo>
                  <a:pt x="0" y="0"/>
                </a:lnTo>
                <a:close/>
              </a:path>
            </a:pathLst>
          </a:custGeom>
          <a:blipFill>
            <a:blip r:embed="rId6">
              <a:extLst>
                <a:ext uri="{96DAC541-7B7A-43D3-8B79-37D633B846F1}">
                  <asvg:svgBlip xmlns:asvg="http://schemas.microsoft.com/office/drawing/2016/SVG/main" r:embed="rId7"/>
                </a:ext>
              </a:extLst>
            </a:blip>
            <a:stretch>
              <a:fillRect r="-585"/>
            </a:stretch>
          </a:blipFill>
        </p:spPr>
        <p:txBody>
          <a:bodyPr/>
          <a:lstStyle/>
          <a:p>
            <a:endParaRPr lang="en-US"/>
          </a:p>
        </p:txBody>
      </p:sp>
      <p:grpSp>
        <p:nvGrpSpPr>
          <p:cNvPr id="54" name="Group 54"/>
          <p:cNvGrpSpPr/>
          <p:nvPr/>
        </p:nvGrpSpPr>
        <p:grpSpPr>
          <a:xfrm>
            <a:off x="10497528" y="4323354"/>
            <a:ext cx="7014642" cy="4934946"/>
            <a:chOff x="0" y="0"/>
            <a:chExt cx="1727376" cy="1215245"/>
          </a:xfrm>
        </p:grpSpPr>
        <p:sp>
          <p:nvSpPr>
            <p:cNvPr id="55" name="Freeform 55"/>
            <p:cNvSpPr/>
            <p:nvPr/>
          </p:nvSpPr>
          <p:spPr>
            <a:xfrm>
              <a:off x="0" y="0"/>
              <a:ext cx="1727376" cy="1215245"/>
            </a:xfrm>
            <a:custGeom>
              <a:avLst/>
              <a:gdLst/>
              <a:ahLst/>
              <a:cxnLst/>
              <a:rect l="l" t="t" r="r" b="b"/>
              <a:pathLst>
                <a:path w="1727376" h="1215245">
                  <a:moveTo>
                    <a:pt x="8829" y="0"/>
                  </a:moveTo>
                  <a:lnTo>
                    <a:pt x="1718547" y="0"/>
                  </a:lnTo>
                  <a:cubicBezTo>
                    <a:pt x="1723423" y="0"/>
                    <a:pt x="1727376" y="3953"/>
                    <a:pt x="1727376" y="8829"/>
                  </a:cubicBezTo>
                  <a:lnTo>
                    <a:pt x="1727376" y="1206416"/>
                  </a:lnTo>
                  <a:cubicBezTo>
                    <a:pt x="1727376" y="1211292"/>
                    <a:pt x="1723423" y="1215245"/>
                    <a:pt x="1718547" y="1215245"/>
                  </a:cubicBezTo>
                  <a:lnTo>
                    <a:pt x="8829" y="1215245"/>
                  </a:lnTo>
                  <a:cubicBezTo>
                    <a:pt x="3953" y="1215245"/>
                    <a:pt x="0" y="1211292"/>
                    <a:pt x="0" y="1206416"/>
                  </a:cubicBezTo>
                  <a:lnTo>
                    <a:pt x="0" y="8829"/>
                  </a:lnTo>
                  <a:cubicBezTo>
                    <a:pt x="0" y="3953"/>
                    <a:pt x="3953" y="0"/>
                    <a:pt x="8829" y="0"/>
                  </a:cubicBezTo>
                  <a:close/>
                </a:path>
              </a:pathLst>
            </a:custGeom>
            <a:solidFill>
              <a:srgbClr val="FFFFFF"/>
            </a:solidFill>
          </p:spPr>
          <p:txBody>
            <a:bodyPr/>
            <a:lstStyle/>
            <a:p>
              <a:endParaRPr lang="en-US"/>
            </a:p>
          </p:txBody>
        </p:sp>
        <p:sp>
          <p:nvSpPr>
            <p:cNvPr id="56" name="TextBox 56"/>
            <p:cNvSpPr txBox="1"/>
            <p:nvPr/>
          </p:nvSpPr>
          <p:spPr>
            <a:xfrm>
              <a:off x="0" y="-19050"/>
              <a:ext cx="1727376" cy="1234295"/>
            </a:xfrm>
            <a:prstGeom prst="rect">
              <a:avLst/>
            </a:prstGeom>
          </p:spPr>
          <p:txBody>
            <a:bodyPr lIns="50800" tIns="50800" rIns="50800" bIns="50800" rtlCol="0" anchor="ctr"/>
            <a:lstStyle/>
            <a:p>
              <a:pPr algn="ctr">
                <a:lnSpc>
                  <a:spcPts val="2995"/>
                </a:lnSpc>
              </a:pPr>
              <a:endParaRPr/>
            </a:p>
          </p:txBody>
        </p:sp>
      </p:grpSp>
      <p:sp>
        <p:nvSpPr>
          <p:cNvPr id="57" name="TextBox 57"/>
          <p:cNvSpPr txBox="1"/>
          <p:nvPr/>
        </p:nvSpPr>
        <p:spPr>
          <a:xfrm>
            <a:off x="6575154" y="5855309"/>
            <a:ext cx="3956778" cy="244599"/>
          </a:xfrm>
          <a:prstGeom prst="rect">
            <a:avLst/>
          </a:prstGeom>
        </p:spPr>
        <p:txBody>
          <a:bodyPr lIns="0" tIns="0" rIns="0" bIns="0" rtlCol="0" anchor="t">
            <a:spAutoFit/>
          </a:bodyPr>
          <a:lstStyle/>
          <a:p>
            <a:pPr algn="l">
              <a:lnSpc>
                <a:spcPts val="2020"/>
              </a:lnSpc>
              <a:spcBef>
                <a:spcPct val="0"/>
              </a:spcBef>
            </a:pPr>
            <a:r>
              <a:rPr lang="en-US" sz="1619" spc="-19">
                <a:solidFill>
                  <a:srgbClr val="242C2C"/>
                </a:solidFill>
                <a:latin typeface="Enduro"/>
                <a:ea typeface="Enduro"/>
                <a:cs typeface="Enduro"/>
                <a:sym typeface="Enduro"/>
              </a:rPr>
              <a:t>Ask Purposeful Questions </a:t>
            </a:r>
          </a:p>
        </p:txBody>
      </p:sp>
      <p:sp>
        <p:nvSpPr>
          <p:cNvPr id="58" name="TextBox 58"/>
          <p:cNvSpPr txBox="1"/>
          <p:nvPr/>
        </p:nvSpPr>
        <p:spPr>
          <a:xfrm>
            <a:off x="6575154" y="6516017"/>
            <a:ext cx="3956778" cy="244599"/>
          </a:xfrm>
          <a:prstGeom prst="rect">
            <a:avLst/>
          </a:prstGeom>
        </p:spPr>
        <p:txBody>
          <a:bodyPr lIns="0" tIns="0" rIns="0" bIns="0" rtlCol="0" anchor="t">
            <a:spAutoFit/>
          </a:bodyPr>
          <a:lstStyle/>
          <a:p>
            <a:pPr algn="l">
              <a:lnSpc>
                <a:spcPts val="2020"/>
              </a:lnSpc>
              <a:spcBef>
                <a:spcPct val="0"/>
              </a:spcBef>
            </a:pPr>
            <a:r>
              <a:rPr lang="en-US" sz="1619" spc="-19">
                <a:solidFill>
                  <a:srgbClr val="242C2C"/>
                </a:solidFill>
                <a:latin typeface="Enduro"/>
                <a:ea typeface="Enduro"/>
                <a:cs typeface="Enduro"/>
                <a:sym typeface="Enduro"/>
              </a:rPr>
              <a:t>Be Confident &amp; Assertive</a:t>
            </a:r>
          </a:p>
        </p:txBody>
      </p:sp>
      <p:sp>
        <p:nvSpPr>
          <p:cNvPr id="59" name="TextBox 59"/>
          <p:cNvSpPr txBox="1"/>
          <p:nvPr/>
        </p:nvSpPr>
        <p:spPr>
          <a:xfrm>
            <a:off x="1345296" y="4503744"/>
            <a:ext cx="147115" cy="298417"/>
          </a:xfrm>
          <a:prstGeom prst="rect">
            <a:avLst/>
          </a:prstGeom>
        </p:spPr>
        <p:txBody>
          <a:bodyPr lIns="0" tIns="0" rIns="0" bIns="0" rtlCol="0" anchor="t">
            <a:spAutoFit/>
          </a:bodyPr>
          <a:lstStyle/>
          <a:p>
            <a:pPr algn="ctr">
              <a:lnSpc>
                <a:spcPts val="2424"/>
              </a:lnSpc>
              <a:spcBef>
                <a:spcPct val="0"/>
              </a:spcBef>
            </a:pPr>
            <a:r>
              <a:rPr lang="en-US" sz="1942" spc="-23">
                <a:solidFill>
                  <a:srgbClr val="242C2C"/>
                </a:solidFill>
                <a:latin typeface="Enduro"/>
                <a:ea typeface="Enduro"/>
                <a:cs typeface="Enduro"/>
                <a:sym typeface="Enduro"/>
              </a:rPr>
              <a:t>1</a:t>
            </a:r>
          </a:p>
        </p:txBody>
      </p:sp>
      <p:sp>
        <p:nvSpPr>
          <p:cNvPr id="60" name="TextBox 60"/>
          <p:cNvSpPr txBox="1"/>
          <p:nvPr/>
        </p:nvSpPr>
        <p:spPr>
          <a:xfrm>
            <a:off x="6111871" y="4503744"/>
            <a:ext cx="147115" cy="298417"/>
          </a:xfrm>
          <a:prstGeom prst="rect">
            <a:avLst/>
          </a:prstGeom>
        </p:spPr>
        <p:txBody>
          <a:bodyPr lIns="0" tIns="0" rIns="0" bIns="0" rtlCol="0" anchor="t">
            <a:spAutoFit/>
          </a:bodyPr>
          <a:lstStyle/>
          <a:p>
            <a:pPr algn="ctr">
              <a:lnSpc>
                <a:spcPts val="2424"/>
              </a:lnSpc>
              <a:spcBef>
                <a:spcPct val="0"/>
              </a:spcBef>
            </a:pPr>
            <a:r>
              <a:rPr lang="en-US" sz="1942" spc="-23">
                <a:solidFill>
                  <a:srgbClr val="242C2C"/>
                </a:solidFill>
                <a:latin typeface="Enduro"/>
                <a:ea typeface="Enduro"/>
                <a:cs typeface="Enduro"/>
                <a:sym typeface="Enduro"/>
              </a:rPr>
              <a:t>2</a:t>
            </a:r>
          </a:p>
        </p:txBody>
      </p:sp>
      <p:sp>
        <p:nvSpPr>
          <p:cNvPr id="61" name="TextBox 61"/>
          <p:cNvSpPr txBox="1"/>
          <p:nvPr/>
        </p:nvSpPr>
        <p:spPr>
          <a:xfrm>
            <a:off x="1239475" y="5151497"/>
            <a:ext cx="3764347" cy="298417"/>
          </a:xfrm>
          <a:prstGeom prst="rect">
            <a:avLst/>
          </a:prstGeom>
        </p:spPr>
        <p:txBody>
          <a:bodyPr wrap="square" lIns="0" tIns="0" rIns="0" bIns="0" rtlCol="0" anchor="t">
            <a:spAutoFit/>
          </a:bodyPr>
          <a:lstStyle/>
          <a:p>
            <a:pPr algn="l">
              <a:lnSpc>
                <a:spcPts val="2424"/>
              </a:lnSpc>
              <a:spcBef>
                <a:spcPct val="0"/>
              </a:spcBef>
            </a:pPr>
            <a:r>
              <a:rPr lang="en-US" sz="1900" b="1" spc="-23">
                <a:solidFill>
                  <a:srgbClr val="242C2C"/>
                </a:solidFill>
                <a:latin typeface="Enduro"/>
                <a:ea typeface="Enduro"/>
                <a:cs typeface="Enduro"/>
                <a:sym typeface="Enduro"/>
              </a:rPr>
              <a:t>Attract, Hire, and Retain Talent</a:t>
            </a:r>
            <a:endParaRPr lang="en-US" sz="1900" b="1" spc="-23">
              <a:solidFill>
                <a:srgbClr val="242C2C"/>
              </a:solidFill>
              <a:latin typeface="Enduro"/>
              <a:ea typeface="Enduro"/>
              <a:cs typeface="Enduro"/>
            </a:endParaRPr>
          </a:p>
        </p:txBody>
      </p:sp>
      <p:sp>
        <p:nvSpPr>
          <p:cNvPr id="62" name="TextBox 62"/>
          <p:cNvSpPr txBox="1"/>
          <p:nvPr/>
        </p:nvSpPr>
        <p:spPr>
          <a:xfrm>
            <a:off x="6006051" y="5141811"/>
            <a:ext cx="3338144" cy="298417"/>
          </a:xfrm>
          <a:prstGeom prst="rect">
            <a:avLst/>
          </a:prstGeom>
        </p:spPr>
        <p:txBody>
          <a:bodyPr lIns="0" tIns="0" rIns="0" bIns="0" rtlCol="0" anchor="t">
            <a:spAutoFit/>
          </a:bodyPr>
          <a:lstStyle/>
          <a:p>
            <a:pPr algn="l">
              <a:lnSpc>
                <a:spcPts val="2424"/>
              </a:lnSpc>
              <a:spcBef>
                <a:spcPct val="0"/>
              </a:spcBef>
            </a:pPr>
            <a:r>
              <a:rPr lang="en-US" sz="1900" b="1" spc="-23">
                <a:solidFill>
                  <a:srgbClr val="242C2C"/>
                </a:solidFill>
                <a:latin typeface="Enduro"/>
                <a:ea typeface="Enduro"/>
                <a:cs typeface="Enduro"/>
                <a:sym typeface="Enduro"/>
              </a:rPr>
              <a:t>Communicate Effectively</a:t>
            </a:r>
            <a:endParaRPr lang="en-US" sz="1900" b="1" spc="-23">
              <a:solidFill>
                <a:srgbClr val="242C2C"/>
              </a:solidFill>
              <a:latin typeface="Enduro"/>
              <a:ea typeface="Enduro"/>
              <a:cs typeface="Enduro"/>
            </a:endParaRPr>
          </a:p>
        </p:txBody>
      </p:sp>
      <p:sp>
        <p:nvSpPr>
          <p:cNvPr id="63" name="TextBox 63"/>
          <p:cNvSpPr txBox="1"/>
          <p:nvPr/>
        </p:nvSpPr>
        <p:spPr>
          <a:xfrm>
            <a:off x="1808579" y="5855309"/>
            <a:ext cx="3956778" cy="244599"/>
          </a:xfrm>
          <a:prstGeom prst="rect">
            <a:avLst/>
          </a:prstGeom>
        </p:spPr>
        <p:txBody>
          <a:bodyPr lIns="0" tIns="0" rIns="0" bIns="0" rtlCol="0" anchor="t">
            <a:spAutoFit/>
          </a:bodyPr>
          <a:lstStyle/>
          <a:p>
            <a:pPr algn="l">
              <a:lnSpc>
                <a:spcPts val="2020"/>
              </a:lnSpc>
              <a:spcBef>
                <a:spcPct val="0"/>
              </a:spcBef>
            </a:pPr>
            <a:r>
              <a:rPr lang="en-US" sz="1619" spc="-19">
                <a:solidFill>
                  <a:srgbClr val="242C2C"/>
                </a:solidFill>
                <a:latin typeface="Enduro"/>
                <a:ea typeface="Enduro"/>
                <a:cs typeface="Enduro"/>
                <a:sym typeface="Enduro"/>
              </a:rPr>
              <a:t>Implement Retention Strategies</a:t>
            </a:r>
          </a:p>
        </p:txBody>
      </p:sp>
      <p:sp>
        <p:nvSpPr>
          <p:cNvPr id="64" name="TextBox 64"/>
          <p:cNvSpPr txBox="1"/>
          <p:nvPr/>
        </p:nvSpPr>
        <p:spPr>
          <a:xfrm>
            <a:off x="1808579" y="6516017"/>
            <a:ext cx="3956778" cy="244599"/>
          </a:xfrm>
          <a:prstGeom prst="rect">
            <a:avLst/>
          </a:prstGeom>
        </p:spPr>
        <p:txBody>
          <a:bodyPr lIns="0" tIns="0" rIns="0" bIns="0" rtlCol="0" anchor="t">
            <a:spAutoFit/>
          </a:bodyPr>
          <a:lstStyle/>
          <a:p>
            <a:pPr algn="l">
              <a:lnSpc>
                <a:spcPts val="2020"/>
              </a:lnSpc>
              <a:spcBef>
                <a:spcPct val="0"/>
              </a:spcBef>
            </a:pPr>
            <a:r>
              <a:rPr lang="en-US" sz="1619" spc="-19">
                <a:solidFill>
                  <a:srgbClr val="242C2C"/>
                </a:solidFill>
                <a:latin typeface="Enduro"/>
                <a:ea typeface="Enduro"/>
                <a:cs typeface="Enduro"/>
                <a:sym typeface="Enduro"/>
              </a:rPr>
              <a:t>Mentor Employees at All Levels</a:t>
            </a:r>
          </a:p>
        </p:txBody>
      </p:sp>
      <p:sp>
        <p:nvSpPr>
          <p:cNvPr id="65" name="TextBox 65"/>
          <p:cNvSpPr txBox="1"/>
          <p:nvPr/>
        </p:nvSpPr>
        <p:spPr>
          <a:xfrm>
            <a:off x="1808579" y="7176725"/>
            <a:ext cx="3956778" cy="244599"/>
          </a:xfrm>
          <a:prstGeom prst="rect">
            <a:avLst/>
          </a:prstGeom>
        </p:spPr>
        <p:txBody>
          <a:bodyPr lIns="0" tIns="0" rIns="0" bIns="0" rtlCol="0" anchor="t">
            <a:spAutoFit/>
          </a:bodyPr>
          <a:lstStyle/>
          <a:p>
            <a:pPr algn="l">
              <a:lnSpc>
                <a:spcPts val="2020"/>
              </a:lnSpc>
              <a:spcBef>
                <a:spcPct val="0"/>
              </a:spcBef>
            </a:pPr>
            <a:r>
              <a:rPr lang="en-US" sz="1619" spc="-19">
                <a:solidFill>
                  <a:srgbClr val="242C2C"/>
                </a:solidFill>
                <a:latin typeface="Enduro"/>
                <a:ea typeface="Enduro"/>
                <a:cs typeface="Enduro"/>
                <a:sym typeface="Enduro"/>
              </a:rPr>
              <a:t>Onboard &amp; Train Ongoing</a:t>
            </a:r>
          </a:p>
        </p:txBody>
      </p:sp>
      <p:sp>
        <p:nvSpPr>
          <p:cNvPr id="66" name="TextBox 66"/>
          <p:cNvSpPr txBox="1"/>
          <p:nvPr/>
        </p:nvSpPr>
        <p:spPr>
          <a:xfrm>
            <a:off x="6575154" y="7176725"/>
            <a:ext cx="2121338" cy="244599"/>
          </a:xfrm>
          <a:prstGeom prst="rect">
            <a:avLst/>
          </a:prstGeom>
        </p:spPr>
        <p:txBody>
          <a:bodyPr lIns="0" tIns="0" rIns="0" bIns="0" rtlCol="0" anchor="t">
            <a:spAutoFit/>
          </a:bodyPr>
          <a:lstStyle/>
          <a:p>
            <a:pPr algn="l">
              <a:lnSpc>
                <a:spcPts val="2020"/>
              </a:lnSpc>
              <a:spcBef>
                <a:spcPct val="0"/>
              </a:spcBef>
            </a:pPr>
            <a:r>
              <a:rPr lang="en-US" sz="1619" spc="-19">
                <a:solidFill>
                  <a:srgbClr val="242C2C"/>
                </a:solidFill>
                <a:latin typeface="Enduro"/>
                <a:ea typeface="Enduro"/>
                <a:cs typeface="Enduro"/>
                <a:sym typeface="Enduro"/>
              </a:rPr>
              <a:t>Influence &amp; Persuade </a:t>
            </a:r>
          </a:p>
        </p:txBody>
      </p:sp>
      <p:sp>
        <p:nvSpPr>
          <p:cNvPr id="67" name="TextBox 67"/>
          <p:cNvSpPr txBox="1"/>
          <p:nvPr/>
        </p:nvSpPr>
        <p:spPr>
          <a:xfrm>
            <a:off x="1808579" y="7837433"/>
            <a:ext cx="3956778" cy="244599"/>
          </a:xfrm>
          <a:prstGeom prst="rect">
            <a:avLst/>
          </a:prstGeom>
        </p:spPr>
        <p:txBody>
          <a:bodyPr lIns="0" tIns="0" rIns="0" bIns="0" rtlCol="0" anchor="t">
            <a:spAutoFit/>
          </a:bodyPr>
          <a:lstStyle/>
          <a:p>
            <a:pPr algn="l">
              <a:lnSpc>
                <a:spcPts val="2020"/>
              </a:lnSpc>
              <a:spcBef>
                <a:spcPct val="0"/>
              </a:spcBef>
            </a:pPr>
            <a:r>
              <a:rPr lang="en-US" sz="1619" spc="-19">
                <a:solidFill>
                  <a:srgbClr val="242C2C"/>
                </a:solidFill>
                <a:latin typeface="Enduro"/>
                <a:ea typeface="Enduro"/>
                <a:cs typeface="Enduro"/>
                <a:sym typeface="Enduro"/>
              </a:rPr>
              <a:t>Recruit &amp; Hire the Right People</a:t>
            </a:r>
          </a:p>
        </p:txBody>
      </p:sp>
      <p:sp>
        <p:nvSpPr>
          <p:cNvPr id="68" name="TextBox 68"/>
          <p:cNvSpPr txBox="1"/>
          <p:nvPr/>
        </p:nvSpPr>
        <p:spPr>
          <a:xfrm>
            <a:off x="6575154" y="7837433"/>
            <a:ext cx="1616346" cy="244599"/>
          </a:xfrm>
          <a:prstGeom prst="rect">
            <a:avLst/>
          </a:prstGeom>
        </p:spPr>
        <p:txBody>
          <a:bodyPr lIns="0" tIns="0" rIns="0" bIns="0" rtlCol="0" anchor="t">
            <a:spAutoFit/>
          </a:bodyPr>
          <a:lstStyle/>
          <a:p>
            <a:pPr algn="l">
              <a:lnSpc>
                <a:spcPts val="2020"/>
              </a:lnSpc>
              <a:spcBef>
                <a:spcPct val="0"/>
              </a:spcBef>
            </a:pPr>
            <a:r>
              <a:rPr lang="en-US" sz="1619" spc="-19">
                <a:solidFill>
                  <a:srgbClr val="242C2C"/>
                </a:solidFill>
                <a:latin typeface="Enduro"/>
                <a:ea typeface="Enduro"/>
                <a:cs typeface="Enduro"/>
                <a:sym typeface="Enduro"/>
              </a:rPr>
              <a:t>Listen Actively </a:t>
            </a:r>
          </a:p>
        </p:txBody>
      </p:sp>
      <p:sp>
        <p:nvSpPr>
          <p:cNvPr id="69" name="TextBox 69"/>
          <p:cNvSpPr txBox="1"/>
          <p:nvPr/>
        </p:nvSpPr>
        <p:spPr>
          <a:xfrm>
            <a:off x="1808579" y="8499931"/>
            <a:ext cx="3956778" cy="244599"/>
          </a:xfrm>
          <a:prstGeom prst="rect">
            <a:avLst/>
          </a:prstGeom>
        </p:spPr>
        <p:txBody>
          <a:bodyPr lIns="0" tIns="0" rIns="0" bIns="0" rtlCol="0" anchor="t">
            <a:spAutoFit/>
          </a:bodyPr>
          <a:lstStyle/>
          <a:p>
            <a:pPr algn="l">
              <a:lnSpc>
                <a:spcPts val="2020"/>
              </a:lnSpc>
              <a:spcBef>
                <a:spcPct val="0"/>
              </a:spcBef>
            </a:pPr>
            <a:r>
              <a:rPr lang="en-US" sz="1619" spc="-19">
                <a:solidFill>
                  <a:srgbClr val="242C2C"/>
                </a:solidFill>
                <a:latin typeface="Enduro"/>
                <a:ea typeface="Enduro"/>
                <a:cs typeface="Enduro"/>
                <a:sym typeface="Enduro"/>
              </a:rPr>
              <a:t>.... and more</a:t>
            </a:r>
          </a:p>
        </p:txBody>
      </p:sp>
      <p:sp>
        <p:nvSpPr>
          <p:cNvPr id="70" name="TextBox 70"/>
          <p:cNvSpPr txBox="1"/>
          <p:nvPr/>
        </p:nvSpPr>
        <p:spPr>
          <a:xfrm>
            <a:off x="6575154" y="8499931"/>
            <a:ext cx="3956778" cy="244599"/>
          </a:xfrm>
          <a:prstGeom prst="rect">
            <a:avLst/>
          </a:prstGeom>
        </p:spPr>
        <p:txBody>
          <a:bodyPr lIns="0" tIns="0" rIns="0" bIns="0" rtlCol="0" anchor="t">
            <a:spAutoFit/>
          </a:bodyPr>
          <a:lstStyle/>
          <a:p>
            <a:pPr algn="l">
              <a:lnSpc>
                <a:spcPts val="2020"/>
              </a:lnSpc>
              <a:spcBef>
                <a:spcPct val="0"/>
              </a:spcBef>
            </a:pPr>
            <a:r>
              <a:rPr lang="en-US" sz="1619" spc="-19">
                <a:solidFill>
                  <a:srgbClr val="242C2C"/>
                </a:solidFill>
                <a:latin typeface="Enduro"/>
                <a:ea typeface="Enduro"/>
                <a:cs typeface="Enduro"/>
                <a:sym typeface="Enduro"/>
              </a:rPr>
              <a:t>...... and more</a:t>
            </a:r>
          </a:p>
        </p:txBody>
      </p:sp>
      <p:sp>
        <p:nvSpPr>
          <p:cNvPr id="71" name="TextBox 71"/>
          <p:cNvSpPr txBox="1"/>
          <p:nvPr/>
        </p:nvSpPr>
        <p:spPr>
          <a:xfrm>
            <a:off x="11098344" y="4997257"/>
            <a:ext cx="5813146" cy="676275"/>
          </a:xfrm>
          <a:prstGeom prst="rect">
            <a:avLst/>
          </a:prstGeom>
        </p:spPr>
        <p:txBody>
          <a:bodyPr lIns="0" tIns="0" rIns="0" bIns="0" rtlCol="0" anchor="t">
            <a:spAutoFit/>
          </a:bodyPr>
          <a:lstStyle/>
          <a:p>
            <a:pPr algn="l">
              <a:lnSpc>
                <a:spcPts val="2639"/>
              </a:lnSpc>
              <a:spcBef>
                <a:spcPct val="0"/>
              </a:spcBef>
            </a:pPr>
            <a:r>
              <a:rPr lang="en-US" sz="2199" b="1">
                <a:solidFill>
                  <a:srgbClr val="394646"/>
                </a:solidFill>
                <a:latin typeface="Enduro Bold"/>
                <a:ea typeface="Enduro Bold"/>
                <a:cs typeface="Enduro Bold"/>
                <a:sym typeface="Enduro Bold"/>
              </a:rPr>
              <a:t>Start with our content provider and course recommendations by region</a:t>
            </a:r>
          </a:p>
        </p:txBody>
      </p:sp>
      <p:sp>
        <p:nvSpPr>
          <p:cNvPr id="72" name="TextBox 72"/>
          <p:cNvSpPr txBox="1"/>
          <p:nvPr/>
        </p:nvSpPr>
        <p:spPr>
          <a:xfrm>
            <a:off x="11981665" y="6363713"/>
            <a:ext cx="5061567" cy="342900"/>
          </a:xfrm>
          <a:prstGeom prst="rect">
            <a:avLst/>
          </a:prstGeom>
        </p:spPr>
        <p:txBody>
          <a:bodyPr lIns="0" tIns="0" rIns="0" bIns="0" rtlCol="0" anchor="t">
            <a:spAutoFit/>
          </a:bodyPr>
          <a:lstStyle/>
          <a:p>
            <a:pPr algn="l">
              <a:lnSpc>
                <a:spcPts val="2639"/>
              </a:lnSpc>
              <a:spcBef>
                <a:spcPct val="0"/>
              </a:spcBef>
            </a:pPr>
            <a:r>
              <a:rPr lang="en-US" sz="2199">
                <a:solidFill>
                  <a:srgbClr val="394646"/>
                </a:solidFill>
                <a:latin typeface="Enduro"/>
                <a:ea typeface="Enduro"/>
                <a:cs typeface="Enduro"/>
                <a:sym typeface="Enduro"/>
              </a:rPr>
              <a:t>North, Central, and South America</a:t>
            </a:r>
          </a:p>
        </p:txBody>
      </p:sp>
      <p:sp>
        <p:nvSpPr>
          <p:cNvPr id="73" name="TextBox 73"/>
          <p:cNvSpPr txBox="1"/>
          <p:nvPr/>
        </p:nvSpPr>
        <p:spPr>
          <a:xfrm>
            <a:off x="11981665" y="7201545"/>
            <a:ext cx="5277635" cy="342900"/>
          </a:xfrm>
          <a:prstGeom prst="rect">
            <a:avLst/>
          </a:prstGeom>
        </p:spPr>
        <p:txBody>
          <a:bodyPr lIns="0" tIns="0" rIns="0" bIns="0" rtlCol="0" anchor="t">
            <a:spAutoFit/>
          </a:bodyPr>
          <a:lstStyle/>
          <a:p>
            <a:pPr algn="l">
              <a:lnSpc>
                <a:spcPts val="2639"/>
              </a:lnSpc>
              <a:spcBef>
                <a:spcPct val="0"/>
              </a:spcBef>
            </a:pPr>
            <a:r>
              <a:rPr lang="en-US" sz="2199">
                <a:solidFill>
                  <a:srgbClr val="394646"/>
                </a:solidFill>
                <a:latin typeface="Enduro"/>
                <a:ea typeface="Enduro"/>
                <a:cs typeface="Enduro"/>
                <a:sym typeface="Enduro"/>
              </a:rPr>
              <a:t>Europe, the Middle East, and Africa</a:t>
            </a:r>
          </a:p>
        </p:txBody>
      </p:sp>
      <p:sp>
        <p:nvSpPr>
          <p:cNvPr id="74" name="TextBox 74"/>
          <p:cNvSpPr txBox="1"/>
          <p:nvPr/>
        </p:nvSpPr>
        <p:spPr>
          <a:xfrm>
            <a:off x="11981665" y="8028941"/>
            <a:ext cx="4236582" cy="342900"/>
          </a:xfrm>
          <a:prstGeom prst="rect">
            <a:avLst/>
          </a:prstGeom>
        </p:spPr>
        <p:txBody>
          <a:bodyPr lIns="0" tIns="0" rIns="0" bIns="0" rtlCol="0" anchor="t">
            <a:spAutoFit/>
          </a:bodyPr>
          <a:lstStyle/>
          <a:p>
            <a:pPr algn="l">
              <a:lnSpc>
                <a:spcPts val="2639"/>
              </a:lnSpc>
              <a:spcBef>
                <a:spcPct val="0"/>
              </a:spcBef>
            </a:pPr>
            <a:r>
              <a:rPr lang="en-US" sz="2199">
                <a:solidFill>
                  <a:srgbClr val="394646"/>
                </a:solidFill>
                <a:latin typeface="Enduro"/>
                <a:ea typeface="Enduro"/>
                <a:cs typeface="Enduro"/>
                <a:sym typeface="Enduro"/>
              </a:rPr>
              <a:t>Asia and Pacific</a:t>
            </a:r>
          </a:p>
        </p:txBody>
      </p:sp>
      <p:grpSp>
        <p:nvGrpSpPr>
          <p:cNvPr id="75" name="Group 75"/>
          <p:cNvGrpSpPr/>
          <p:nvPr/>
        </p:nvGrpSpPr>
        <p:grpSpPr>
          <a:xfrm>
            <a:off x="11098344" y="6223139"/>
            <a:ext cx="596366" cy="603972"/>
            <a:chOff x="0" y="0"/>
            <a:chExt cx="180037" cy="182333"/>
          </a:xfrm>
        </p:grpSpPr>
        <p:sp>
          <p:nvSpPr>
            <p:cNvPr id="76" name="Freeform 76"/>
            <p:cNvSpPr/>
            <p:nvPr/>
          </p:nvSpPr>
          <p:spPr>
            <a:xfrm>
              <a:off x="0" y="0"/>
              <a:ext cx="180037" cy="182333"/>
            </a:xfrm>
            <a:custGeom>
              <a:avLst/>
              <a:gdLst/>
              <a:ahLst/>
              <a:cxnLst/>
              <a:rect l="l" t="t" r="r" b="b"/>
              <a:pathLst>
                <a:path w="180037" h="182333">
                  <a:moveTo>
                    <a:pt x="90018" y="0"/>
                  </a:moveTo>
                  <a:lnTo>
                    <a:pt x="90018" y="0"/>
                  </a:lnTo>
                  <a:cubicBezTo>
                    <a:pt x="139734" y="0"/>
                    <a:pt x="180037" y="40303"/>
                    <a:pt x="180037" y="90018"/>
                  </a:cubicBezTo>
                  <a:lnTo>
                    <a:pt x="180037" y="92314"/>
                  </a:lnTo>
                  <a:cubicBezTo>
                    <a:pt x="180037" y="142030"/>
                    <a:pt x="139734" y="182333"/>
                    <a:pt x="90018" y="182333"/>
                  </a:cubicBezTo>
                  <a:lnTo>
                    <a:pt x="90018" y="182333"/>
                  </a:lnTo>
                  <a:cubicBezTo>
                    <a:pt x="40303" y="182333"/>
                    <a:pt x="0" y="142030"/>
                    <a:pt x="0" y="92314"/>
                  </a:cubicBezTo>
                  <a:lnTo>
                    <a:pt x="0" y="90018"/>
                  </a:lnTo>
                  <a:cubicBezTo>
                    <a:pt x="0" y="40303"/>
                    <a:pt x="40303" y="0"/>
                    <a:pt x="90018" y="0"/>
                  </a:cubicBezTo>
                  <a:close/>
                </a:path>
              </a:pathLst>
            </a:custGeom>
            <a:solidFill>
              <a:srgbClr val="FEE19A"/>
            </a:solidFill>
          </p:spPr>
          <p:txBody>
            <a:bodyPr/>
            <a:lstStyle/>
            <a:p>
              <a:endParaRPr lang="en-US"/>
            </a:p>
          </p:txBody>
        </p:sp>
        <p:sp>
          <p:nvSpPr>
            <p:cNvPr id="77" name="TextBox 77"/>
            <p:cNvSpPr txBox="1"/>
            <p:nvPr/>
          </p:nvSpPr>
          <p:spPr>
            <a:xfrm>
              <a:off x="0" y="-38100"/>
              <a:ext cx="180037" cy="220433"/>
            </a:xfrm>
            <a:prstGeom prst="rect">
              <a:avLst/>
            </a:prstGeom>
          </p:spPr>
          <p:txBody>
            <a:bodyPr lIns="50800" tIns="50800" rIns="50800" bIns="50800" rtlCol="0" anchor="ctr"/>
            <a:lstStyle/>
            <a:p>
              <a:pPr algn="ctr">
                <a:lnSpc>
                  <a:spcPts val="2659"/>
                </a:lnSpc>
              </a:pPr>
              <a:endParaRPr/>
            </a:p>
          </p:txBody>
        </p:sp>
      </p:grpSp>
      <p:grpSp>
        <p:nvGrpSpPr>
          <p:cNvPr id="78" name="Group 78"/>
          <p:cNvGrpSpPr/>
          <p:nvPr/>
        </p:nvGrpSpPr>
        <p:grpSpPr>
          <a:xfrm>
            <a:off x="11098344" y="7058289"/>
            <a:ext cx="596366" cy="596366"/>
            <a:chOff x="0" y="0"/>
            <a:chExt cx="180037" cy="180037"/>
          </a:xfrm>
        </p:grpSpPr>
        <p:sp>
          <p:nvSpPr>
            <p:cNvPr id="79" name="Freeform 79"/>
            <p:cNvSpPr/>
            <p:nvPr/>
          </p:nvSpPr>
          <p:spPr>
            <a:xfrm>
              <a:off x="0" y="0"/>
              <a:ext cx="180037" cy="180037"/>
            </a:xfrm>
            <a:custGeom>
              <a:avLst/>
              <a:gdLst/>
              <a:ahLst/>
              <a:cxnLst/>
              <a:rect l="l" t="t" r="r" b="b"/>
              <a:pathLst>
                <a:path w="180037" h="180037">
                  <a:moveTo>
                    <a:pt x="90018" y="0"/>
                  </a:moveTo>
                  <a:lnTo>
                    <a:pt x="90018" y="0"/>
                  </a:lnTo>
                  <a:cubicBezTo>
                    <a:pt x="139734" y="0"/>
                    <a:pt x="180037" y="40303"/>
                    <a:pt x="180037" y="90018"/>
                  </a:cubicBezTo>
                  <a:lnTo>
                    <a:pt x="180037" y="90018"/>
                  </a:lnTo>
                  <a:cubicBezTo>
                    <a:pt x="180037" y="139734"/>
                    <a:pt x="139734" y="180037"/>
                    <a:pt x="90018" y="180037"/>
                  </a:cubicBezTo>
                  <a:lnTo>
                    <a:pt x="90018" y="180037"/>
                  </a:lnTo>
                  <a:cubicBezTo>
                    <a:pt x="40303" y="180037"/>
                    <a:pt x="0" y="139734"/>
                    <a:pt x="0" y="90018"/>
                  </a:cubicBezTo>
                  <a:lnTo>
                    <a:pt x="0" y="90018"/>
                  </a:lnTo>
                  <a:cubicBezTo>
                    <a:pt x="0" y="40303"/>
                    <a:pt x="40303" y="0"/>
                    <a:pt x="90018" y="0"/>
                  </a:cubicBezTo>
                  <a:close/>
                </a:path>
              </a:pathLst>
            </a:custGeom>
            <a:solidFill>
              <a:srgbClr val="FEE19A"/>
            </a:solidFill>
          </p:spPr>
          <p:txBody>
            <a:bodyPr/>
            <a:lstStyle/>
            <a:p>
              <a:endParaRPr lang="en-US"/>
            </a:p>
          </p:txBody>
        </p:sp>
        <p:sp>
          <p:nvSpPr>
            <p:cNvPr id="80" name="TextBox 80"/>
            <p:cNvSpPr txBox="1"/>
            <p:nvPr/>
          </p:nvSpPr>
          <p:spPr>
            <a:xfrm>
              <a:off x="0" y="-38100"/>
              <a:ext cx="180037" cy="218137"/>
            </a:xfrm>
            <a:prstGeom prst="rect">
              <a:avLst/>
            </a:prstGeom>
          </p:spPr>
          <p:txBody>
            <a:bodyPr lIns="50800" tIns="50800" rIns="50800" bIns="50800" rtlCol="0" anchor="ctr"/>
            <a:lstStyle/>
            <a:p>
              <a:pPr algn="ctr">
                <a:lnSpc>
                  <a:spcPts val="2659"/>
                </a:lnSpc>
              </a:pPr>
              <a:endParaRPr/>
            </a:p>
          </p:txBody>
        </p:sp>
      </p:grpSp>
      <p:grpSp>
        <p:nvGrpSpPr>
          <p:cNvPr id="81" name="Group 81"/>
          <p:cNvGrpSpPr/>
          <p:nvPr/>
        </p:nvGrpSpPr>
        <p:grpSpPr>
          <a:xfrm>
            <a:off x="11098344" y="7883256"/>
            <a:ext cx="596366" cy="596366"/>
            <a:chOff x="0" y="0"/>
            <a:chExt cx="180037" cy="180037"/>
          </a:xfrm>
        </p:grpSpPr>
        <p:sp>
          <p:nvSpPr>
            <p:cNvPr id="82" name="Freeform 82"/>
            <p:cNvSpPr/>
            <p:nvPr/>
          </p:nvSpPr>
          <p:spPr>
            <a:xfrm>
              <a:off x="0" y="0"/>
              <a:ext cx="180037" cy="180037"/>
            </a:xfrm>
            <a:custGeom>
              <a:avLst/>
              <a:gdLst/>
              <a:ahLst/>
              <a:cxnLst/>
              <a:rect l="l" t="t" r="r" b="b"/>
              <a:pathLst>
                <a:path w="180037" h="180037">
                  <a:moveTo>
                    <a:pt x="90018" y="0"/>
                  </a:moveTo>
                  <a:lnTo>
                    <a:pt x="90018" y="0"/>
                  </a:lnTo>
                  <a:cubicBezTo>
                    <a:pt x="139734" y="0"/>
                    <a:pt x="180037" y="40303"/>
                    <a:pt x="180037" y="90018"/>
                  </a:cubicBezTo>
                  <a:lnTo>
                    <a:pt x="180037" y="90018"/>
                  </a:lnTo>
                  <a:cubicBezTo>
                    <a:pt x="180037" y="139734"/>
                    <a:pt x="139734" y="180037"/>
                    <a:pt x="90018" y="180037"/>
                  </a:cubicBezTo>
                  <a:lnTo>
                    <a:pt x="90018" y="180037"/>
                  </a:lnTo>
                  <a:cubicBezTo>
                    <a:pt x="40303" y="180037"/>
                    <a:pt x="0" y="139734"/>
                    <a:pt x="0" y="90018"/>
                  </a:cubicBezTo>
                  <a:lnTo>
                    <a:pt x="0" y="90018"/>
                  </a:lnTo>
                  <a:cubicBezTo>
                    <a:pt x="0" y="40303"/>
                    <a:pt x="40303" y="0"/>
                    <a:pt x="90018" y="0"/>
                  </a:cubicBezTo>
                  <a:close/>
                </a:path>
              </a:pathLst>
            </a:custGeom>
            <a:solidFill>
              <a:srgbClr val="FEE19A"/>
            </a:solidFill>
          </p:spPr>
          <p:txBody>
            <a:bodyPr/>
            <a:lstStyle/>
            <a:p>
              <a:endParaRPr lang="en-US"/>
            </a:p>
          </p:txBody>
        </p:sp>
        <p:sp>
          <p:nvSpPr>
            <p:cNvPr id="83" name="TextBox 83"/>
            <p:cNvSpPr txBox="1"/>
            <p:nvPr/>
          </p:nvSpPr>
          <p:spPr>
            <a:xfrm>
              <a:off x="0" y="-38100"/>
              <a:ext cx="180037" cy="218137"/>
            </a:xfrm>
            <a:prstGeom prst="rect">
              <a:avLst/>
            </a:prstGeom>
          </p:spPr>
          <p:txBody>
            <a:bodyPr lIns="50800" tIns="50800" rIns="50800" bIns="50800" rtlCol="0" anchor="ctr"/>
            <a:lstStyle/>
            <a:p>
              <a:pPr algn="ctr">
                <a:lnSpc>
                  <a:spcPts val="2659"/>
                </a:lnSpc>
              </a:pPr>
              <a:endParaRPr/>
            </a:p>
          </p:txBody>
        </p:sp>
      </p:grpSp>
      <p:sp>
        <p:nvSpPr>
          <p:cNvPr id="84" name="Freeform 84">
            <a:hlinkClick r:id="rId8" tooltip="https://go1.sharepoint.com/:x:/s/MarketingTeam/Ec262OjgGIBKmHsQ5KGQJ0YBh-dKsL4J9nFr_GmwAdHWhQ?e=NQO0TR"/>
          </p:cNvPr>
          <p:cNvSpPr/>
          <p:nvPr/>
        </p:nvSpPr>
        <p:spPr>
          <a:xfrm>
            <a:off x="11226758" y="6359158"/>
            <a:ext cx="339539" cy="339539"/>
          </a:xfrm>
          <a:custGeom>
            <a:avLst/>
            <a:gdLst/>
            <a:ahLst/>
            <a:cxnLst/>
            <a:rect l="l" t="t" r="r" b="b"/>
            <a:pathLst>
              <a:path w="339539" h="339539">
                <a:moveTo>
                  <a:pt x="0" y="0"/>
                </a:moveTo>
                <a:lnTo>
                  <a:pt x="339539" y="0"/>
                </a:lnTo>
                <a:lnTo>
                  <a:pt x="339539" y="339539"/>
                </a:lnTo>
                <a:lnTo>
                  <a:pt x="0" y="339539"/>
                </a:lnTo>
                <a:lnTo>
                  <a:pt x="0" y="0"/>
                </a:lnTo>
                <a:close/>
              </a:path>
            </a:pathLst>
          </a:custGeom>
          <a:blipFill>
            <a:blip r:embed="rId9"/>
            <a:stretch>
              <a:fillRect/>
            </a:stretch>
          </a:blipFill>
        </p:spPr>
        <p:txBody>
          <a:bodyPr/>
          <a:lstStyle/>
          <a:p>
            <a:endParaRPr lang="en-US"/>
          </a:p>
        </p:txBody>
      </p:sp>
      <p:sp>
        <p:nvSpPr>
          <p:cNvPr id="85" name="Freeform 85">
            <a:hlinkClick r:id="rId10" tooltip="https://go1.sharepoint.com/:x:/s/MarketingTeam/EdPgkIdLYUNFlikoZKzGEDoBdN7Dhly5aBMUpsedoG36dA?e=NUzUHT"/>
          </p:cNvPr>
          <p:cNvSpPr/>
          <p:nvPr/>
        </p:nvSpPr>
        <p:spPr>
          <a:xfrm>
            <a:off x="11226758" y="7186703"/>
            <a:ext cx="339539" cy="339539"/>
          </a:xfrm>
          <a:custGeom>
            <a:avLst/>
            <a:gdLst/>
            <a:ahLst/>
            <a:cxnLst/>
            <a:rect l="l" t="t" r="r" b="b"/>
            <a:pathLst>
              <a:path w="339539" h="339539">
                <a:moveTo>
                  <a:pt x="0" y="0"/>
                </a:moveTo>
                <a:lnTo>
                  <a:pt x="339539" y="0"/>
                </a:lnTo>
                <a:lnTo>
                  <a:pt x="339539" y="339539"/>
                </a:lnTo>
                <a:lnTo>
                  <a:pt x="0" y="339539"/>
                </a:lnTo>
                <a:lnTo>
                  <a:pt x="0" y="0"/>
                </a:lnTo>
                <a:close/>
              </a:path>
            </a:pathLst>
          </a:custGeom>
          <a:blipFill>
            <a:blip r:embed="rId9"/>
            <a:stretch>
              <a:fillRect/>
            </a:stretch>
          </a:blipFill>
        </p:spPr>
        <p:txBody>
          <a:bodyPr/>
          <a:lstStyle/>
          <a:p>
            <a:endParaRPr lang="en-US"/>
          </a:p>
        </p:txBody>
      </p:sp>
      <p:sp>
        <p:nvSpPr>
          <p:cNvPr id="86" name="Freeform 86">
            <a:hlinkClick r:id="rId11" tooltip="https://go1.sharepoint.com/:x:/s/MarketingTeam/EZILxyTDE7JBqJaQaODbHHoBFPgm0b5il32ruzZnLxQAiA?e=fgHBor"/>
          </p:cNvPr>
          <p:cNvSpPr/>
          <p:nvPr/>
        </p:nvSpPr>
        <p:spPr>
          <a:xfrm>
            <a:off x="11226758" y="8011670"/>
            <a:ext cx="339539" cy="339539"/>
          </a:xfrm>
          <a:custGeom>
            <a:avLst/>
            <a:gdLst/>
            <a:ahLst/>
            <a:cxnLst/>
            <a:rect l="l" t="t" r="r" b="b"/>
            <a:pathLst>
              <a:path w="339539" h="339539">
                <a:moveTo>
                  <a:pt x="0" y="0"/>
                </a:moveTo>
                <a:lnTo>
                  <a:pt x="339539" y="0"/>
                </a:lnTo>
                <a:lnTo>
                  <a:pt x="339539" y="339538"/>
                </a:lnTo>
                <a:lnTo>
                  <a:pt x="0" y="339538"/>
                </a:lnTo>
                <a:lnTo>
                  <a:pt x="0" y="0"/>
                </a:lnTo>
                <a:close/>
              </a:path>
            </a:pathLst>
          </a:custGeom>
          <a:blipFill>
            <a:blip r:embed="rId9"/>
            <a:stretch>
              <a:fillRect/>
            </a:stretch>
          </a:blipFill>
        </p:spPr>
        <p:txBody>
          <a:bodyPr/>
          <a:lstStyle/>
          <a:p>
            <a:endParaRPr lang="en-US"/>
          </a:p>
        </p:txBody>
      </p:sp>
      <p:sp>
        <p:nvSpPr>
          <p:cNvPr id="87" name="TextBox 87"/>
          <p:cNvSpPr txBox="1"/>
          <p:nvPr/>
        </p:nvSpPr>
        <p:spPr>
          <a:xfrm>
            <a:off x="952500" y="2415717"/>
            <a:ext cx="12732174" cy="559308"/>
          </a:xfrm>
          <a:prstGeom prst="rect">
            <a:avLst/>
          </a:prstGeom>
        </p:spPr>
        <p:txBody>
          <a:bodyPr lIns="0" tIns="0" rIns="0" bIns="0" rtlCol="0" anchor="t">
            <a:spAutoFit/>
          </a:bodyPr>
          <a:lstStyle/>
          <a:p>
            <a:pPr algn="l">
              <a:lnSpc>
                <a:spcPts val="2244"/>
              </a:lnSpc>
            </a:pPr>
            <a:r>
              <a:rPr lang="en-US" sz="2039" spc="-63">
                <a:solidFill>
                  <a:srgbClr val="FFFFFF"/>
                </a:solidFill>
                <a:latin typeface="Enduro"/>
                <a:ea typeface="Enduro"/>
                <a:cs typeface="Enduro"/>
                <a:sym typeface="Enduro"/>
              </a:rPr>
              <a:t>Our Learning Services team have compiled a list of  111 essential Skills for Business Success across 10 capabilities – all aligned to the most common learning needs and matched to recommended courses in Go1</a:t>
            </a:r>
          </a:p>
        </p:txBody>
      </p:sp>
      <p:sp>
        <p:nvSpPr>
          <p:cNvPr id="88" name="TextBox 88"/>
          <p:cNvSpPr txBox="1"/>
          <p:nvPr/>
        </p:nvSpPr>
        <p:spPr>
          <a:xfrm>
            <a:off x="1028700" y="1454043"/>
            <a:ext cx="7264939" cy="746839"/>
          </a:xfrm>
          <a:prstGeom prst="rect">
            <a:avLst/>
          </a:prstGeom>
        </p:spPr>
        <p:txBody>
          <a:bodyPr lIns="0" tIns="0" rIns="0" bIns="0" rtlCol="0" anchor="t">
            <a:spAutoFit/>
          </a:bodyPr>
          <a:lstStyle/>
          <a:p>
            <a:pPr algn="l">
              <a:lnSpc>
                <a:spcPts val="5855"/>
              </a:lnSpc>
            </a:pPr>
            <a:r>
              <a:rPr lang="en-US" sz="5323" spc="-165">
                <a:solidFill>
                  <a:srgbClr val="FFFFFF"/>
                </a:solidFill>
                <a:latin typeface="Enduro Narrow"/>
                <a:ea typeface="Enduro Narrow"/>
                <a:cs typeface="Enduro Narrow"/>
                <a:sym typeface="Enduro Narrow"/>
              </a:rPr>
              <a:t>Essential Business skills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AF9F4"/>
        </a:solidFill>
        <a:effectLst/>
      </p:bgPr>
    </p:bg>
    <p:spTree>
      <p:nvGrpSpPr>
        <p:cNvPr id="1" name=""/>
        <p:cNvGrpSpPr/>
        <p:nvPr/>
      </p:nvGrpSpPr>
      <p:grpSpPr>
        <a:xfrm>
          <a:off x="0" y="0"/>
          <a:ext cx="0" cy="0"/>
          <a:chOff x="0" y="0"/>
          <a:chExt cx="0" cy="0"/>
        </a:xfrm>
      </p:grpSpPr>
      <p:sp>
        <p:nvSpPr>
          <p:cNvPr id="2" name="Freeform 2" descr="preencoded.png"/>
          <p:cNvSpPr/>
          <p:nvPr/>
        </p:nvSpPr>
        <p:spPr>
          <a:xfrm rot="-680560">
            <a:off x="-1105187" y="-2921464"/>
            <a:ext cx="24250865" cy="13641112"/>
          </a:xfrm>
          <a:custGeom>
            <a:avLst/>
            <a:gdLst/>
            <a:ahLst/>
            <a:cxnLst/>
            <a:rect l="l" t="t" r="r" b="b"/>
            <a:pathLst>
              <a:path w="24250865" h="13641112">
                <a:moveTo>
                  <a:pt x="0" y="0"/>
                </a:moveTo>
                <a:lnTo>
                  <a:pt x="24250865" y="0"/>
                </a:lnTo>
                <a:lnTo>
                  <a:pt x="24250865" y="13641112"/>
                </a:lnTo>
                <a:lnTo>
                  <a:pt x="0" y="13641112"/>
                </a:lnTo>
                <a:lnTo>
                  <a:pt x="0" y="0"/>
                </a:lnTo>
                <a:close/>
              </a:path>
            </a:pathLst>
          </a:custGeom>
          <a:blipFill>
            <a:blip r:embed="rId2"/>
            <a:stretch>
              <a:fillRect/>
            </a:stretch>
          </a:blipFill>
        </p:spPr>
        <p:txBody>
          <a:bodyPr/>
          <a:lstStyle/>
          <a:p>
            <a:endParaRPr lang="en-US"/>
          </a:p>
        </p:txBody>
      </p:sp>
      <p:grpSp>
        <p:nvGrpSpPr>
          <p:cNvPr id="3" name="Group 3"/>
          <p:cNvGrpSpPr/>
          <p:nvPr/>
        </p:nvGrpSpPr>
        <p:grpSpPr>
          <a:xfrm>
            <a:off x="1028700" y="1109403"/>
            <a:ext cx="13120887" cy="952500"/>
            <a:chOff x="0" y="0"/>
            <a:chExt cx="17494516" cy="1270000"/>
          </a:xfrm>
        </p:grpSpPr>
        <p:sp>
          <p:nvSpPr>
            <p:cNvPr id="4" name="Freeform 4"/>
            <p:cNvSpPr/>
            <p:nvPr/>
          </p:nvSpPr>
          <p:spPr>
            <a:xfrm>
              <a:off x="0" y="0"/>
              <a:ext cx="17494517" cy="1270000"/>
            </a:xfrm>
            <a:custGeom>
              <a:avLst/>
              <a:gdLst/>
              <a:ahLst/>
              <a:cxnLst/>
              <a:rect l="l" t="t" r="r" b="b"/>
              <a:pathLst>
                <a:path w="17494517" h="1270000">
                  <a:moveTo>
                    <a:pt x="0" y="0"/>
                  </a:moveTo>
                  <a:lnTo>
                    <a:pt x="17494517" y="0"/>
                  </a:lnTo>
                  <a:lnTo>
                    <a:pt x="17494517" y="1270000"/>
                  </a:lnTo>
                  <a:lnTo>
                    <a:pt x="0" y="1270000"/>
                  </a:lnTo>
                  <a:close/>
                </a:path>
              </a:pathLst>
            </a:custGeom>
            <a:solidFill>
              <a:srgbClr val="FAF9F4">
                <a:alpha val="0"/>
              </a:srgbClr>
            </a:solidFill>
          </p:spPr>
          <p:txBody>
            <a:bodyPr/>
            <a:lstStyle/>
            <a:p>
              <a:endParaRPr lang="en-US"/>
            </a:p>
          </p:txBody>
        </p:sp>
        <p:sp>
          <p:nvSpPr>
            <p:cNvPr id="5" name="TextBox 5"/>
            <p:cNvSpPr txBox="1"/>
            <p:nvPr/>
          </p:nvSpPr>
          <p:spPr>
            <a:xfrm>
              <a:off x="0" y="-9525"/>
              <a:ext cx="17494516" cy="1279525"/>
            </a:xfrm>
            <a:prstGeom prst="rect">
              <a:avLst/>
            </a:prstGeom>
          </p:spPr>
          <p:txBody>
            <a:bodyPr lIns="0" tIns="0" rIns="0" bIns="0" rtlCol="0" anchor="t"/>
            <a:lstStyle/>
            <a:p>
              <a:pPr algn="l">
                <a:lnSpc>
                  <a:spcPts val="6000"/>
                </a:lnSpc>
              </a:pPr>
              <a:r>
                <a:rPr lang="en-US" sz="5000">
                  <a:solidFill>
                    <a:srgbClr val="394646"/>
                  </a:solidFill>
                  <a:latin typeface="Enduro Narrow"/>
                  <a:ea typeface="Enduro Narrow"/>
                  <a:cs typeface="Enduro Narrow"/>
                  <a:sym typeface="Enduro Narrow"/>
                </a:rPr>
                <a:t>Go1's pre-launch communication recommendations</a:t>
              </a:r>
            </a:p>
          </p:txBody>
        </p:sp>
      </p:grpSp>
      <p:grpSp>
        <p:nvGrpSpPr>
          <p:cNvPr id="6" name="Group 6"/>
          <p:cNvGrpSpPr/>
          <p:nvPr/>
        </p:nvGrpSpPr>
        <p:grpSpPr>
          <a:xfrm>
            <a:off x="1341309" y="5667375"/>
            <a:ext cx="4538196" cy="3748151"/>
            <a:chOff x="0" y="0"/>
            <a:chExt cx="6050928" cy="4997535"/>
          </a:xfrm>
        </p:grpSpPr>
        <p:sp>
          <p:nvSpPr>
            <p:cNvPr id="7" name="Freeform 7"/>
            <p:cNvSpPr/>
            <p:nvPr/>
          </p:nvSpPr>
          <p:spPr>
            <a:xfrm>
              <a:off x="0" y="0"/>
              <a:ext cx="6050928" cy="4997535"/>
            </a:xfrm>
            <a:custGeom>
              <a:avLst/>
              <a:gdLst/>
              <a:ahLst/>
              <a:cxnLst/>
              <a:rect l="l" t="t" r="r" b="b"/>
              <a:pathLst>
                <a:path w="6050928" h="4997535">
                  <a:moveTo>
                    <a:pt x="0" y="0"/>
                  </a:moveTo>
                  <a:lnTo>
                    <a:pt x="6050928" y="0"/>
                  </a:lnTo>
                  <a:lnTo>
                    <a:pt x="6050928" y="4997535"/>
                  </a:lnTo>
                  <a:lnTo>
                    <a:pt x="0" y="4997535"/>
                  </a:lnTo>
                  <a:close/>
                </a:path>
              </a:pathLst>
            </a:custGeom>
            <a:solidFill>
              <a:srgbClr val="000000">
                <a:alpha val="0"/>
              </a:srgbClr>
            </a:solidFill>
          </p:spPr>
          <p:txBody>
            <a:bodyPr/>
            <a:lstStyle/>
            <a:p>
              <a:endParaRPr lang="en-US"/>
            </a:p>
          </p:txBody>
        </p:sp>
        <p:sp>
          <p:nvSpPr>
            <p:cNvPr id="8" name="TextBox 8"/>
            <p:cNvSpPr txBox="1"/>
            <p:nvPr/>
          </p:nvSpPr>
          <p:spPr>
            <a:xfrm>
              <a:off x="0" y="-9525"/>
              <a:ext cx="6050928" cy="5007060"/>
            </a:xfrm>
            <a:prstGeom prst="rect">
              <a:avLst/>
            </a:prstGeom>
          </p:spPr>
          <p:txBody>
            <a:bodyPr lIns="0" tIns="0" rIns="0" bIns="0" rtlCol="0" anchor="t"/>
            <a:lstStyle/>
            <a:p>
              <a:pPr algn="l">
                <a:lnSpc>
                  <a:spcPts val="2400"/>
                </a:lnSpc>
              </a:pPr>
              <a:r>
                <a:rPr lang="en-US" sz="2000" b="1" spc="-74">
                  <a:solidFill>
                    <a:srgbClr val="394646"/>
                  </a:solidFill>
                  <a:latin typeface="Enduro Bold"/>
                  <a:ea typeface="Enduro Bold"/>
                  <a:cs typeface="Enduro Bold"/>
                  <a:sym typeface="Enduro Bold"/>
                </a:rPr>
                <a:t>Ask a senior leader to share why learning matters</a:t>
              </a:r>
              <a:r>
                <a:rPr lang="en-US" sz="2000" spc="-74">
                  <a:solidFill>
                    <a:srgbClr val="394646"/>
                  </a:solidFill>
                  <a:latin typeface="Enduro"/>
                  <a:ea typeface="Enduro"/>
                  <a:cs typeface="Enduro"/>
                  <a:sym typeface="Enduro"/>
                </a:rPr>
                <a:t> and how Go1 supports your commitment to growth. A personal message from the top shows employees their development is a real priority</a:t>
              </a:r>
            </a:p>
            <a:p>
              <a:pPr algn="l">
                <a:lnSpc>
                  <a:spcPts val="2400"/>
                </a:lnSpc>
              </a:pPr>
              <a:endParaRPr lang="en-US" sz="2000" spc="-74">
                <a:solidFill>
                  <a:srgbClr val="394646"/>
                </a:solidFill>
                <a:latin typeface="Enduro"/>
                <a:ea typeface="Enduro"/>
                <a:cs typeface="Enduro"/>
                <a:sym typeface="Enduro"/>
              </a:endParaRPr>
            </a:p>
            <a:p>
              <a:pPr algn="l">
                <a:lnSpc>
                  <a:spcPts val="2400"/>
                </a:lnSpc>
              </a:pPr>
              <a:r>
                <a:rPr lang="en-US" sz="2000" b="1" spc="-74">
                  <a:solidFill>
                    <a:srgbClr val="394646"/>
                  </a:solidFill>
                  <a:latin typeface="Enduro Bold"/>
                  <a:ea typeface="Enduro Bold"/>
                  <a:cs typeface="Enduro Bold"/>
                  <a:sym typeface="Enduro Bold"/>
                </a:rPr>
                <a:t>Promote through organization-wide channels </a:t>
              </a:r>
              <a:r>
                <a:rPr lang="en-US" sz="2000" spc="-74">
                  <a:solidFill>
                    <a:srgbClr val="394646"/>
                  </a:solidFill>
                  <a:latin typeface="Enduro"/>
                  <a:ea typeface="Enduro"/>
                  <a:cs typeface="Enduro"/>
                  <a:sym typeface="Enduro"/>
                </a:rPr>
                <a:t>like newsletters, town halls, etc.</a:t>
              </a:r>
            </a:p>
            <a:p>
              <a:pPr algn="l">
                <a:lnSpc>
                  <a:spcPts val="2400"/>
                </a:lnSpc>
              </a:pPr>
              <a:endParaRPr lang="en-US" sz="2000" spc="-74">
                <a:solidFill>
                  <a:srgbClr val="394646"/>
                </a:solidFill>
                <a:latin typeface="Enduro"/>
                <a:ea typeface="Enduro"/>
                <a:cs typeface="Enduro"/>
                <a:sym typeface="Enduro"/>
              </a:endParaRPr>
            </a:p>
            <a:p>
              <a:pPr algn="l">
                <a:lnSpc>
                  <a:spcPts val="2400"/>
                </a:lnSpc>
              </a:pPr>
              <a:endParaRPr lang="en-US" sz="2000" spc="-74">
                <a:solidFill>
                  <a:srgbClr val="394646"/>
                </a:solidFill>
                <a:latin typeface="Enduro"/>
                <a:ea typeface="Enduro"/>
                <a:cs typeface="Enduro"/>
                <a:sym typeface="Enduro"/>
              </a:endParaRPr>
            </a:p>
            <a:p>
              <a:pPr algn="l">
                <a:lnSpc>
                  <a:spcPts val="2400"/>
                </a:lnSpc>
              </a:pPr>
              <a:endParaRPr lang="en-US" sz="2000" spc="-74">
                <a:solidFill>
                  <a:srgbClr val="394646"/>
                </a:solidFill>
                <a:latin typeface="Enduro"/>
                <a:ea typeface="Enduro"/>
                <a:cs typeface="Enduro"/>
                <a:sym typeface="Enduro"/>
              </a:endParaRPr>
            </a:p>
            <a:p>
              <a:pPr algn="l">
                <a:lnSpc>
                  <a:spcPts val="2400"/>
                </a:lnSpc>
              </a:pPr>
              <a:endParaRPr lang="en-US" sz="2000" spc="-74">
                <a:solidFill>
                  <a:srgbClr val="394646"/>
                </a:solidFill>
                <a:latin typeface="Enduro"/>
                <a:ea typeface="Enduro"/>
                <a:cs typeface="Enduro"/>
                <a:sym typeface="Enduro"/>
              </a:endParaRPr>
            </a:p>
          </p:txBody>
        </p:sp>
      </p:grpSp>
      <p:grpSp>
        <p:nvGrpSpPr>
          <p:cNvPr id="9" name="Group 9"/>
          <p:cNvGrpSpPr/>
          <p:nvPr/>
        </p:nvGrpSpPr>
        <p:grpSpPr>
          <a:xfrm>
            <a:off x="6998307" y="5402695"/>
            <a:ext cx="4980206" cy="3686907"/>
            <a:chOff x="0" y="0"/>
            <a:chExt cx="6640275" cy="4915876"/>
          </a:xfrm>
        </p:grpSpPr>
        <p:sp>
          <p:nvSpPr>
            <p:cNvPr id="10" name="Freeform 10"/>
            <p:cNvSpPr/>
            <p:nvPr/>
          </p:nvSpPr>
          <p:spPr>
            <a:xfrm>
              <a:off x="0" y="0"/>
              <a:ext cx="6640275" cy="4915876"/>
            </a:xfrm>
            <a:custGeom>
              <a:avLst/>
              <a:gdLst/>
              <a:ahLst/>
              <a:cxnLst/>
              <a:rect l="l" t="t" r="r" b="b"/>
              <a:pathLst>
                <a:path w="6640275" h="4915876">
                  <a:moveTo>
                    <a:pt x="0" y="0"/>
                  </a:moveTo>
                  <a:lnTo>
                    <a:pt x="6640275" y="0"/>
                  </a:lnTo>
                  <a:lnTo>
                    <a:pt x="6640275" y="4915876"/>
                  </a:lnTo>
                  <a:lnTo>
                    <a:pt x="0" y="4915876"/>
                  </a:lnTo>
                  <a:close/>
                </a:path>
              </a:pathLst>
            </a:custGeom>
            <a:solidFill>
              <a:srgbClr val="000000">
                <a:alpha val="0"/>
              </a:srgbClr>
            </a:solidFill>
          </p:spPr>
          <p:txBody>
            <a:bodyPr/>
            <a:lstStyle/>
            <a:p>
              <a:endParaRPr lang="en-US"/>
            </a:p>
          </p:txBody>
        </p:sp>
        <p:sp>
          <p:nvSpPr>
            <p:cNvPr id="11" name="TextBox 11"/>
            <p:cNvSpPr txBox="1"/>
            <p:nvPr/>
          </p:nvSpPr>
          <p:spPr>
            <a:xfrm>
              <a:off x="0" y="-9525"/>
              <a:ext cx="6640275" cy="4925401"/>
            </a:xfrm>
            <a:prstGeom prst="rect">
              <a:avLst/>
            </a:prstGeom>
          </p:spPr>
          <p:txBody>
            <a:bodyPr lIns="0" tIns="0" rIns="0" bIns="0" rtlCol="0" anchor="t"/>
            <a:lstStyle/>
            <a:p>
              <a:pPr algn="l">
                <a:lnSpc>
                  <a:spcPts val="2400"/>
                </a:lnSpc>
              </a:pPr>
              <a:r>
                <a:rPr lang="en-US" sz="2000" b="1" spc="-74">
                  <a:solidFill>
                    <a:srgbClr val="394646"/>
                  </a:solidFill>
                  <a:latin typeface="Enduro Bold"/>
                  <a:ea typeface="Enduro Bold"/>
                  <a:cs typeface="Enduro Bold"/>
                  <a:sym typeface="Enduro Bold"/>
                </a:rPr>
                <a:t>Make sure managers feel supported</a:t>
              </a:r>
              <a:r>
                <a:rPr lang="en-US" sz="2000" spc="-74">
                  <a:solidFill>
                    <a:srgbClr val="394646"/>
                  </a:solidFill>
                  <a:latin typeface="Enduro"/>
                  <a:ea typeface="Enduro"/>
                  <a:cs typeface="Enduro"/>
                  <a:sym typeface="Enduro"/>
                </a:rPr>
                <a:t> to bring Go1 into their team’s learning rhythm. Encourage them to create a curated playlist to highlight on launch day—it’s a simple way to lead by example and boost visibility</a:t>
              </a:r>
            </a:p>
            <a:p>
              <a:pPr algn="l">
                <a:lnSpc>
                  <a:spcPts val="2400"/>
                </a:lnSpc>
              </a:pPr>
              <a:endParaRPr lang="en-US" sz="2000" spc="-74">
                <a:solidFill>
                  <a:srgbClr val="394646"/>
                </a:solidFill>
                <a:latin typeface="Enduro"/>
                <a:ea typeface="Enduro"/>
                <a:cs typeface="Enduro"/>
                <a:sym typeface="Enduro"/>
              </a:endParaRPr>
            </a:p>
            <a:p>
              <a:pPr algn="l">
                <a:lnSpc>
                  <a:spcPts val="2400"/>
                </a:lnSpc>
              </a:pPr>
              <a:r>
                <a:rPr lang="en-US" sz="2000" b="1" spc="-74">
                  <a:solidFill>
                    <a:srgbClr val="394646"/>
                  </a:solidFill>
                  <a:latin typeface="Enduro Bold"/>
                  <a:ea typeface="Enduro Bold"/>
                  <a:cs typeface="Enduro Bold"/>
                  <a:sym typeface="Enduro Bold"/>
                </a:rPr>
                <a:t>Get learners excited </a:t>
              </a:r>
              <a:r>
                <a:rPr lang="en-US" sz="2000" spc="-74">
                  <a:solidFill>
                    <a:srgbClr val="394646"/>
                  </a:solidFill>
                  <a:latin typeface="Enduro"/>
                  <a:ea typeface="Enduro"/>
                  <a:cs typeface="Enduro"/>
                  <a:sym typeface="Enduro"/>
                </a:rPr>
                <a:t>by showing what’s in it for them. Remind them that Go1 gives easy access to content that supports their career goals and makes personal growth part of their journey</a:t>
              </a:r>
            </a:p>
          </p:txBody>
        </p:sp>
      </p:grpSp>
      <p:grpSp>
        <p:nvGrpSpPr>
          <p:cNvPr id="12" name="Group 12"/>
          <p:cNvGrpSpPr/>
          <p:nvPr/>
        </p:nvGrpSpPr>
        <p:grpSpPr>
          <a:xfrm>
            <a:off x="13169489" y="5531861"/>
            <a:ext cx="4135197" cy="2205167"/>
            <a:chOff x="0" y="0"/>
            <a:chExt cx="5513596" cy="2940223"/>
          </a:xfrm>
        </p:grpSpPr>
        <p:sp>
          <p:nvSpPr>
            <p:cNvPr id="13" name="Freeform 13"/>
            <p:cNvSpPr/>
            <p:nvPr/>
          </p:nvSpPr>
          <p:spPr>
            <a:xfrm>
              <a:off x="0" y="0"/>
              <a:ext cx="5513596" cy="2940223"/>
            </a:xfrm>
            <a:custGeom>
              <a:avLst/>
              <a:gdLst/>
              <a:ahLst/>
              <a:cxnLst/>
              <a:rect l="l" t="t" r="r" b="b"/>
              <a:pathLst>
                <a:path w="5513596" h="2940223">
                  <a:moveTo>
                    <a:pt x="0" y="0"/>
                  </a:moveTo>
                  <a:lnTo>
                    <a:pt x="5513596" y="0"/>
                  </a:lnTo>
                  <a:lnTo>
                    <a:pt x="5513596" y="2940223"/>
                  </a:lnTo>
                  <a:lnTo>
                    <a:pt x="0" y="2940223"/>
                  </a:lnTo>
                  <a:close/>
                </a:path>
              </a:pathLst>
            </a:custGeom>
            <a:solidFill>
              <a:srgbClr val="000000">
                <a:alpha val="0"/>
              </a:srgbClr>
            </a:solidFill>
          </p:spPr>
          <p:txBody>
            <a:bodyPr/>
            <a:lstStyle/>
            <a:p>
              <a:endParaRPr lang="en-US"/>
            </a:p>
          </p:txBody>
        </p:sp>
        <p:sp>
          <p:nvSpPr>
            <p:cNvPr id="14" name="TextBox 14"/>
            <p:cNvSpPr txBox="1"/>
            <p:nvPr/>
          </p:nvSpPr>
          <p:spPr>
            <a:xfrm>
              <a:off x="0" y="-9525"/>
              <a:ext cx="5513596" cy="2949748"/>
            </a:xfrm>
            <a:prstGeom prst="rect">
              <a:avLst/>
            </a:prstGeom>
          </p:spPr>
          <p:txBody>
            <a:bodyPr lIns="0" tIns="0" rIns="0" bIns="0" rtlCol="0" anchor="t"/>
            <a:lstStyle/>
            <a:p>
              <a:pPr algn="l">
                <a:lnSpc>
                  <a:spcPts val="2400"/>
                </a:lnSpc>
              </a:pPr>
              <a:r>
                <a:rPr lang="en-US" sz="2000" b="1">
                  <a:solidFill>
                    <a:srgbClr val="394646"/>
                  </a:solidFill>
                  <a:latin typeface="Enduro Bold"/>
                  <a:ea typeface="Enduro Bold"/>
                  <a:cs typeface="Enduro Bold"/>
                  <a:sym typeface="Enduro Bold"/>
                </a:rPr>
                <a:t>Remind your launch audience to block their calendars</a:t>
              </a:r>
              <a:r>
                <a:rPr lang="en-US" sz="2000">
                  <a:solidFill>
                    <a:srgbClr val="394646"/>
                  </a:solidFill>
                  <a:latin typeface="Enduro"/>
                  <a:ea typeface="Enduro"/>
                  <a:cs typeface="Enduro"/>
                  <a:sym typeface="Enduro"/>
                </a:rPr>
                <a:t> to start exploring or attend a launch event.</a:t>
              </a:r>
            </a:p>
            <a:p>
              <a:pPr algn="l">
                <a:lnSpc>
                  <a:spcPts val="2400"/>
                </a:lnSpc>
              </a:pPr>
              <a:endParaRPr lang="en-US" sz="2000">
                <a:solidFill>
                  <a:srgbClr val="394646"/>
                </a:solidFill>
                <a:latin typeface="Enduro"/>
                <a:ea typeface="Enduro"/>
                <a:cs typeface="Enduro"/>
                <a:sym typeface="Enduro"/>
              </a:endParaRPr>
            </a:p>
            <a:p>
              <a:pPr algn="l">
                <a:lnSpc>
                  <a:spcPts val="2400"/>
                </a:lnSpc>
              </a:pPr>
              <a:r>
                <a:rPr lang="en-US" sz="2000" i="1">
                  <a:solidFill>
                    <a:srgbClr val="394646"/>
                  </a:solidFill>
                  <a:latin typeface="Enduro Italics"/>
                  <a:ea typeface="Enduro Italics"/>
                  <a:cs typeface="Enduro Italics"/>
                  <a:sym typeface="Enduro Italics"/>
                </a:rPr>
                <a:t>(check out the “Launch with impact” section for more launch-day tips and templates to personalize)</a:t>
              </a:r>
            </a:p>
          </p:txBody>
        </p:sp>
      </p:grpSp>
      <p:grpSp>
        <p:nvGrpSpPr>
          <p:cNvPr id="15" name="Group 15"/>
          <p:cNvGrpSpPr/>
          <p:nvPr/>
        </p:nvGrpSpPr>
        <p:grpSpPr>
          <a:xfrm>
            <a:off x="1341309" y="5048250"/>
            <a:ext cx="3503757" cy="523875"/>
            <a:chOff x="0" y="0"/>
            <a:chExt cx="4671676" cy="698500"/>
          </a:xfrm>
        </p:grpSpPr>
        <p:sp>
          <p:nvSpPr>
            <p:cNvPr id="16" name="Freeform 16"/>
            <p:cNvSpPr/>
            <p:nvPr/>
          </p:nvSpPr>
          <p:spPr>
            <a:xfrm>
              <a:off x="0" y="0"/>
              <a:ext cx="4671676" cy="698500"/>
            </a:xfrm>
            <a:custGeom>
              <a:avLst/>
              <a:gdLst/>
              <a:ahLst/>
              <a:cxnLst/>
              <a:rect l="l" t="t" r="r" b="b"/>
              <a:pathLst>
                <a:path w="4671676" h="698500">
                  <a:moveTo>
                    <a:pt x="0" y="0"/>
                  </a:moveTo>
                  <a:lnTo>
                    <a:pt x="4671676" y="0"/>
                  </a:lnTo>
                  <a:lnTo>
                    <a:pt x="4671676" y="698500"/>
                  </a:lnTo>
                  <a:lnTo>
                    <a:pt x="0" y="698500"/>
                  </a:lnTo>
                  <a:close/>
                </a:path>
              </a:pathLst>
            </a:custGeom>
            <a:solidFill>
              <a:srgbClr val="000000">
                <a:alpha val="0"/>
              </a:srgbClr>
            </a:solidFill>
          </p:spPr>
          <p:txBody>
            <a:bodyPr/>
            <a:lstStyle/>
            <a:p>
              <a:endParaRPr lang="en-US"/>
            </a:p>
          </p:txBody>
        </p:sp>
        <p:sp>
          <p:nvSpPr>
            <p:cNvPr id="17" name="TextBox 17"/>
            <p:cNvSpPr txBox="1"/>
            <p:nvPr/>
          </p:nvSpPr>
          <p:spPr>
            <a:xfrm>
              <a:off x="0" y="47625"/>
              <a:ext cx="4671676" cy="650875"/>
            </a:xfrm>
            <a:prstGeom prst="rect">
              <a:avLst/>
            </a:prstGeom>
          </p:spPr>
          <p:txBody>
            <a:bodyPr lIns="0" tIns="0" rIns="0" bIns="0" rtlCol="0" anchor="t"/>
            <a:lstStyle/>
            <a:p>
              <a:pPr algn="l">
                <a:lnSpc>
                  <a:spcPts val="2250"/>
                </a:lnSpc>
              </a:pPr>
              <a:r>
                <a:rPr lang="en-US" sz="2400" spc="-75">
                  <a:solidFill>
                    <a:srgbClr val="242C2C"/>
                  </a:solidFill>
                  <a:latin typeface="Enduro Narrow"/>
                  <a:ea typeface="Enduro Narrow"/>
                  <a:cs typeface="Enduro Narrow"/>
                  <a:sym typeface="Enduro Narrow"/>
                </a:rPr>
                <a:t>3-4 weeks before launch</a:t>
              </a:r>
            </a:p>
          </p:txBody>
        </p:sp>
      </p:grpSp>
      <p:grpSp>
        <p:nvGrpSpPr>
          <p:cNvPr id="18" name="Group 18"/>
          <p:cNvGrpSpPr/>
          <p:nvPr/>
        </p:nvGrpSpPr>
        <p:grpSpPr>
          <a:xfrm>
            <a:off x="6998307" y="4786312"/>
            <a:ext cx="3674008" cy="523875"/>
            <a:chOff x="0" y="0"/>
            <a:chExt cx="4898677" cy="698500"/>
          </a:xfrm>
        </p:grpSpPr>
        <p:sp>
          <p:nvSpPr>
            <p:cNvPr id="19" name="Freeform 19"/>
            <p:cNvSpPr/>
            <p:nvPr/>
          </p:nvSpPr>
          <p:spPr>
            <a:xfrm>
              <a:off x="0" y="0"/>
              <a:ext cx="4898677" cy="698500"/>
            </a:xfrm>
            <a:custGeom>
              <a:avLst/>
              <a:gdLst/>
              <a:ahLst/>
              <a:cxnLst/>
              <a:rect l="l" t="t" r="r" b="b"/>
              <a:pathLst>
                <a:path w="4898677" h="698500">
                  <a:moveTo>
                    <a:pt x="0" y="0"/>
                  </a:moveTo>
                  <a:lnTo>
                    <a:pt x="4898677" y="0"/>
                  </a:lnTo>
                  <a:lnTo>
                    <a:pt x="4898677" y="698500"/>
                  </a:lnTo>
                  <a:lnTo>
                    <a:pt x="0" y="698500"/>
                  </a:lnTo>
                  <a:close/>
                </a:path>
              </a:pathLst>
            </a:custGeom>
            <a:solidFill>
              <a:srgbClr val="000000">
                <a:alpha val="0"/>
              </a:srgbClr>
            </a:solidFill>
          </p:spPr>
          <p:txBody>
            <a:bodyPr/>
            <a:lstStyle/>
            <a:p>
              <a:endParaRPr lang="en-US"/>
            </a:p>
          </p:txBody>
        </p:sp>
        <p:sp>
          <p:nvSpPr>
            <p:cNvPr id="20" name="TextBox 20"/>
            <p:cNvSpPr txBox="1"/>
            <p:nvPr/>
          </p:nvSpPr>
          <p:spPr>
            <a:xfrm>
              <a:off x="0" y="28575"/>
              <a:ext cx="4898677" cy="669925"/>
            </a:xfrm>
            <a:prstGeom prst="rect">
              <a:avLst/>
            </a:prstGeom>
          </p:spPr>
          <p:txBody>
            <a:bodyPr lIns="0" tIns="0" rIns="0" bIns="0" rtlCol="0" anchor="t"/>
            <a:lstStyle/>
            <a:p>
              <a:pPr algn="l">
                <a:lnSpc>
                  <a:spcPts val="2400"/>
                </a:lnSpc>
              </a:pPr>
              <a:r>
                <a:rPr lang="en-US" sz="2400" spc="-75">
                  <a:solidFill>
                    <a:srgbClr val="242C2C"/>
                  </a:solidFill>
                  <a:latin typeface="Enduro Narrow"/>
                  <a:ea typeface="Enduro Narrow"/>
                  <a:cs typeface="Enduro Narrow"/>
                  <a:sym typeface="Enduro Narrow"/>
                </a:rPr>
                <a:t>1-2 weeks before launch</a:t>
              </a:r>
            </a:p>
          </p:txBody>
        </p:sp>
      </p:grpSp>
      <p:grpSp>
        <p:nvGrpSpPr>
          <p:cNvPr id="21" name="Group 21"/>
          <p:cNvGrpSpPr/>
          <p:nvPr/>
        </p:nvGrpSpPr>
        <p:grpSpPr>
          <a:xfrm>
            <a:off x="13169489" y="4860357"/>
            <a:ext cx="2836271" cy="808859"/>
            <a:chOff x="0" y="0"/>
            <a:chExt cx="3781694" cy="1078479"/>
          </a:xfrm>
        </p:grpSpPr>
        <p:sp>
          <p:nvSpPr>
            <p:cNvPr id="22" name="Freeform 22"/>
            <p:cNvSpPr/>
            <p:nvPr/>
          </p:nvSpPr>
          <p:spPr>
            <a:xfrm>
              <a:off x="0" y="0"/>
              <a:ext cx="3781694" cy="1078479"/>
            </a:xfrm>
            <a:custGeom>
              <a:avLst/>
              <a:gdLst/>
              <a:ahLst/>
              <a:cxnLst/>
              <a:rect l="l" t="t" r="r" b="b"/>
              <a:pathLst>
                <a:path w="3781694" h="1078479">
                  <a:moveTo>
                    <a:pt x="0" y="0"/>
                  </a:moveTo>
                  <a:lnTo>
                    <a:pt x="3781694" y="0"/>
                  </a:lnTo>
                  <a:lnTo>
                    <a:pt x="3781694" y="1078479"/>
                  </a:lnTo>
                  <a:lnTo>
                    <a:pt x="0" y="1078479"/>
                  </a:lnTo>
                  <a:close/>
                </a:path>
              </a:pathLst>
            </a:custGeom>
            <a:solidFill>
              <a:srgbClr val="000000">
                <a:alpha val="0"/>
              </a:srgbClr>
            </a:solidFill>
          </p:spPr>
          <p:txBody>
            <a:bodyPr/>
            <a:lstStyle/>
            <a:p>
              <a:endParaRPr lang="en-US"/>
            </a:p>
          </p:txBody>
        </p:sp>
        <p:sp>
          <p:nvSpPr>
            <p:cNvPr id="23" name="TextBox 23"/>
            <p:cNvSpPr txBox="1"/>
            <p:nvPr/>
          </p:nvSpPr>
          <p:spPr>
            <a:xfrm>
              <a:off x="0" y="28575"/>
              <a:ext cx="3781694" cy="1049904"/>
            </a:xfrm>
            <a:prstGeom prst="rect">
              <a:avLst/>
            </a:prstGeom>
          </p:spPr>
          <p:txBody>
            <a:bodyPr lIns="0" tIns="0" rIns="0" bIns="0" rtlCol="0" anchor="t"/>
            <a:lstStyle/>
            <a:p>
              <a:pPr algn="l">
                <a:lnSpc>
                  <a:spcPts val="2400"/>
                </a:lnSpc>
              </a:pPr>
              <a:r>
                <a:rPr lang="en-US" sz="2400" spc="-74">
                  <a:solidFill>
                    <a:srgbClr val="242C2C"/>
                  </a:solidFill>
                  <a:latin typeface="Enduro Narrow"/>
                  <a:ea typeface="Enduro Narrow"/>
                  <a:cs typeface="Enduro Narrow"/>
                  <a:sym typeface="Enduro Narrow"/>
                </a:rPr>
                <a:t>Day before launch</a:t>
              </a:r>
            </a:p>
            <a:p>
              <a:pPr algn="l">
                <a:lnSpc>
                  <a:spcPts val="2400"/>
                </a:lnSpc>
              </a:pPr>
              <a:endParaRPr lang="en-US" sz="2400" spc="-74">
                <a:solidFill>
                  <a:srgbClr val="242C2C"/>
                </a:solidFill>
                <a:latin typeface="Enduro Narrow"/>
                <a:ea typeface="Enduro Narrow"/>
                <a:cs typeface="Enduro Narrow"/>
                <a:sym typeface="Enduro Narrow"/>
              </a:endParaRPr>
            </a:p>
          </p:txBody>
        </p:sp>
      </p:grpSp>
      <p:sp>
        <p:nvSpPr>
          <p:cNvPr id="24" name="TextBox 24"/>
          <p:cNvSpPr txBox="1"/>
          <p:nvPr/>
        </p:nvSpPr>
        <p:spPr>
          <a:xfrm>
            <a:off x="1028700" y="2216598"/>
            <a:ext cx="15200123" cy="710184"/>
          </a:xfrm>
          <a:prstGeom prst="rect">
            <a:avLst/>
          </a:prstGeom>
        </p:spPr>
        <p:txBody>
          <a:bodyPr lIns="0" tIns="0" rIns="0" bIns="0" rtlCol="0" anchor="t">
            <a:spAutoFit/>
          </a:bodyPr>
          <a:lstStyle/>
          <a:p>
            <a:pPr algn="l">
              <a:lnSpc>
                <a:spcPts val="2855"/>
              </a:lnSpc>
            </a:pPr>
            <a:r>
              <a:rPr lang="en-US" sz="2039">
                <a:solidFill>
                  <a:srgbClr val="394646"/>
                </a:solidFill>
                <a:latin typeface="Enduro"/>
                <a:ea typeface="Enduro"/>
                <a:cs typeface="Enduro"/>
                <a:sym typeface="Enduro"/>
              </a:rPr>
              <a:t>Clear, early communication helps every stakeholder understand the value of Go1—before launch day. Use multiple channels to reach different audiences and reinforce what’s in it for them.</a:t>
            </a:r>
          </a:p>
        </p:txBody>
      </p:sp>
      <p:sp>
        <p:nvSpPr>
          <p:cNvPr id="25" name="TextBox 25"/>
          <p:cNvSpPr txBox="1"/>
          <p:nvPr/>
        </p:nvSpPr>
        <p:spPr>
          <a:xfrm>
            <a:off x="1341309" y="8756684"/>
            <a:ext cx="4264270" cy="247421"/>
          </a:xfrm>
          <a:prstGeom prst="rect">
            <a:avLst/>
          </a:prstGeom>
        </p:spPr>
        <p:txBody>
          <a:bodyPr lIns="0" tIns="0" rIns="0" bIns="0" rtlCol="0" anchor="t">
            <a:spAutoFit/>
          </a:bodyPr>
          <a:lstStyle/>
          <a:p>
            <a:pPr algn="l">
              <a:lnSpc>
                <a:spcPts val="1996"/>
              </a:lnSpc>
            </a:pPr>
            <a:r>
              <a:rPr lang="en-US" sz="1599" b="1" u="sng">
                <a:latin typeface="Enduro Bold"/>
                <a:ea typeface="Enduro Bold"/>
                <a:cs typeface="Enduro Bold"/>
                <a:sym typeface="Enduro Bold"/>
                <a:hlinkClick r:id="rId3" tooltip="https://go1.sharepoint.com/:w:/s/MarketingTeam/EagehQlvcRBMnpXzHOtto4EBISuO6AfFRwD1K5yGh5EA2g">
                  <a:extLst>
                    <a:ext uri="{A12FA001-AC4F-418D-AE19-62706E023703}">
                      <ahyp:hlinkClr xmlns:ahyp="http://schemas.microsoft.com/office/drawing/2018/hyperlinkcolor" val="tx"/>
                    </a:ext>
                  </a:extLst>
                </a:hlinkClick>
              </a:rPr>
              <a:t>Here’s a template to get you started</a:t>
            </a:r>
          </a:p>
        </p:txBody>
      </p:sp>
      <p:sp>
        <p:nvSpPr>
          <p:cNvPr id="26" name="TextBox 26"/>
          <p:cNvSpPr txBox="1"/>
          <p:nvPr/>
        </p:nvSpPr>
        <p:spPr>
          <a:xfrm>
            <a:off x="6998307" y="8985284"/>
            <a:ext cx="4587907" cy="247421"/>
          </a:xfrm>
          <a:prstGeom prst="rect">
            <a:avLst/>
          </a:prstGeom>
        </p:spPr>
        <p:txBody>
          <a:bodyPr lIns="0" tIns="0" rIns="0" bIns="0" rtlCol="0" anchor="t">
            <a:spAutoFit/>
          </a:bodyPr>
          <a:lstStyle/>
          <a:p>
            <a:pPr algn="l">
              <a:lnSpc>
                <a:spcPts val="1996"/>
              </a:lnSpc>
            </a:pPr>
            <a:r>
              <a:rPr lang="en-US" sz="1599" b="1" u="sng">
                <a:latin typeface="Enduro Bold"/>
                <a:ea typeface="Enduro Bold"/>
                <a:cs typeface="Enduro Bold"/>
                <a:sym typeface="Enduro Bold"/>
                <a:hlinkClick r:id="rId3" tooltip="https://go1.sharepoint.com/:w:/s/MarketingTeam/EagehQlvcRBMnpXzHOtto4EBISuO6AfFRwD1K5yGh5EA2g">
                  <a:extLst>
                    <a:ext uri="{A12FA001-AC4F-418D-AE19-62706E023703}">
                      <ahyp:hlinkClr xmlns:ahyp="http://schemas.microsoft.com/office/drawing/2018/hyperlinkcolor" val="tx"/>
                    </a:ext>
                  </a:extLst>
                </a:hlinkClick>
              </a:rPr>
              <a:t>Here are some templates to get you started</a:t>
            </a:r>
          </a:p>
        </p:txBody>
      </p:sp>
      <p:sp>
        <p:nvSpPr>
          <p:cNvPr id="27" name="TextBox 27"/>
          <p:cNvSpPr txBox="1"/>
          <p:nvPr/>
        </p:nvSpPr>
        <p:spPr>
          <a:xfrm>
            <a:off x="13169489" y="8401279"/>
            <a:ext cx="3726369" cy="247421"/>
          </a:xfrm>
          <a:prstGeom prst="rect">
            <a:avLst/>
          </a:prstGeom>
        </p:spPr>
        <p:txBody>
          <a:bodyPr lIns="0" tIns="0" rIns="0" bIns="0" rtlCol="0" anchor="t">
            <a:spAutoFit/>
          </a:bodyPr>
          <a:lstStyle/>
          <a:p>
            <a:pPr algn="l">
              <a:lnSpc>
                <a:spcPts val="1996"/>
              </a:lnSpc>
            </a:pPr>
            <a:r>
              <a:rPr lang="en-US" sz="1599" b="1" u="sng">
                <a:latin typeface="Enduro Bold"/>
                <a:ea typeface="Enduro Bold"/>
                <a:cs typeface="Enduro Bold"/>
                <a:sym typeface="Enduro Bold"/>
                <a:hlinkClick r:id="rId3" tooltip="https://go1.sharepoint.com/:w:/s/MarketingTeam/EagehQlvcRBMnpXzHOtto4EBISuO6AfFRwD1K5yGh5EA2g">
                  <a:extLst>
                    <a:ext uri="{A12FA001-AC4F-418D-AE19-62706E023703}">
                      <ahyp:hlinkClr xmlns:ahyp="http://schemas.microsoft.com/office/drawing/2018/hyperlinkcolor" val="tx"/>
                    </a:ext>
                  </a:extLst>
                </a:hlinkClick>
              </a:rPr>
              <a:t>Here’s a template to get you started</a:t>
            </a:r>
          </a:p>
        </p:txBody>
      </p:sp>
      <p:sp>
        <p:nvSpPr>
          <p:cNvPr id="28" name="Freeform 28" descr="preencoded.png"/>
          <p:cNvSpPr/>
          <p:nvPr/>
        </p:nvSpPr>
        <p:spPr>
          <a:xfrm>
            <a:off x="1341309" y="4155507"/>
            <a:ext cx="609600" cy="609600"/>
          </a:xfrm>
          <a:custGeom>
            <a:avLst/>
            <a:gdLst/>
            <a:ahLst/>
            <a:cxnLst/>
            <a:rect l="l" t="t" r="r" b="b"/>
            <a:pathLst>
              <a:path w="609600" h="609600">
                <a:moveTo>
                  <a:pt x="0" y="0"/>
                </a:moveTo>
                <a:lnTo>
                  <a:pt x="609600" y="0"/>
                </a:lnTo>
                <a:lnTo>
                  <a:pt x="609600" y="609600"/>
                </a:lnTo>
                <a:lnTo>
                  <a:pt x="0" y="6096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29" name="Freeform 29" descr="preencoded.png"/>
          <p:cNvSpPr/>
          <p:nvPr/>
        </p:nvSpPr>
        <p:spPr>
          <a:xfrm>
            <a:off x="6998307" y="3899093"/>
            <a:ext cx="609600" cy="609600"/>
          </a:xfrm>
          <a:custGeom>
            <a:avLst/>
            <a:gdLst/>
            <a:ahLst/>
            <a:cxnLst/>
            <a:rect l="l" t="t" r="r" b="b"/>
            <a:pathLst>
              <a:path w="609600" h="609600">
                <a:moveTo>
                  <a:pt x="0" y="0"/>
                </a:moveTo>
                <a:lnTo>
                  <a:pt x="609600" y="0"/>
                </a:lnTo>
                <a:lnTo>
                  <a:pt x="609600" y="609600"/>
                </a:lnTo>
                <a:lnTo>
                  <a:pt x="0" y="6096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30" name="Freeform 30" descr="preencoded.png"/>
          <p:cNvSpPr/>
          <p:nvPr/>
        </p:nvSpPr>
        <p:spPr>
          <a:xfrm>
            <a:off x="13169489" y="3850707"/>
            <a:ext cx="609600" cy="609600"/>
          </a:xfrm>
          <a:custGeom>
            <a:avLst/>
            <a:gdLst/>
            <a:ahLst/>
            <a:cxnLst/>
            <a:rect l="l" t="t" r="r" b="b"/>
            <a:pathLst>
              <a:path w="609600" h="609600">
                <a:moveTo>
                  <a:pt x="0" y="0"/>
                </a:moveTo>
                <a:lnTo>
                  <a:pt x="609600" y="0"/>
                </a:lnTo>
                <a:lnTo>
                  <a:pt x="609600" y="609600"/>
                </a:lnTo>
                <a:lnTo>
                  <a:pt x="0" y="6096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31" name="Freeform 31" descr="preencoded.png"/>
          <p:cNvSpPr/>
          <p:nvPr/>
        </p:nvSpPr>
        <p:spPr>
          <a:xfrm>
            <a:off x="952500" y="9505950"/>
            <a:ext cx="606051" cy="304800"/>
          </a:xfrm>
          <a:custGeom>
            <a:avLst/>
            <a:gdLst/>
            <a:ahLst/>
            <a:cxnLst/>
            <a:rect l="l" t="t" r="r" b="b"/>
            <a:pathLst>
              <a:path w="606051" h="304800">
                <a:moveTo>
                  <a:pt x="0" y="0"/>
                </a:moveTo>
                <a:lnTo>
                  <a:pt x="606051" y="0"/>
                </a:lnTo>
                <a:lnTo>
                  <a:pt x="606051" y="304800"/>
                </a:lnTo>
                <a:lnTo>
                  <a:pt x="0" y="304800"/>
                </a:lnTo>
                <a:lnTo>
                  <a:pt x="0" y="0"/>
                </a:lnTo>
                <a:close/>
              </a:path>
            </a:pathLst>
          </a:custGeom>
          <a:blipFill>
            <a:blip r:embed="rId6">
              <a:extLst>
                <a:ext uri="{96DAC541-7B7A-43D3-8B79-37D633B846F1}">
                  <asvg:svgBlip xmlns:asvg="http://schemas.microsoft.com/office/drawing/2016/SVG/main" r:embed="rId7"/>
                </a:ext>
              </a:extLst>
            </a:blip>
            <a:stretch>
              <a:fillRect r="-585"/>
            </a:stretch>
          </a:blipFill>
        </p:spPr>
        <p:txBody>
          <a:bodyPr/>
          <a:lstStyle/>
          <a:p>
            <a:endParaRPr lang="en-US"/>
          </a:p>
        </p:txBody>
      </p:sp>
      <p:grpSp>
        <p:nvGrpSpPr>
          <p:cNvPr id="36" name="Group 2">
            <a:extLst>
              <a:ext uri="{FF2B5EF4-FFF2-40B4-BE49-F238E27FC236}">
                <a16:creationId xmlns:a16="http://schemas.microsoft.com/office/drawing/2014/main" id="{EB286B2A-49F9-3077-F664-9F6AF6B41348}"/>
              </a:ext>
            </a:extLst>
          </p:cNvPr>
          <p:cNvGrpSpPr/>
          <p:nvPr/>
        </p:nvGrpSpPr>
        <p:grpSpPr>
          <a:xfrm>
            <a:off x="15033811" y="769580"/>
            <a:ext cx="3810005" cy="518240"/>
            <a:chOff x="0" y="0"/>
            <a:chExt cx="1003458" cy="136491"/>
          </a:xfrm>
        </p:grpSpPr>
        <p:sp>
          <p:nvSpPr>
            <p:cNvPr id="37" name="Freeform 3">
              <a:extLst>
                <a:ext uri="{FF2B5EF4-FFF2-40B4-BE49-F238E27FC236}">
                  <a16:creationId xmlns:a16="http://schemas.microsoft.com/office/drawing/2014/main" id="{8C97188F-8D56-2580-ECA3-0A2F6F3AE47A}"/>
                </a:ext>
              </a:extLst>
            </p:cNvPr>
            <p:cNvSpPr/>
            <p:nvPr/>
          </p:nvSpPr>
          <p:spPr>
            <a:xfrm>
              <a:off x="0" y="0"/>
              <a:ext cx="1003458" cy="136491"/>
            </a:xfrm>
            <a:custGeom>
              <a:avLst/>
              <a:gdLst/>
              <a:ahLst/>
              <a:cxnLst/>
              <a:rect l="l" t="t" r="r" b="b"/>
              <a:pathLst>
                <a:path w="1003458" h="136491">
                  <a:moveTo>
                    <a:pt x="12192" y="0"/>
                  </a:moveTo>
                  <a:lnTo>
                    <a:pt x="991266" y="0"/>
                  </a:lnTo>
                  <a:cubicBezTo>
                    <a:pt x="998000" y="0"/>
                    <a:pt x="1003458" y="5459"/>
                    <a:pt x="1003458" y="12192"/>
                  </a:cubicBezTo>
                  <a:lnTo>
                    <a:pt x="1003458" y="124299"/>
                  </a:lnTo>
                  <a:cubicBezTo>
                    <a:pt x="1003458" y="131033"/>
                    <a:pt x="998000" y="136491"/>
                    <a:pt x="991266" y="136491"/>
                  </a:cubicBezTo>
                  <a:lnTo>
                    <a:pt x="12192" y="136491"/>
                  </a:lnTo>
                  <a:cubicBezTo>
                    <a:pt x="8958" y="136491"/>
                    <a:pt x="5857" y="135207"/>
                    <a:pt x="3571" y="132920"/>
                  </a:cubicBezTo>
                  <a:cubicBezTo>
                    <a:pt x="1285" y="130634"/>
                    <a:pt x="0" y="127533"/>
                    <a:pt x="0" y="124299"/>
                  </a:cubicBezTo>
                  <a:lnTo>
                    <a:pt x="0" y="12192"/>
                  </a:lnTo>
                  <a:cubicBezTo>
                    <a:pt x="0" y="8958"/>
                    <a:pt x="1285" y="5857"/>
                    <a:pt x="3571" y="3571"/>
                  </a:cubicBezTo>
                  <a:cubicBezTo>
                    <a:pt x="5857" y="1285"/>
                    <a:pt x="8958" y="0"/>
                    <a:pt x="12192" y="0"/>
                  </a:cubicBezTo>
                  <a:close/>
                </a:path>
              </a:pathLst>
            </a:custGeom>
            <a:solidFill>
              <a:srgbClr val="9B4623"/>
            </a:solidFill>
          </p:spPr>
          <p:txBody>
            <a:bodyPr/>
            <a:lstStyle/>
            <a:p>
              <a:endParaRPr lang="en-US"/>
            </a:p>
          </p:txBody>
        </p:sp>
        <p:sp>
          <p:nvSpPr>
            <p:cNvPr id="38" name="TextBox 4">
              <a:extLst>
                <a:ext uri="{FF2B5EF4-FFF2-40B4-BE49-F238E27FC236}">
                  <a16:creationId xmlns:a16="http://schemas.microsoft.com/office/drawing/2014/main" id="{ECF0E26F-E756-7FEE-B280-DFA4D5BD6A67}"/>
                </a:ext>
              </a:extLst>
            </p:cNvPr>
            <p:cNvSpPr txBox="1"/>
            <p:nvPr/>
          </p:nvSpPr>
          <p:spPr>
            <a:xfrm>
              <a:off x="0" y="-9525"/>
              <a:ext cx="1003458" cy="146016"/>
            </a:xfrm>
            <a:prstGeom prst="rect">
              <a:avLst/>
            </a:prstGeom>
          </p:spPr>
          <p:txBody>
            <a:bodyPr lIns="50800" tIns="50800" rIns="50800" bIns="50800" rtlCol="0" anchor="ctr"/>
            <a:lstStyle/>
            <a:p>
              <a:pPr algn="r">
                <a:lnSpc>
                  <a:spcPts val="2400"/>
                </a:lnSpc>
              </a:pPr>
              <a:endParaRPr/>
            </a:p>
          </p:txBody>
        </p:sp>
      </p:grpSp>
      <p:sp>
        <p:nvSpPr>
          <p:cNvPr id="39" name="TextBox 28">
            <a:extLst>
              <a:ext uri="{FF2B5EF4-FFF2-40B4-BE49-F238E27FC236}">
                <a16:creationId xmlns:a16="http://schemas.microsoft.com/office/drawing/2014/main" id="{31583F9F-CD5E-9DB9-4CD1-7613146624AF}"/>
              </a:ext>
            </a:extLst>
          </p:cNvPr>
          <p:cNvSpPr txBox="1"/>
          <p:nvPr/>
        </p:nvSpPr>
        <p:spPr>
          <a:xfrm>
            <a:off x="15392400" y="866792"/>
            <a:ext cx="2151178" cy="314292"/>
          </a:xfrm>
          <a:prstGeom prst="rect">
            <a:avLst/>
          </a:prstGeom>
        </p:spPr>
        <p:txBody>
          <a:bodyPr wrap="square" lIns="0" tIns="0" rIns="0" bIns="0" rtlCol="0" anchor="t">
            <a:spAutoFit/>
          </a:bodyPr>
          <a:lstStyle/>
          <a:p>
            <a:pPr algn="ctr">
              <a:lnSpc>
                <a:spcPts val="2400"/>
              </a:lnSpc>
              <a:spcBef>
                <a:spcPct val="0"/>
              </a:spcBef>
            </a:pPr>
            <a:r>
              <a:rPr lang="en-US" sz="2000">
                <a:solidFill>
                  <a:srgbClr val="FFFFFF"/>
                </a:solidFill>
                <a:latin typeface="Enduro"/>
                <a:ea typeface="Enduro"/>
                <a:cs typeface="Enduro"/>
                <a:sym typeface="Enduro"/>
              </a:rPr>
              <a:t> Plan your launch</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AF9F4"/>
        </a:solidFill>
        <a:effectLst/>
      </p:bgPr>
    </p:bg>
    <p:spTree>
      <p:nvGrpSpPr>
        <p:cNvPr id="1" name=""/>
        <p:cNvGrpSpPr/>
        <p:nvPr/>
      </p:nvGrpSpPr>
      <p:grpSpPr>
        <a:xfrm>
          <a:off x="0" y="0"/>
          <a:ext cx="0" cy="0"/>
          <a:chOff x="0" y="0"/>
          <a:chExt cx="0" cy="0"/>
        </a:xfrm>
      </p:grpSpPr>
      <p:sp>
        <p:nvSpPr>
          <p:cNvPr id="2" name="Freeform 2" descr="preencoded.png"/>
          <p:cNvSpPr/>
          <p:nvPr/>
        </p:nvSpPr>
        <p:spPr>
          <a:xfrm>
            <a:off x="725674" y="9258300"/>
            <a:ext cx="606051" cy="304800"/>
          </a:xfrm>
          <a:custGeom>
            <a:avLst/>
            <a:gdLst/>
            <a:ahLst/>
            <a:cxnLst/>
            <a:rect l="l" t="t" r="r" b="b"/>
            <a:pathLst>
              <a:path w="606051" h="304800">
                <a:moveTo>
                  <a:pt x="0" y="0"/>
                </a:moveTo>
                <a:lnTo>
                  <a:pt x="606051" y="0"/>
                </a:lnTo>
                <a:lnTo>
                  <a:pt x="606051" y="304800"/>
                </a:lnTo>
                <a:lnTo>
                  <a:pt x="0" y="304800"/>
                </a:lnTo>
                <a:lnTo>
                  <a:pt x="0" y="0"/>
                </a:lnTo>
                <a:close/>
              </a:path>
            </a:pathLst>
          </a:custGeom>
          <a:blipFill>
            <a:blip r:embed="rId2">
              <a:extLst>
                <a:ext uri="{96DAC541-7B7A-43D3-8B79-37D633B846F1}">
                  <asvg:svgBlip xmlns:asvg="http://schemas.microsoft.com/office/drawing/2016/SVG/main" r:embed="rId3"/>
                </a:ext>
              </a:extLst>
            </a:blip>
            <a:stretch>
              <a:fillRect r="-585"/>
            </a:stretch>
          </a:blipFill>
        </p:spPr>
        <p:txBody>
          <a:bodyPr/>
          <a:lstStyle/>
          <a:p>
            <a:endParaRPr lang="en-US"/>
          </a:p>
        </p:txBody>
      </p:sp>
      <p:grpSp>
        <p:nvGrpSpPr>
          <p:cNvPr id="3" name="Group 3"/>
          <p:cNvGrpSpPr/>
          <p:nvPr/>
        </p:nvGrpSpPr>
        <p:grpSpPr>
          <a:xfrm>
            <a:off x="1124451" y="2745629"/>
            <a:ext cx="1879773" cy="5933693"/>
            <a:chOff x="0" y="0"/>
            <a:chExt cx="495084" cy="1562783"/>
          </a:xfrm>
        </p:grpSpPr>
        <p:sp>
          <p:nvSpPr>
            <p:cNvPr id="4" name="Freeform 4"/>
            <p:cNvSpPr/>
            <p:nvPr/>
          </p:nvSpPr>
          <p:spPr>
            <a:xfrm>
              <a:off x="0" y="0"/>
              <a:ext cx="495084" cy="1562783"/>
            </a:xfrm>
            <a:custGeom>
              <a:avLst/>
              <a:gdLst/>
              <a:ahLst/>
              <a:cxnLst/>
              <a:rect l="l" t="t" r="r" b="b"/>
              <a:pathLst>
                <a:path w="495084" h="1562783">
                  <a:moveTo>
                    <a:pt x="0" y="0"/>
                  </a:moveTo>
                  <a:lnTo>
                    <a:pt x="495084" y="0"/>
                  </a:lnTo>
                  <a:lnTo>
                    <a:pt x="495084" y="1562783"/>
                  </a:lnTo>
                  <a:lnTo>
                    <a:pt x="0" y="1562783"/>
                  </a:lnTo>
                  <a:close/>
                </a:path>
              </a:pathLst>
            </a:custGeom>
            <a:solidFill>
              <a:srgbClr val="D3E9EE"/>
            </a:solidFill>
          </p:spPr>
          <p:txBody>
            <a:bodyPr/>
            <a:lstStyle/>
            <a:p>
              <a:endParaRPr lang="en-US"/>
            </a:p>
          </p:txBody>
        </p:sp>
        <p:sp>
          <p:nvSpPr>
            <p:cNvPr id="5" name="TextBox 5"/>
            <p:cNvSpPr txBox="1"/>
            <p:nvPr/>
          </p:nvSpPr>
          <p:spPr>
            <a:xfrm>
              <a:off x="0" y="-19050"/>
              <a:ext cx="495084" cy="1581833"/>
            </a:xfrm>
            <a:prstGeom prst="rect">
              <a:avLst/>
            </a:prstGeom>
          </p:spPr>
          <p:txBody>
            <a:bodyPr lIns="50800" tIns="50800" rIns="50800" bIns="50800" rtlCol="0" anchor="ctr"/>
            <a:lstStyle/>
            <a:p>
              <a:pPr algn="ctr">
                <a:lnSpc>
                  <a:spcPts val="2995"/>
                </a:lnSpc>
              </a:pPr>
              <a:endParaRPr/>
            </a:p>
          </p:txBody>
        </p:sp>
      </p:grpSp>
      <p:grpSp>
        <p:nvGrpSpPr>
          <p:cNvPr id="6" name="Group 6"/>
          <p:cNvGrpSpPr/>
          <p:nvPr/>
        </p:nvGrpSpPr>
        <p:grpSpPr>
          <a:xfrm>
            <a:off x="3119797" y="2751592"/>
            <a:ext cx="14401780" cy="757445"/>
            <a:chOff x="0" y="0"/>
            <a:chExt cx="3793061" cy="199492"/>
          </a:xfrm>
        </p:grpSpPr>
        <p:sp>
          <p:nvSpPr>
            <p:cNvPr id="7" name="Freeform 7"/>
            <p:cNvSpPr/>
            <p:nvPr/>
          </p:nvSpPr>
          <p:spPr>
            <a:xfrm>
              <a:off x="0" y="0"/>
              <a:ext cx="3793061" cy="199492"/>
            </a:xfrm>
            <a:custGeom>
              <a:avLst/>
              <a:gdLst/>
              <a:ahLst/>
              <a:cxnLst/>
              <a:rect l="l" t="t" r="r" b="b"/>
              <a:pathLst>
                <a:path w="3793061" h="199492">
                  <a:moveTo>
                    <a:pt x="0" y="0"/>
                  </a:moveTo>
                  <a:lnTo>
                    <a:pt x="3793061" y="0"/>
                  </a:lnTo>
                  <a:lnTo>
                    <a:pt x="3793061" y="199492"/>
                  </a:lnTo>
                  <a:lnTo>
                    <a:pt x="0" y="199492"/>
                  </a:lnTo>
                  <a:close/>
                </a:path>
              </a:pathLst>
            </a:custGeom>
            <a:solidFill>
              <a:srgbClr val="9B4623"/>
            </a:solidFill>
          </p:spPr>
          <p:txBody>
            <a:bodyPr/>
            <a:lstStyle/>
            <a:p>
              <a:endParaRPr lang="en-US"/>
            </a:p>
          </p:txBody>
        </p:sp>
        <p:sp>
          <p:nvSpPr>
            <p:cNvPr id="8" name="TextBox 8"/>
            <p:cNvSpPr txBox="1"/>
            <p:nvPr/>
          </p:nvSpPr>
          <p:spPr>
            <a:xfrm>
              <a:off x="0" y="-19050"/>
              <a:ext cx="3793061" cy="218542"/>
            </a:xfrm>
            <a:prstGeom prst="rect">
              <a:avLst/>
            </a:prstGeom>
          </p:spPr>
          <p:txBody>
            <a:bodyPr lIns="50800" tIns="50800" rIns="50800" bIns="50800" rtlCol="0" anchor="ctr"/>
            <a:lstStyle/>
            <a:p>
              <a:pPr algn="ctr">
                <a:lnSpc>
                  <a:spcPts val="2995"/>
                </a:lnSpc>
              </a:pPr>
              <a:endParaRPr/>
            </a:p>
          </p:txBody>
        </p:sp>
      </p:grpSp>
      <p:sp>
        <p:nvSpPr>
          <p:cNvPr id="9" name="AutoShape 9"/>
          <p:cNvSpPr/>
          <p:nvPr/>
        </p:nvSpPr>
        <p:spPr>
          <a:xfrm>
            <a:off x="3119797" y="5284059"/>
            <a:ext cx="14401780" cy="0"/>
          </a:xfrm>
          <a:prstGeom prst="line">
            <a:avLst/>
          </a:prstGeom>
          <a:ln w="9525" cap="flat">
            <a:solidFill>
              <a:srgbClr val="242C2C"/>
            </a:solidFill>
            <a:prstDash val="solid"/>
            <a:headEnd type="none" w="sm" len="sm"/>
            <a:tailEnd type="none" w="sm" len="sm"/>
          </a:ln>
        </p:spPr>
        <p:txBody>
          <a:bodyPr/>
          <a:lstStyle/>
          <a:p>
            <a:endParaRPr lang="en-US"/>
          </a:p>
        </p:txBody>
      </p:sp>
      <p:sp>
        <p:nvSpPr>
          <p:cNvPr id="10" name="AutoShape 10"/>
          <p:cNvSpPr/>
          <p:nvPr/>
        </p:nvSpPr>
        <p:spPr>
          <a:xfrm>
            <a:off x="3119797" y="7061462"/>
            <a:ext cx="14401780" cy="0"/>
          </a:xfrm>
          <a:prstGeom prst="line">
            <a:avLst/>
          </a:prstGeom>
          <a:ln w="9525" cap="flat">
            <a:solidFill>
              <a:srgbClr val="242C2C"/>
            </a:solidFill>
            <a:prstDash val="solid"/>
            <a:headEnd type="none" w="sm" len="sm"/>
            <a:tailEnd type="none" w="sm" len="sm"/>
          </a:ln>
        </p:spPr>
        <p:txBody>
          <a:bodyPr/>
          <a:lstStyle/>
          <a:p>
            <a:endParaRPr lang="en-US"/>
          </a:p>
        </p:txBody>
      </p:sp>
      <p:sp>
        <p:nvSpPr>
          <p:cNvPr id="11" name="AutoShape 11"/>
          <p:cNvSpPr/>
          <p:nvPr/>
        </p:nvSpPr>
        <p:spPr>
          <a:xfrm flipV="1">
            <a:off x="6065683" y="3661437"/>
            <a:ext cx="0" cy="1472603"/>
          </a:xfrm>
          <a:prstGeom prst="line">
            <a:avLst/>
          </a:prstGeom>
          <a:ln w="9525" cap="flat">
            <a:solidFill>
              <a:srgbClr val="242C2C"/>
            </a:solidFill>
            <a:prstDash val="solid"/>
            <a:headEnd type="none" w="sm" len="sm"/>
            <a:tailEnd type="none" w="sm" len="sm"/>
          </a:ln>
        </p:spPr>
        <p:txBody>
          <a:bodyPr/>
          <a:lstStyle/>
          <a:p>
            <a:endParaRPr lang="en-US"/>
          </a:p>
        </p:txBody>
      </p:sp>
      <p:sp>
        <p:nvSpPr>
          <p:cNvPr id="12" name="AutoShape 12"/>
          <p:cNvSpPr/>
          <p:nvPr/>
        </p:nvSpPr>
        <p:spPr>
          <a:xfrm flipV="1">
            <a:off x="8833059" y="3661437"/>
            <a:ext cx="0" cy="1472603"/>
          </a:xfrm>
          <a:prstGeom prst="line">
            <a:avLst/>
          </a:prstGeom>
          <a:ln w="9525" cap="flat">
            <a:solidFill>
              <a:srgbClr val="242C2C"/>
            </a:solidFill>
            <a:prstDash val="solid"/>
            <a:headEnd type="none" w="sm" len="sm"/>
            <a:tailEnd type="none" w="sm" len="sm"/>
          </a:ln>
        </p:spPr>
        <p:txBody>
          <a:bodyPr/>
          <a:lstStyle/>
          <a:p>
            <a:endParaRPr lang="en-US"/>
          </a:p>
        </p:txBody>
      </p:sp>
      <p:sp>
        <p:nvSpPr>
          <p:cNvPr id="13" name="AutoShape 13"/>
          <p:cNvSpPr/>
          <p:nvPr/>
        </p:nvSpPr>
        <p:spPr>
          <a:xfrm flipV="1">
            <a:off x="11586148" y="3661437"/>
            <a:ext cx="0" cy="1472603"/>
          </a:xfrm>
          <a:prstGeom prst="line">
            <a:avLst/>
          </a:prstGeom>
          <a:ln w="9525" cap="flat">
            <a:solidFill>
              <a:srgbClr val="242C2C"/>
            </a:solidFill>
            <a:prstDash val="solid"/>
            <a:headEnd type="none" w="sm" len="sm"/>
            <a:tailEnd type="none" w="sm" len="sm"/>
          </a:ln>
        </p:spPr>
        <p:txBody>
          <a:bodyPr/>
          <a:lstStyle/>
          <a:p>
            <a:endParaRPr lang="en-US"/>
          </a:p>
        </p:txBody>
      </p:sp>
      <p:sp>
        <p:nvSpPr>
          <p:cNvPr id="14" name="AutoShape 14"/>
          <p:cNvSpPr/>
          <p:nvPr/>
        </p:nvSpPr>
        <p:spPr>
          <a:xfrm flipV="1">
            <a:off x="14295192" y="3661437"/>
            <a:ext cx="0" cy="1472603"/>
          </a:xfrm>
          <a:prstGeom prst="line">
            <a:avLst/>
          </a:prstGeom>
          <a:ln w="9525" cap="flat">
            <a:solidFill>
              <a:srgbClr val="242C2C"/>
            </a:solidFill>
            <a:prstDash val="solid"/>
            <a:headEnd type="none" w="sm" len="sm"/>
            <a:tailEnd type="none" w="sm" len="sm"/>
          </a:ln>
        </p:spPr>
        <p:txBody>
          <a:bodyPr/>
          <a:lstStyle/>
          <a:p>
            <a:endParaRPr lang="en-US"/>
          </a:p>
        </p:txBody>
      </p:sp>
      <p:sp>
        <p:nvSpPr>
          <p:cNvPr id="15" name="AutoShape 15"/>
          <p:cNvSpPr/>
          <p:nvPr/>
        </p:nvSpPr>
        <p:spPr>
          <a:xfrm flipV="1">
            <a:off x="6060921" y="5434078"/>
            <a:ext cx="0" cy="1472603"/>
          </a:xfrm>
          <a:prstGeom prst="line">
            <a:avLst/>
          </a:prstGeom>
          <a:ln w="9525" cap="flat">
            <a:solidFill>
              <a:srgbClr val="242C2C"/>
            </a:solidFill>
            <a:prstDash val="solid"/>
            <a:headEnd type="none" w="sm" len="sm"/>
            <a:tailEnd type="none" w="sm" len="sm"/>
          </a:ln>
        </p:spPr>
        <p:txBody>
          <a:bodyPr/>
          <a:lstStyle/>
          <a:p>
            <a:endParaRPr lang="en-US"/>
          </a:p>
        </p:txBody>
      </p:sp>
      <p:sp>
        <p:nvSpPr>
          <p:cNvPr id="16" name="AutoShape 16"/>
          <p:cNvSpPr/>
          <p:nvPr/>
        </p:nvSpPr>
        <p:spPr>
          <a:xfrm flipV="1">
            <a:off x="8828297" y="5374466"/>
            <a:ext cx="0" cy="1472603"/>
          </a:xfrm>
          <a:prstGeom prst="line">
            <a:avLst/>
          </a:prstGeom>
          <a:ln w="9525" cap="flat">
            <a:solidFill>
              <a:srgbClr val="242C2C"/>
            </a:solidFill>
            <a:prstDash val="solid"/>
            <a:headEnd type="none" w="sm" len="sm"/>
            <a:tailEnd type="none" w="sm" len="sm"/>
          </a:ln>
        </p:spPr>
        <p:txBody>
          <a:bodyPr/>
          <a:lstStyle/>
          <a:p>
            <a:endParaRPr lang="en-US"/>
          </a:p>
        </p:txBody>
      </p:sp>
      <p:sp>
        <p:nvSpPr>
          <p:cNvPr id="17" name="AutoShape 17"/>
          <p:cNvSpPr/>
          <p:nvPr/>
        </p:nvSpPr>
        <p:spPr>
          <a:xfrm flipV="1">
            <a:off x="11581385" y="5374466"/>
            <a:ext cx="0" cy="1472603"/>
          </a:xfrm>
          <a:prstGeom prst="line">
            <a:avLst/>
          </a:prstGeom>
          <a:ln w="9525" cap="flat">
            <a:solidFill>
              <a:srgbClr val="242C2C"/>
            </a:solidFill>
            <a:prstDash val="solid"/>
            <a:headEnd type="none" w="sm" len="sm"/>
            <a:tailEnd type="none" w="sm" len="sm"/>
          </a:ln>
        </p:spPr>
        <p:txBody>
          <a:bodyPr/>
          <a:lstStyle/>
          <a:p>
            <a:endParaRPr lang="en-US"/>
          </a:p>
        </p:txBody>
      </p:sp>
      <p:sp>
        <p:nvSpPr>
          <p:cNvPr id="18" name="AutoShape 18"/>
          <p:cNvSpPr/>
          <p:nvPr/>
        </p:nvSpPr>
        <p:spPr>
          <a:xfrm flipV="1">
            <a:off x="14290430" y="5374466"/>
            <a:ext cx="0" cy="1472603"/>
          </a:xfrm>
          <a:prstGeom prst="line">
            <a:avLst/>
          </a:prstGeom>
          <a:ln w="9525" cap="flat">
            <a:solidFill>
              <a:srgbClr val="242C2C"/>
            </a:solidFill>
            <a:prstDash val="solid"/>
            <a:headEnd type="none" w="sm" len="sm"/>
            <a:tailEnd type="none" w="sm" len="sm"/>
          </a:ln>
        </p:spPr>
        <p:txBody>
          <a:bodyPr/>
          <a:lstStyle/>
          <a:p>
            <a:endParaRPr lang="en-US"/>
          </a:p>
        </p:txBody>
      </p:sp>
      <p:sp>
        <p:nvSpPr>
          <p:cNvPr id="19" name="AutoShape 19"/>
          <p:cNvSpPr/>
          <p:nvPr/>
        </p:nvSpPr>
        <p:spPr>
          <a:xfrm flipV="1">
            <a:off x="6060921" y="7206718"/>
            <a:ext cx="0" cy="1472603"/>
          </a:xfrm>
          <a:prstGeom prst="line">
            <a:avLst/>
          </a:prstGeom>
          <a:ln w="9525" cap="flat">
            <a:solidFill>
              <a:srgbClr val="242C2C"/>
            </a:solidFill>
            <a:prstDash val="solid"/>
            <a:headEnd type="none" w="sm" len="sm"/>
            <a:tailEnd type="none" w="sm" len="sm"/>
          </a:ln>
        </p:spPr>
        <p:txBody>
          <a:bodyPr/>
          <a:lstStyle/>
          <a:p>
            <a:endParaRPr lang="en-US"/>
          </a:p>
        </p:txBody>
      </p:sp>
      <p:sp>
        <p:nvSpPr>
          <p:cNvPr id="20" name="AutoShape 20"/>
          <p:cNvSpPr/>
          <p:nvPr/>
        </p:nvSpPr>
        <p:spPr>
          <a:xfrm flipV="1">
            <a:off x="8828297" y="7206718"/>
            <a:ext cx="0" cy="1472603"/>
          </a:xfrm>
          <a:prstGeom prst="line">
            <a:avLst/>
          </a:prstGeom>
          <a:ln w="9525" cap="flat">
            <a:solidFill>
              <a:srgbClr val="242C2C"/>
            </a:solidFill>
            <a:prstDash val="solid"/>
            <a:headEnd type="none" w="sm" len="sm"/>
            <a:tailEnd type="none" w="sm" len="sm"/>
          </a:ln>
        </p:spPr>
        <p:txBody>
          <a:bodyPr/>
          <a:lstStyle/>
          <a:p>
            <a:endParaRPr lang="en-US"/>
          </a:p>
        </p:txBody>
      </p:sp>
      <p:sp>
        <p:nvSpPr>
          <p:cNvPr id="21" name="AutoShape 21"/>
          <p:cNvSpPr/>
          <p:nvPr/>
        </p:nvSpPr>
        <p:spPr>
          <a:xfrm flipV="1">
            <a:off x="11581385" y="7206718"/>
            <a:ext cx="0" cy="1472603"/>
          </a:xfrm>
          <a:prstGeom prst="line">
            <a:avLst/>
          </a:prstGeom>
          <a:ln w="9525" cap="flat">
            <a:solidFill>
              <a:srgbClr val="242C2C"/>
            </a:solidFill>
            <a:prstDash val="solid"/>
            <a:headEnd type="none" w="sm" len="sm"/>
            <a:tailEnd type="none" w="sm" len="sm"/>
          </a:ln>
        </p:spPr>
        <p:txBody>
          <a:bodyPr/>
          <a:lstStyle/>
          <a:p>
            <a:endParaRPr lang="en-US"/>
          </a:p>
        </p:txBody>
      </p:sp>
      <p:sp>
        <p:nvSpPr>
          <p:cNvPr id="22" name="AutoShape 22"/>
          <p:cNvSpPr/>
          <p:nvPr/>
        </p:nvSpPr>
        <p:spPr>
          <a:xfrm flipV="1">
            <a:off x="14290430" y="7206718"/>
            <a:ext cx="0" cy="1472603"/>
          </a:xfrm>
          <a:prstGeom prst="line">
            <a:avLst/>
          </a:prstGeom>
          <a:ln w="9525" cap="flat">
            <a:solidFill>
              <a:srgbClr val="242C2C"/>
            </a:solidFill>
            <a:prstDash val="solid"/>
            <a:headEnd type="none" w="sm" len="sm"/>
            <a:tailEnd type="none" w="sm" len="sm"/>
          </a:ln>
        </p:spPr>
        <p:txBody>
          <a:bodyPr/>
          <a:lstStyle/>
          <a:p>
            <a:endParaRPr lang="en-US"/>
          </a:p>
        </p:txBody>
      </p:sp>
      <p:sp>
        <p:nvSpPr>
          <p:cNvPr id="23" name="TextBox 23"/>
          <p:cNvSpPr txBox="1"/>
          <p:nvPr/>
        </p:nvSpPr>
        <p:spPr>
          <a:xfrm>
            <a:off x="766423" y="898160"/>
            <a:ext cx="16755155" cy="714375"/>
          </a:xfrm>
          <a:prstGeom prst="rect">
            <a:avLst/>
          </a:prstGeom>
        </p:spPr>
        <p:txBody>
          <a:bodyPr lIns="0" tIns="0" rIns="0" bIns="0" rtlCol="0" anchor="t">
            <a:spAutoFit/>
          </a:bodyPr>
          <a:lstStyle/>
          <a:p>
            <a:pPr algn="ctr">
              <a:lnSpc>
                <a:spcPts val="5400"/>
              </a:lnSpc>
            </a:pPr>
            <a:r>
              <a:rPr lang="en-US" sz="5000">
                <a:solidFill>
                  <a:srgbClr val="394646"/>
                </a:solidFill>
                <a:latin typeface="Enduro Narrow"/>
                <a:ea typeface="Enduro Narrow"/>
                <a:cs typeface="Enduro Narrow"/>
                <a:sym typeface="Enduro Narrow"/>
              </a:rPr>
              <a:t>Example pre-launch action-plan</a:t>
            </a:r>
          </a:p>
        </p:txBody>
      </p:sp>
      <p:sp>
        <p:nvSpPr>
          <p:cNvPr id="24" name="TextBox 24"/>
          <p:cNvSpPr txBox="1"/>
          <p:nvPr/>
        </p:nvSpPr>
        <p:spPr>
          <a:xfrm>
            <a:off x="1427477" y="2932842"/>
            <a:ext cx="964521" cy="375895"/>
          </a:xfrm>
          <a:prstGeom prst="rect">
            <a:avLst/>
          </a:prstGeom>
        </p:spPr>
        <p:txBody>
          <a:bodyPr wrap="square" lIns="0" tIns="0" rIns="0" bIns="0" rtlCol="0" anchor="t">
            <a:spAutoFit/>
          </a:bodyPr>
          <a:lstStyle/>
          <a:p>
            <a:pPr algn="ctr">
              <a:lnSpc>
                <a:spcPts val="2995"/>
              </a:lnSpc>
              <a:spcBef>
                <a:spcPct val="0"/>
              </a:spcBef>
            </a:pPr>
            <a:r>
              <a:rPr lang="en-US" sz="2400" b="1" spc="-28">
                <a:solidFill>
                  <a:srgbClr val="394646"/>
                </a:solidFill>
                <a:latin typeface="Enduro Bold"/>
                <a:ea typeface="Enduro Bold"/>
                <a:cs typeface="Enduro Bold"/>
                <a:sym typeface="Enduro Bold"/>
              </a:rPr>
              <a:t>Step</a:t>
            </a:r>
          </a:p>
        </p:txBody>
      </p:sp>
      <p:sp>
        <p:nvSpPr>
          <p:cNvPr id="25" name="TextBox 25"/>
          <p:cNvSpPr txBox="1"/>
          <p:nvPr/>
        </p:nvSpPr>
        <p:spPr>
          <a:xfrm>
            <a:off x="3507858" y="3954331"/>
            <a:ext cx="2353038" cy="877291"/>
          </a:xfrm>
          <a:prstGeom prst="rect">
            <a:avLst/>
          </a:prstGeom>
        </p:spPr>
        <p:txBody>
          <a:bodyPr lIns="0" tIns="0" rIns="0" bIns="0" rtlCol="0" anchor="t">
            <a:spAutoFit/>
          </a:bodyPr>
          <a:lstStyle/>
          <a:p>
            <a:pPr algn="l">
              <a:lnSpc>
                <a:spcPts val="1747"/>
              </a:lnSpc>
              <a:spcBef>
                <a:spcPct val="0"/>
              </a:spcBef>
            </a:pPr>
            <a:r>
              <a:rPr lang="en-US" sz="1400" spc="-16">
                <a:solidFill>
                  <a:srgbClr val="394646"/>
                </a:solidFill>
                <a:latin typeface="Enduro"/>
                <a:ea typeface="Enduro"/>
                <a:cs typeface="Enduro"/>
                <a:sym typeface="Enduro"/>
              </a:rPr>
              <a:t>Build excitement! Include why the organization is doing this – what’s the L&amp;D driver, and what will happen next.</a:t>
            </a:r>
          </a:p>
        </p:txBody>
      </p:sp>
      <p:sp>
        <p:nvSpPr>
          <p:cNvPr id="26" name="TextBox 26"/>
          <p:cNvSpPr txBox="1"/>
          <p:nvPr/>
        </p:nvSpPr>
        <p:spPr>
          <a:xfrm>
            <a:off x="1427477" y="4235714"/>
            <a:ext cx="1041645" cy="220066"/>
          </a:xfrm>
          <a:prstGeom prst="rect">
            <a:avLst/>
          </a:prstGeom>
        </p:spPr>
        <p:txBody>
          <a:bodyPr lIns="0" tIns="0" rIns="0" bIns="0" rtlCol="0" anchor="t">
            <a:spAutoFit/>
          </a:bodyPr>
          <a:lstStyle/>
          <a:p>
            <a:pPr algn="l">
              <a:lnSpc>
                <a:spcPts val="1747"/>
              </a:lnSpc>
              <a:spcBef>
                <a:spcPct val="0"/>
              </a:spcBef>
            </a:pPr>
            <a:r>
              <a:rPr lang="en-US" sz="1400" b="1" spc="-16">
                <a:solidFill>
                  <a:srgbClr val="394646"/>
                </a:solidFill>
                <a:latin typeface="Enduro Bold"/>
                <a:ea typeface="Enduro Bold"/>
                <a:cs typeface="Enduro Bold"/>
                <a:sym typeface="Enduro Bold"/>
              </a:rPr>
              <a:t>Objective:</a:t>
            </a:r>
          </a:p>
        </p:txBody>
      </p:sp>
      <p:sp>
        <p:nvSpPr>
          <p:cNvPr id="27" name="TextBox 27"/>
          <p:cNvSpPr txBox="1"/>
          <p:nvPr/>
        </p:nvSpPr>
        <p:spPr>
          <a:xfrm>
            <a:off x="1427477" y="5836509"/>
            <a:ext cx="1207726" cy="658216"/>
          </a:xfrm>
          <a:prstGeom prst="rect">
            <a:avLst/>
          </a:prstGeom>
        </p:spPr>
        <p:txBody>
          <a:bodyPr lIns="0" tIns="0" rIns="0" bIns="0" rtlCol="0" anchor="t">
            <a:spAutoFit/>
          </a:bodyPr>
          <a:lstStyle/>
          <a:p>
            <a:pPr algn="l">
              <a:lnSpc>
                <a:spcPts val="1747"/>
              </a:lnSpc>
              <a:spcBef>
                <a:spcPct val="0"/>
              </a:spcBef>
            </a:pPr>
            <a:r>
              <a:rPr lang="en-US" sz="1400" b="1" spc="-16">
                <a:solidFill>
                  <a:srgbClr val="394646"/>
                </a:solidFill>
                <a:latin typeface="Enduro Bold"/>
                <a:ea typeface="Enduro Bold"/>
                <a:cs typeface="Enduro Bold"/>
                <a:sym typeface="Enduro Bold"/>
              </a:rPr>
              <a:t>Action to take as launch lead:</a:t>
            </a:r>
          </a:p>
        </p:txBody>
      </p:sp>
      <p:sp>
        <p:nvSpPr>
          <p:cNvPr id="28" name="TextBox 28"/>
          <p:cNvSpPr txBox="1"/>
          <p:nvPr/>
        </p:nvSpPr>
        <p:spPr>
          <a:xfrm>
            <a:off x="1427477" y="7479678"/>
            <a:ext cx="1041645" cy="658216"/>
          </a:xfrm>
          <a:prstGeom prst="rect">
            <a:avLst/>
          </a:prstGeom>
        </p:spPr>
        <p:txBody>
          <a:bodyPr lIns="0" tIns="0" rIns="0" bIns="0" rtlCol="0" anchor="t">
            <a:spAutoFit/>
          </a:bodyPr>
          <a:lstStyle/>
          <a:p>
            <a:pPr algn="l">
              <a:lnSpc>
                <a:spcPts val="1747"/>
              </a:lnSpc>
              <a:spcBef>
                <a:spcPct val="0"/>
              </a:spcBef>
            </a:pPr>
            <a:r>
              <a:rPr lang="en-US" sz="1400" b="1" spc="-16">
                <a:solidFill>
                  <a:srgbClr val="394646"/>
                </a:solidFill>
                <a:latin typeface="Enduro Bold"/>
                <a:ea typeface="Enduro Bold"/>
                <a:cs typeface="Enduro Bold"/>
                <a:sym typeface="Enduro Bold"/>
              </a:rPr>
              <a:t>Timing:</a:t>
            </a:r>
          </a:p>
          <a:p>
            <a:pPr algn="l">
              <a:lnSpc>
                <a:spcPts val="1747"/>
              </a:lnSpc>
              <a:spcBef>
                <a:spcPct val="0"/>
              </a:spcBef>
            </a:pPr>
            <a:endParaRPr lang="en-US" sz="1400" b="1" spc="-16">
              <a:solidFill>
                <a:srgbClr val="394646"/>
              </a:solidFill>
              <a:latin typeface="Enduro Bold"/>
              <a:ea typeface="Enduro Bold"/>
              <a:cs typeface="Enduro Bold"/>
              <a:sym typeface="Enduro Bold"/>
            </a:endParaRPr>
          </a:p>
          <a:p>
            <a:pPr algn="l">
              <a:lnSpc>
                <a:spcPts val="1747"/>
              </a:lnSpc>
              <a:spcBef>
                <a:spcPct val="0"/>
              </a:spcBef>
            </a:pPr>
            <a:r>
              <a:rPr lang="en-US" sz="1400" b="1" spc="-16">
                <a:solidFill>
                  <a:srgbClr val="394646"/>
                </a:solidFill>
                <a:latin typeface="Enduro Bold"/>
                <a:ea typeface="Enduro Bold"/>
                <a:cs typeface="Enduro Bold"/>
                <a:sym typeface="Enduro Bold"/>
              </a:rPr>
              <a:t>Channel(s):</a:t>
            </a:r>
          </a:p>
        </p:txBody>
      </p:sp>
      <p:sp>
        <p:nvSpPr>
          <p:cNvPr id="29" name="TextBox 29"/>
          <p:cNvSpPr txBox="1"/>
          <p:nvPr/>
        </p:nvSpPr>
        <p:spPr>
          <a:xfrm>
            <a:off x="3493570" y="5717286"/>
            <a:ext cx="2353038" cy="877291"/>
          </a:xfrm>
          <a:prstGeom prst="rect">
            <a:avLst/>
          </a:prstGeom>
        </p:spPr>
        <p:txBody>
          <a:bodyPr lIns="0" tIns="0" rIns="0" bIns="0" rtlCol="0" anchor="t">
            <a:spAutoFit/>
          </a:bodyPr>
          <a:lstStyle/>
          <a:p>
            <a:pPr algn="l">
              <a:lnSpc>
                <a:spcPts val="1747"/>
              </a:lnSpc>
              <a:spcBef>
                <a:spcPct val="0"/>
              </a:spcBef>
            </a:pPr>
            <a:r>
              <a:rPr lang="en-US" sz="1400" spc="-16">
                <a:solidFill>
                  <a:srgbClr val="394646"/>
                </a:solidFill>
                <a:latin typeface="Enduro"/>
                <a:ea typeface="Enduro"/>
                <a:cs typeface="Enduro"/>
                <a:sym typeface="Enduro"/>
              </a:rPr>
              <a:t>Draft and send an email or document, with executive sponsorship to set expectations</a:t>
            </a:r>
          </a:p>
        </p:txBody>
      </p:sp>
      <p:sp>
        <p:nvSpPr>
          <p:cNvPr id="30" name="TextBox 30"/>
          <p:cNvSpPr txBox="1"/>
          <p:nvPr/>
        </p:nvSpPr>
        <p:spPr>
          <a:xfrm>
            <a:off x="3507858" y="7370140"/>
            <a:ext cx="2353038" cy="1096366"/>
          </a:xfrm>
          <a:prstGeom prst="rect">
            <a:avLst/>
          </a:prstGeom>
        </p:spPr>
        <p:txBody>
          <a:bodyPr lIns="0" tIns="0" rIns="0" bIns="0" rtlCol="0" anchor="t">
            <a:spAutoFit/>
          </a:bodyPr>
          <a:lstStyle/>
          <a:p>
            <a:pPr algn="l">
              <a:lnSpc>
                <a:spcPts val="1747"/>
              </a:lnSpc>
              <a:spcBef>
                <a:spcPct val="0"/>
              </a:spcBef>
            </a:pPr>
            <a:r>
              <a:rPr lang="en-US" sz="1400" spc="-16">
                <a:solidFill>
                  <a:srgbClr val="394646"/>
                </a:solidFill>
                <a:latin typeface="Enduro"/>
                <a:ea typeface="Enduro"/>
                <a:cs typeface="Enduro"/>
                <a:sym typeface="Enduro"/>
              </a:rPr>
              <a:t>Timing: 5 weeks before launch</a:t>
            </a:r>
          </a:p>
          <a:p>
            <a:pPr algn="l">
              <a:lnSpc>
                <a:spcPts val="1747"/>
              </a:lnSpc>
              <a:spcBef>
                <a:spcPct val="0"/>
              </a:spcBef>
            </a:pPr>
            <a:endParaRPr lang="en-US" sz="1400" spc="-16">
              <a:solidFill>
                <a:srgbClr val="394646"/>
              </a:solidFill>
              <a:latin typeface="Enduro"/>
              <a:ea typeface="Enduro"/>
              <a:cs typeface="Enduro"/>
              <a:sym typeface="Enduro"/>
            </a:endParaRPr>
          </a:p>
          <a:p>
            <a:pPr algn="l">
              <a:lnSpc>
                <a:spcPts val="1747"/>
              </a:lnSpc>
              <a:spcBef>
                <a:spcPct val="0"/>
              </a:spcBef>
            </a:pPr>
            <a:r>
              <a:rPr lang="en-US" sz="1400" spc="-16">
                <a:solidFill>
                  <a:srgbClr val="394646"/>
                </a:solidFill>
                <a:latin typeface="Enduro"/>
                <a:ea typeface="Enduro"/>
                <a:cs typeface="Enduro"/>
                <a:sym typeface="Enduro"/>
              </a:rPr>
              <a:t>Channel(s): Email, Slack/Teams</a:t>
            </a:r>
          </a:p>
        </p:txBody>
      </p:sp>
      <p:sp>
        <p:nvSpPr>
          <p:cNvPr id="31" name="TextBox 31"/>
          <p:cNvSpPr txBox="1"/>
          <p:nvPr/>
        </p:nvSpPr>
        <p:spPr>
          <a:xfrm>
            <a:off x="6270471" y="4063868"/>
            <a:ext cx="2353038" cy="658216"/>
          </a:xfrm>
          <a:prstGeom prst="rect">
            <a:avLst/>
          </a:prstGeom>
        </p:spPr>
        <p:txBody>
          <a:bodyPr lIns="0" tIns="0" rIns="0" bIns="0" rtlCol="0" anchor="t">
            <a:spAutoFit/>
          </a:bodyPr>
          <a:lstStyle/>
          <a:p>
            <a:pPr algn="l">
              <a:lnSpc>
                <a:spcPts val="1747"/>
              </a:lnSpc>
              <a:spcBef>
                <a:spcPct val="0"/>
              </a:spcBef>
            </a:pPr>
            <a:r>
              <a:rPr lang="en-US" sz="1400" spc="-16">
                <a:solidFill>
                  <a:srgbClr val="394646"/>
                </a:solidFill>
                <a:latin typeface="Enduro"/>
                <a:ea typeface="Enduro"/>
                <a:cs typeface="Enduro"/>
                <a:sym typeface="Enduro"/>
              </a:rPr>
              <a:t>Answer the questions ‘What’s in it for me? What do I need to change?’</a:t>
            </a:r>
          </a:p>
        </p:txBody>
      </p:sp>
      <p:sp>
        <p:nvSpPr>
          <p:cNvPr id="32" name="TextBox 32"/>
          <p:cNvSpPr txBox="1"/>
          <p:nvPr/>
        </p:nvSpPr>
        <p:spPr>
          <a:xfrm>
            <a:off x="6270471" y="5607749"/>
            <a:ext cx="2353038" cy="1096366"/>
          </a:xfrm>
          <a:prstGeom prst="rect">
            <a:avLst/>
          </a:prstGeom>
        </p:spPr>
        <p:txBody>
          <a:bodyPr lIns="0" tIns="0" rIns="0" bIns="0" rtlCol="0" anchor="t">
            <a:spAutoFit/>
          </a:bodyPr>
          <a:lstStyle/>
          <a:p>
            <a:pPr algn="l">
              <a:lnSpc>
                <a:spcPts val="1747"/>
              </a:lnSpc>
              <a:spcBef>
                <a:spcPct val="0"/>
              </a:spcBef>
            </a:pPr>
            <a:r>
              <a:rPr lang="en-US" sz="1400" spc="-16">
                <a:solidFill>
                  <a:srgbClr val="394646"/>
                </a:solidFill>
                <a:latin typeface="Enduro"/>
                <a:ea typeface="Enduro"/>
                <a:cs typeface="Enduro"/>
                <a:sym typeface="Enduro"/>
              </a:rPr>
              <a:t>Meet with managers and leaders. Share talking points and a 1-pager they can forward or use in their own comms</a:t>
            </a:r>
          </a:p>
        </p:txBody>
      </p:sp>
      <p:sp>
        <p:nvSpPr>
          <p:cNvPr id="33" name="TextBox 33"/>
          <p:cNvSpPr txBox="1"/>
          <p:nvPr/>
        </p:nvSpPr>
        <p:spPr>
          <a:xfrm>
            <a:off x="9033084" y="5717286"/>
            <a:ext cx="2353038" cy="877291"/>
          </a:xfrm>
          <a:prstGeom prst="rect">
            <a:avLst/>
          </a:prstGeom>
        </p:spPr>
        <p:txBody>
          <a:bodyPr lIns="0" tIns="0" rIns="0" bIns="0" rtlCol="0" anchor="t">
            <a:spAutoFit/>
          </a:bodyPr>
          <a:lstStyle/>
          <a:p>
            <a:pPr algn="l">
              <a:lnSpc>
                <a:spcPts val="1747"/>
              </a:lnSpc>
              <a:spcBef>
                <a:spcPct val="0"/>
              </a:spcBef>
            </a:pPr>
            <a:r>
              <a:rPr lang="en-US" sz="1400" spc="-16">
                <a:solidFill>
                  <a:srgbClr val="394646"/>
                </a:solidFill>
                <a:latin typeface="Enduro"/>
                <a:ea typeface="Enduro"/>
                <a:cs typeface="Enduro"/>
                <a:sym typeface="Enduro"/>
              </a:rPr>
              <a:t>Highlight 2–3 playlists or top courses related to common needs (e.g., leadership, productivity, wellbeing).</a:t>
            </a:r>
          </a:p>
        </p:txBody>
      </p:sp>
      <p:sp>
        <p:nvSpPr>
          <p:cNvPr id="34" name="TextBox 34"/>
          <p:cNvSpPr txBox="1"/>
          <p:nvPr/>
        </p:nvSpPr>
        <p:spPr>
          <a:xfrm>
            <a:off x="9033084" y="7370140"/>
            <a:ext cx="2353038" cy="1096366"/>
          </a:xfrm>
          <a:prstGeom prst="rect">
            <a:avLst/>
          </a:prstGeom>
        </p:spPr>
        <p:txBody>
          <a:bodyPr lIns="0" tIns="0" rIns="0" bIns="0" rtlCol="0" anchor="t">
            <a:spAutoFit/>
          </a:bodyPr>
          <a:lstStyle/>
          <a:p>
            <a:pPr algn="l">
              <a:lnSpc>
                <a:spcPts val="1747"/>
              </a:lnSpc>
              <a:spcBef>
                <a:spcPct val="0"/>
              </a:spcBef>
            </a:pPr>
            <a:r>
              <a:rPr lang="en-US" sz="1400" spc="-16">
                <a:solidFill>
                  <a:srgbClr val="394646"/>
                </a:solidFill>
                <a:latin typeface="Enduro"/>
                <a:ea typeface="Enduro"/>
                <a:cs typeface="Enduro"/>
                <a:sym typeface="Enduro"/>
              </a:rPr>
              <a:t>Timing: 3 weeks before launch</a:t>
            </a:r>
          </a:p>
          <a:p>
            <a:pPr algn="l">
              <a:lnSpc>
                <a:spcPts val="1747"/>
              </a:lnSpc>
              <a:spcBef>
                <a:spcPct val="0"/>
              </a:spcBef>
            </a:pPr>
            <a:endParaRPr lang="en-US" sz="1400" spc="-16">
              <a:solidFill>
                <a:srgbClr val="394646"/>
              </a:solidFill>
              <a:latin typeface="Enduro"/>
              <a:ea typeface="Enduro"/>
              <a:cs typeface="Enduro"/>
              <a:sym typeface="Enduro"/>
            </a:endParaRPr>
          </a:p>
          <a:p>
            <a:pPr algn="l">
              <a:lnSpc>
                <a:spcPts val="1747"/>
              </a:lnSpc>
              <a:spcBef>
                <a:spcPct val="0"/>
              </a:spcBef>
            </a:pPr>
            <a:r>
              <a:rPr lang="en-US" sz="1400" spc="-16">
                <a:solidFill>
                  <a:srgbClr val="394646"/>
                </a:solidFill>
                <a:latin typeface="Enduro"/>
                <a:ea typeface="Enduro"/>
                <a:cs typeface="Enduro"/>
                <a:sym typeface="Enduro"/>
              </a:rPr>
              <a:t>Channel(s): Live meetings, Slack/Teams, Email</a:t>
            </a:r>
          </a:p>
        </p:txBody>
      </p:sp>
      <p:sp>
        <p:nvSpPr>
          <p:cNvPr id="35" name="TextBox 35"/>
          <p:cNvSpPr txBox="1"/>
          <p:nvPr/>
        </p:nvSpPr>
        <p:spPr>
          <a:xfrm>
            <a:off x="6270471" y="7370140"/>
            <a:ext cx="2353038" cy="1096366"/>
          </a:xfrm>
          <a:prstGeom prst="rect">
            <a:avLst/>
          </a:prstGeom>
        </p:spPr>
        <p:txBody>
          <a:bodyPr lIns="0" tIns="0" rIns="0" bIns="0" rtlCol="0" anchor="t">
            <a:spAutoFit/>
          </a:bodyPr>
          <a:lstStyle/>
          <a:p>
            <a:pPr algn="l">
              <a:lnSpc>
                <a:spcPts val="1747"/>
              </a:lnSpc>
              <a:spcBef>
                <a:spcPct val="0"/>
              </a:spcBef>
            </a:pPr>
            <a:r>
              <a:rPr lang="en-US" sz="1400" spc="-16">
                <a:solidFill>
                  <a:srgbClr val="394646"/>
                </a:solidFill>
                <a:latin typeface="Enduro"/>
                <a:ea typeface="Enduro"/>
                <a:cs typeface="Enduro"/>
                <a:sym typeface="Enduro"/>
              </a:rPr>
              <a:t>Timing: 4 weeks before launch</a:t>
            </a:r>
          </a:p>
          <a:p>
            <a:pPr algn="l">
              <a:lnSpc>
                <a:spcPts val="1747"/>
              </a:lnSpc>
              <a:spcBef>
                <a:spcPct val="0"/>
              </a:spcBef>
            </a:pPr>
            <a:endParaRPr lang="en-US" sz="1400" spc="-16">
              <a:solidFill>
                <a:srgbClr val="394646"/>
              </a:solidFill>
              <a:latin typeface="Enduro"/>
              <a:ea typeface="Enduro"/>
              <a:cs typeface="Enduro"/>
              <a:sym typeface="Enduro"/>
            </a:endParaRPr>
          </a:p>
          <a:p>
            <a:pPr algn="l">
              <a:lnSpc>
                <a:spcPts val="1747"/>
              </a:lnSpc>
              <a:spcBef>
                <a:spcPct val="0"/>
              </a:spcBef>
            </a:pPr>
            <a:r>
              <a:rPr lang="en-US" sz="1400" spc="-16">
                <a:solidFill>
                  <a:srgbClr val="394646"/>
                </a:solidFill>
                <a:latin typeface="Enduro"/>
                <a:ea typeface="Enduro"/>
                <a:cs typeface="Enduro"/>
                <a:sym typeface="Enduro"/>
              </a:rPr>
              <a:t>Channel(s): Live meetings, Slack/Teams, Email</a:t>
            </a:r>
          </a:p>
        </p:txBody>
      </p:sp>
      <p:sp>
        <p:nvSpPr>
          <p:cNvPr id="36" name="TextBox 36"/>
          <p:cNvSpPr txBox="1"/>
          <p:nvPr/>
        </p:nvSpPr>
        <p:spPr>
          <a:xfrm>
            <a:off x="9033084" y="3849556"/>
            <a:ext cx="2331016" cy="1096366"/>
          </a:xfrm>
          <a:prstGeom prst="rect">
            <a:avLst/>
          </a:prstGeom>
        </p:spPr>
        <p:txBody>
          <a:bodyPr lIns="0" tIns="0" rIns="0" bIns="0" rtlCol="0" anchor="t">
            <a:spAutoFit/>
          </a:bodyPr>
          <a:lstStyle/>
          <a:p>
            <a:pPr algn="l">
              <a:lnSpc>
                <a:spcPts val="1747"/>
              </a:lnSpc>
              <a:spcBef>
                <a:spcPct val="0"/>
              </a:spcBef>
            </a:pPr>
            <a:r>
              <a:rPr lang="en-US" sz="1400" spc="-16">
                <a:solidFill>
                  <a:srgbClr val="394646"/>
                </a:solidFill>
                <a:latin typeface="Enduro"/>
                <a:ea typeface="Enduro"/>
                <a:cs typeface="Enduro"/>
                <a:sym typeface="Enduro"/>
              </a:rPr>
              <a:t>Show managers and leaders what they now have access to and help them understand how they can make the most of it.</a:t>
            </a:r>
          </a:p>
        </p:txBody>
      </p:sp>
      <p:sp>
        <p:nvSpPr>
          <p:cNvPr id="37" name="TextBox 37"/>
          <p:cNvSpPr txBox="1"/>
          <p:nvPr/>
        </p:nvSpPr>
        <p:spPr>
          <a:xfrm>
            <a:off x="11773676" y="3954331"/>
            <a:ext cx="2331016" cy="877291"/>
          </a:xfrm>
          <a:prstGeom prst="rect">
            <a:avLst/>
          </a:prstGeom>
        </p:spPr>
        <p:txBody>
          <a:bodyPr lIns="0" tIns="0" rIns="0" bIns="0" rtlCol="0" anchor="t">
            <a:spAutoFit/>
          </a:bodyPr>
          <a:lstStyle/>
          <a:p>
            <a:pPr algn="l">
              <a:lnSpc>
                <a:spcPts val="1747"/>
              </a:lnSpc>
              <a:spcBef>
                <a:spcPct val="0"/>
              </a:spcBef>
            </a:pPr>
            <a:r>
              <a:rPr lang="en-US" sz="1400" spc="-16">
                <a:solidFill>
                  <a:srgbClr val="394646"/>
                </a:solidFill>
                <a:latin typeface="Enduro"/>
                <a:ea typeface="Enduro"/>
                <a:cs typeface="Enduro"/>
                <a:sym typeface="Enduro"/>
              </a:rPr>
              <a:t>Get insight from managers or function leads about priority skills or content gaps so you can curate intentionally.</a:t>
            </a:r>
          </a:p>
        </p:txBody>
      </p:sp>
      <p:sp>
        <p:nvSpPr>
          <p:cNvPr id="38" name="TextBox 38"/>
          <p:cNvSpPr txBox="1"/>
          <p:nvPr/>
        </p:nvSpPr>
        <p:spPr>
          <a:xfrm>
            <a:off x="11773676" y="5607749"/>
            <a:ext cx="2331016" cy="1096366"/>
          </a:xfrm>
          <a:prstGeom prst="rect">
            <a:avLst/>
          </a:prstGeom>
        </p:spPr>
        <p:txBody>
          <a:bodyPr lIns="0" tIns="0" rIns="0" bIns="0" rtlCol="0" anchor="t">
            <a:spAutoFit/>
          </a:bodyPr>
          <a:lstStyle/>
          <a:p>
            <a:pPr algn="l">
              <a:lnSpc>
                <a:spcPts val="1747"/>
              </a:lnSpc>
              <a:spcBef>
                <a:spcPct val="0"/>
              </a:spcBef>
            </a:pPr>
            <a:r>
              <a:rPr lang="en-US" sz="1400" spc="-16">
                <a:solidFill>
                  <a:srgbClr val="394646"/>
                </a:solidFill>
                <a:latin typeface="Enduro"/>
                <a:ea typeface="Enduro"/>
                <a:cs typeface="Enduro"/>
                <a:sym typeface="Enduro"/>
              </a:rPr>
              <a:t>Run a quick survey or send a message asking leaders: “What learning topics would help your team most right now?”</a:t>
            </a:r>
          </a:p>
        </p:txBody>
      </p:sp>
      <p:sp>
        <p:nvSpPr>
          <p:cNvPr id="39" name="TextBox 39"/>
          <p:cNvSpPr txBox="1"/>
          <p:nvPr/>
        </p:nvSpPr>
        <p:spPr>
          <a:xfrm>
            <a:off x="11773676" y="7370140"/>
            <a:ext cx="2331016" cy="1096366"/>
          </a:xfrm>
          <a:prstGeom prst="rect">
            <a:avLst/>
          </a:prstGeom>
        </p:spPr>
        <p:txBody>
          <a:bodyPr lIns="0" tIns="0" rIns="0" bIns="0" rtlCol="0" anchor="t">
            <a:spAutoFit/>
          </a:bodyPr>
          <a:lstStyle/>
          <a:p>
            <a:pPr algn="l">
              <a:lnSpc>
                <a:spcPts val="1747"/>
              </a:lnSpc>
              <a:spcBef>
                <a:spcPct val="0"/>
              </a:spcBef>
            </a:pPr>
            <a:r>
              <a:rPr lang="en-US" sz="1400" spc="-16">
                <a:solidFill>
                  <a:srgbClr val="394646"/>
                </a:solidFill>
                <a:latin typeface="Enduro"/>
                <a:ea typeface="Enduro"/>
                <a:cs typeface="Enduro"/>
                <a:sym typeface="Enduro"/>
              </a:rPr>
              <a:t>Timing: 2 weeks before launch</a:t>
            </a:r>
          </a:p>
          <a:p>
            <a:pPr algn="l">
              <a:lnSpc>
                <a:spcPts val="1747"/>
              </a:lnSpc>
              <a:spcBef>
                <a:spcPct val="0"/>
              </a:spcBef>
            </a:pPr>
            <a:endParaRPr lang="en-US" sz="1400" spc="-16">
              <a:solidFill>
                <a:srgbClr val="394646"/>
              </a:solidFill>
              <a:latin typeface="Enduro"/>
              <a:ea typeface="Enduro"/>
              <a:cs typeface="Enduro"/>
              <a:sym typeface="Enduro"/>
            </a:endParaRPr>
          </a:p>
          <a:p>
            <a:pPr algn="l">
              <a:lnSpc>
                <a:spcPts val="1747"/>
              </a:lnSpc>
              <a:spcBef>
                <a:spcPct val="0"/>
              </a:spcBef>
            </a:pPr>
            <a:r>
              <a:rPr lang="en-US" sz="1400" spc="-16">
                <a:solidFill>
                  <a:srgbClr val="394646"/>
                </a:solidFill>
                <a:latin typeface="Enduro"/>
                <a:ea typeface="Enduro"/>
                <a:cs typeface="Enduro"/>
                <a:sym typeface="Enduro"/>
              </a:rPr>
              <a:t>Channel(s): Custom Form, Slack/Teams, 1:1s</a:t>
            </a:r>
          </a:p>
        </p:txBody>
      </p:sp>
      <p:sp>
        <p:nvSpPr>
          <p:cNvPr id="40" name="TextBox 40"/>
          <p:cNvSpPr txBox="1"/>
          <p:nvPr/>
        </p:nvSpPr>
        <p:spPr>
          <a:xfrm>
            <a:off x="14519030" y="3849556"/>
            <a:ext cx="2740270" cy="1096366"/>
          </a:xfrm>
          <a:prstGeom prst="rect">
            <a:avLst/>
          </a:prstGeom>
        </p:spPr>
        <p:txBody>
          <a:bodyPr lIns="0" tIns="0" rIns="0" bIns="0" rtlCol="0" anchor="t">
            <a:spAutoFit/>
          </a:bodyPr>
          <a:lstStyle/>
          <a:p>
            <a:pPr algn="l">
              <a:lnSpc>
                <a:spcPts val="1747"/>
              </a:lnSpc>
              <a:spcBef>
                <a:spcPct val="0"/>
              </a:spcBef>
            </a:pPr>
            <a:r>
              <a:rPr lang="en-US" sz="1400" spc="-16">
                <a:solidFill>
                  <a:srgbClr val="394646"/>
                </a:solidFill>
                <a:latin typeface="Enduro"/>
                <a:ea typeface="Enduro"/>
                <a:cs typeface="Enduro"/>
                <a:sym typeface="Enduro"/>
              </a:rPr>
              <a:t>Finalize your playlists or library setup and map out comms touchpoints for different audiences (learners, managers, execs).</a:t>
            </a:r>
          </a:p>
        </p:txBody>
      </p:sp>
      <p:sp>
        <p:nvSpPr>
          <p:cNvPr id="41" name="TextBox 41"/>
          <p:cNvSpPr txBox="1"/>
          <p:nvPr/>
        </p:nvSpPr>
        <p:spPr>
          <a:xfrm>
            <a:off x="14514267" y="5607749"/>
            <a:ext cx="2331016" cy="1096366"/>
          </a:xfrm>
          <a:prstGeom prst="rect">
            <a:avLst/>
          </a:prstGeom>
        </p:spPr>
        <p:txBody>
          <a:bodyPr lIns="0" tIns="0" rIns="0" bIns="0" rtlCol="0" anchor="t">
            <a:spAutoFit/>
          </a:bodyPr>
          <a:lstStyle/>
          <a:p>
            <a:pPr algn="l">
              <a:lnSpc>
                <a:spcPts val="1747"/>
              </a:lnSpc>
              <a:spcBef>
                <a:spcPct val="0"/>
              </a:spcBef>
            </a:pPr>
            <a:r>
              <a:rPr lang="en-US" sz="1400" spc="-16">
                <a:solidFill>
                  <a:srgbClr val="394646"/>
                </a:solidFill>
                <a:latin typeface="Enduro"/>
                <a:ea typeface="Enduro"/>
                <a:cs typeface="Enduro"/>
                <a:sym typeface="Enduro"/>
              </a:rPr>
              <a:t>Login and use Go1's AI curation capabilities, work with your CSM, or book a call with Go1's Learning Services team</a:t>
            </a:r>
          </a:p>
        </p:txBody>
      </p:sp>
      <p:sp>
        <p:nvSpPr>
          <p:cNvPr id="42" name="TextBox 42"/>
          <p:cNvSpPr txBox="1"/>
          <p:nvPr/>
        </p:nvSpPr>
        <p:spPr>
          <a:xfrm>
            <a:off x="14514267" y="7370140"/>
            <a:ext cx="2331016" cy="877291"/>
          </a:xfrm>
          <a:prstGeom prst="rect">
            <a:avLst/>
          </a:prstGeom>
        </p:spPr>
        <p:txBody>
          <a:bodyPr lIns="0" tIns="0" rIns="0" bIns="0" rtlCol="0" anchor="t">
            <a:spAutoFit/>
          </a:bodyPr>
          <a:lstStyle/>
          <a:p>
            <a:pPr algn="l">
              <a:lnSpc>
                <a:spcPts val="1747"/>
              </a:lnSpc>
              <a:spcBef>
                <a:spcPct val="0"/>
              </a:spcBef>
            </a:pPr>
            <a:r>
              <a:rPr lang="en-US" sz="1400" spc="-16">
                <a:solidFill>
                  <a:srgbClr val="394646"/>
                </a:solidFill>
                <a:latin typeface="Enduro"/>
                <a:ea typeface="Enduro"/>
                <a:cs typeface="Enduro"/>
                <a:sym typeface="Enduro"/>
              </a:rPr>
              <a:t>Timing: 1 week before launch</a:t>
            </a:r>
          </a:p>
          <a:p>
            <a:pPr algn="l">
              <a:lnSpc>
                <a:spcPts val="1747"/>
              </a:lnSpc>
              <a:spcBef>
                <a:spcPct val="0"/>
              </a:spcBef>
            </a:pPr>
            <a:endParaRPr lang="en-US" sz="1400" spc="-16">
              <a:solidFill>
                <a:srgbClr val="394646"/>
              </a:solidFill>
              <a:latin typeface="Enduro"/>
              <a:ea typeface="Enduro"/>
              <a:cs typeface="Enduro"/>
              <a:sym typeface="Enduro"/>
            </a:endParaRPr>
          </a:p>
          <a:p>
            <a:pPr algn="l">
              <a:lnSpc>
                <a:spcPts val="1747"/>
              </a:lnSpc>
              <a:spcBef>
                <a:spcPct val="0"/>
              </a:spcBef>
            </a:pPr>
            <a:r>
              <a:rPr lang="en-US" sz="1400" spc="-16">
                <a:solidFill>
                  <a:srgbClr val="394646"/>
                </a:solidFill>
                <a:latin typeface="Enduro"/>
                <a:ea typeface="Enduro"/>
                <a:cs typeface="Enduro"/>
                <a:sym typeface="Enduro"/>
              </a:rPr>
              <a:t>Channel(s): Shared document</a:t>
            </a:r>
          </a:p>
        </p:txBody>
      </p:sp>
      <p:sp>
        <p:nvSpPr>
          <p:cNvPr id="43" name="TextBox 43"/>
          <p:cNvSpPr txBox="1"/>
          <p:nvPr/>
        </p:nvSpPr>
        <p:spPr>
          <a:xfrm>
            <a:off x="3507858" y="2878016"/>
            <a:ext cx="2034814" cy="495071"/>
          </a:xfrm>
          <a:prstGeom prst="rect">
            <a:avLst/>
          </a:prstGeom>
        </p:spPr>
        <p:txBody>
          <a:bodyPr lIns="0" tIns="0" rIns="0" bIns="0" rtlCol="0" anchor="t">
            <a:spAutoFit/>
          </a:bodyPr>
          <a:lstStyle/>
          <a:p>
            <a:pPr algn="l">
              <a:lnSpc>
                <a:spcPts val="1996"/>
              </a:lnSpc>
              <a:spcBef>
                <a:spcPct val="0"/>
              </a:spcBef>
            </a:pPr>
            <a:r>
              <a:rPr lang="en-US" sz="1599" spc="-19">
                <a:solidFill>
                  <a:srgbClr val="FFFFFF"/>
                </a:solidFill>
                <a:latin typeface="Enduro"/>
                <a:ea typeface="Enduro"/>
                <a:cs typeface="Enduro"/>
                <a:sym typeface="Enduro"/>
              </a:rPr>
              <a:t>Announcement &amp; Teaser</a:t>
            </a:r>
          </a:p>
        </p:txBody>
      </p:sp>
      <p:sp>
        <p:nvSpPr>
          <p:cNvPr id="44" name="TextBox 44"/>
          <p:cNvSpPr txBox="1"/>
          <p:nvPr/>
        </p:nvSpPr>
        <p:spPr>
          <a:xfrm>
            <a:off x="6270471" y="2878016"/>
            <a:ext cx="2331016" cy="495071"/>
          </a:xfrm>
          <a:prstGeom prst="rect">
            <a:avLst/>
          </a:prstGeom>
        </p:spPr>
        <p:txBody>
          <a:bodyPr lIns="0" tIns="0" rIns="0" bIns="0" rtlCol="0" anchor="t">
            <a:spAutoFit/>
          </a:bodyPr>
          <a:lstStyle/>
          <a:p>
            <a:pPr algn="l">
              <a:lnSpc>
                <a:spcPts val="1996"/>
              </a:lnSpc>
              <a:spcBef>
                <a:spcPct val="0"/>
              </a:spcBef>
            </a:pPr>
            <a:r>
              <a:rPr lang="en-US" sz="1599" spc="-19">
                <a:solidFill>
                  <a:srgbClr val="FFFFFF"/>
                </a:solidFill>
                <a:latin typeface="Enduro"/>
                <a:ea typeface="Enduro"/>
                <a:cs typeface="Enduro"/>
                <a:sym typeface="Enduro"/>
              </a:rPr>
              <a:t>Follow up with key stakeholders</a:t>
            </a:r>
          </a:p>
        </p:txBody>
      </p:sp>
      <p:sp>
        <p:nvSpPr>
          <p:cNvPr id="45" name="TextBox 45"/>
          <p:cNvSpPr txBox="1"/>
          <p:nvPr/>
        </p:nvSpPr>
        <p:spPr>
          <a:xfrm>
            <a:off x="9033084" y="2878016"/>
            <a:ext cx="2331016" cy="495071"/>
          </a:xfrm>
          <a:prstGeom prst="rect">
            <a:avLst/>
          </a:prstGeom>
        </p:spPr>
        <p:txBody>
          <a:bodyPr lIns="0" tIns="0" rIns="0" bIns="0" rtlCol="0" anchor="t">
            <a:spAutoFit/>
          </a:bodyPr>
          <a:lstStyle/>
          <a:p>
            <a:pPr algn="l">
              <a:lnSpc>
                <a:spcPts val="1996"/>
              </a:lnSpc>
              <a:spcBef>
                <a:spcPct val="0"/>
              </a:spcBef>
            </a:pPr>
            <a:r>
              <a:rPr lang="en-US" sz="1599" spc="-19">
                <a:solidFill>
                  <a:srgbClr val="FFFFFF"/>
                </a:solidFill>
                <a:latin typeface="Enduro"/>
                <a:ea typeface="Enduro"/>
                <a:cs typeface="Enduro"/>
                <a:sym typeface="Enduro"/>
              </a:rPr>
              <a:t>Share early content examples</a:t>
            </a:r>
          </a:p>
        </p:txBody>
      </p:sp>
      <p:sp>
        <p:nvSpPr>
          <p:cNvPr id="46" name="TextBox 46"/>
          <p:cNvSpPr txBox="1"/>
          <p:nvPr/>
        </p:nvSpPr>
        <p:spPr>
          <a:xfrm>
            <a:off x="11773676" y="3001841"/>
            <a:ext cx="2033167" cy="247421"/>
          </a:xfrm>
          <a:prstGeom prst="rect">
            <a:avLst/>
          </a:prstGeom>
        </p:spPr>
        <p:txBody>
          <a:bodyPr lIns="0" tIns="0" rIns="0" bIns="0" rtlCol="0" anchor="t">
            <a:spAutoFit/>
          </a:bodyPr>
          <a:lstStyle/>
          <a:p>
            <a:pPr algn="l">
              <a:lnSpc>
                <a:spcPts val="1996"/>
              </a:lnSpc>
              <a:spcBef>
                <a:spcPct val="0"/>
              </a:spcBef>
            </a:pPr>
            <a:r>
              <a:rPr lang="en-US" sz="1599" spc="-19">
                <a:solidFill>
                  <a:srgbClr val="FFFFFF"/>
                </a:solidFill>
                <a:latin typeface="Enduro"/>
                <a:ea typeface="Enduro"/>
                <a:cs typeface="Enduro"/>
                <a:sym typeface="Enduro"/>
              </a:rPr>
              <a:t>Gather content needs</a:t>
            </a:r>
          </a:p>
        </p:txBody>
      </p:sp>
      <p:sp>
        <p:nvSpPr>
          <p:cNvPr id="47" name="TextBox 47"/>
          <p:cNvSpPr txBox="1"/>
          <p:nvPr/>
        </p:nvSpPr>
        <p:spPr>
          <a:xfrm>
            <a:off x="14514267" y="2878016"/>
            <a:ext cx="2649282" cy="495071"/>
          </a:xfrm>
          <a:prstGeom prst="rect">
            <a:avLst/>
          </a:prstGeom>
        </p:spPr>
        <p:txBody>
          <a:bodyPr wrap="square" lIns="0" tIns="0" rIns="0" bIns="0" rtlCol="0" anchor="t">
            <a:spAutoFit/>
          </a:bodyPr>
          <a:lstStyle/>
          <a:p>
            <a:pPr algn="l">
              <a:lnSpc>
                <a:spcPts val="1996"/>
              </a:lnSpc>
              <a:spcBef>
                <a:spcPct val="0"/>
              </a:spcBef>
            </a:pPr>
            <a:r>
              <a:rPr lang="en-US" sz="1599" spc="-19">
                <a:solidFill>
                  <a:srgbClr val="FFFFFF"/>
                </a:solidFill>
                <a:latin typeface="Enduro"/>
                <a:ea typeface="Enduro"/>
                <a:cs typeface="Enduro"/>
                <a:sym typeface="Enduro"/>
              </a:rPr>
              <a:t>Curate content and prep your comms plan</a:t>
            </a:r>
          </a:p>
        </p:txBody>
      </p:sp>
      <p:sp>
        <p:nvSpPr>
          <p:cNvPr id="48" name="Freeform 48" descr="Megaphone outline"/>
          <p:cNvSpPr/>
          <p:nvPr/>
        </p:nvSpPr>
        <p:spPr>
          <a:xfrm>
            <a:off x="4240176" y="2025515"/>
            <a:ext cx="570176" cy="570176"/>
          </a:xfrm>
          <a:custGeom>
            <a:avLst/>
            <a:gdLst/>
            <a:ahLst/>
            <a:cxnLst/>
            <a:rect l="l" t="t" r="r" b="b"/>
            <a:pathLst>
              <a:path w="570176" h="570176">
                <a:moveTo>
                  <a:pt x="0" y="0"/>
                </a:moveTo>
                <a:lnTo>
                  <a:pt x="570177" y="0"/>
                </a:lnTo>
                <a:lnTo>
                  <a:pt x="570177" y="570176"/>
                </a:lnTo>
                <a:lnTo>
                  <a:pt x="0" y="57017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49" name="Freeform 49" descr="Megaphone outline"/>
          <p:cNvSpPr/>
          <p:nvPr/>
        </p:nvSpPr>
        <p:spPr>
          <a:xfrm>
            <a:off x="9924515" y="2025515"/>
            <a:ext cx="570176" cy="570176"/>
          </a:xfrm>
          <a:custGeom>
            <a:avLst/>
            <a:gdLst/>
            <a:ahLst/>
            <a:cxnLst/>
            <a:rect l="l" t="t" r="r" b="b"/>
            <a:pathLst>
              <a:path w="570176" h="570176">
                <a:moveTo>
                  <a:pt x="0" y="0"/>
                </a:moveTo>
                <a:lnTo>
                  <a:pt x="570177" y="0"/>
                </a:lnTo>
                <a:lnTo>
                  <a:pt x="570177" y="570176"/>
                </a:lnTo>
                <a:lnTo>
                  <a:pt x="0" y="57017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50" name="Freeform 50" descr="Bell outline"/>
          <p:cNvSpPr/>
          <p:nvPr/>
        </p:nvSpPr>
        <p:spPr>
          <a:xfrm>
            <a:off x="12703574" y="2057730"/>
            <a:ext cx="471221" cy="471221"/>
          </a:xfrm>
          <a:custGeom>
            <a:avLst/>
            <a:gdLst/>
            <a:ahLst/>
            <a:cxnLst/>
            <a:rect l="l" t="t" r="r" b="b"/>
            <a:pathLst>
              <a:path w="471221" h="471221">
                <a:moveTo>
                  <a:pt x="0" y="0"/>
                </a:moveTo>
                <a:lnTo>
                  <a:pt x="471220" y="0"/>
                </a:lnTo>
                <a:lnTo>
                  <a:pt x="471220" y="471221"/>
                </a:lnTo>
                <a:lnTo>
                  <a:pt x="0" y="471221"/>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51" name="Freeform 51" descr="Information outline"/>
          <p:cNvSpPr/>
          <p:nvPr/>
        </p:nvSpPr>
        <p:spPr>
          <a:xfrm>
            <a:off x="7194117" y="2057730"/>
            <a:ext cx="505745" cy="505745"/>
          </a:xfrm>
          <a:custGeom>
            <a:avLst/>
            <a:gdLst/>
            <a:ahLst/>
            <a:cxnLst/>
            <a:rect l="l" t="t" r="r" b="b"/>
            <a:pathLst>
              <a:path w="505745" h="505745">
                <a:moveTo>
                  <a:pt x="0" y="0"/>
                </a:moveTo>
                <a:lnTo>
                  <a:pt x="505746" y="0"/>
                </a:lnTo>
                <a:lnTo>
                  <a:pt x="505746" y="505746"/>
                </a:lnTo>
                <a:lnTo>
                  <a:pt x="0" y="505746"/>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52" name="Freeform 52" descr="Information outline"/>
          <p:cNvSpPr/>
          <p:nvPr/>
        </p:nvSpPr>
        <p:spPr>
          <a:xfrm>
            <a:off x="15426903" y="2057730"/>
            <a:ext cx="505745" cy="505745"/>
          </a:xfrm>
          <a:custGeom>
            <a:avLst/>
            <a:gdLst/>
            <a:ahLst/>
            <a:cxnLst/>
            <a:rect l="l" t="t" r="r" b="b"/>
            <a:pathLst>
              <a:path w="505745" h="505745">
                <a:moveTo>
                  <a:pt x="0" y="0"/>
                </a:moveTo>
                <a:lnTo>
                  <a:pt x="505745" y="0"/>
                </a:lnTo>
                <a:lnTo>
                  <a:pt x="505745" y="505746"/>
                </a:lnTo>
                <a:lnTo>
                  <a:pt x="0" y="505746"/>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grpSp>
        <p:nvGrpSpPr>
          <p:cNvPr id="57" name="Group 2">
            <a:extLst>
              <a:ext uri="{FF2B5EF4-FFF2-40B4-BE49-F238E27FC236}">
                <a16:creationId xmlns:a16="http://schemas.microsoft.com/office/drawing/2014/main" id="{BFCADB9E-F425-DF63-5301-8BB619AE5C86}"/>
              </a:ext>
            </a:extLst>
          </p:cNvPr>
          <p:cNvGrpSpPr/>
          <p:nvPr/>
        </p:nvGrpSpPr>
        <p:grpSpPr>
          <a:xfrm>
            <a:off x="15033811" y="769580"/>
            <a:ext cx="3810005" cy="518240"/>
            <a:chOff x="0" y="0"/>
            <a:chExt cx="1003458" cy="136491"/>
          </a:xfrm>
        </p:grpSpPr>
        <p:sp>
          <p:nvSpPr>
            <p:cNvPr id="58" name="Freeform 3">
              <a:extLst>
                <a:ext uri="{FF2B5EF4-FFF2-40B4-BE49-F238E27FC236}">
                  <a16:creationId xmlns:a16="http://schemas.microsoft.com/office/drawing/2014/main" id="{DDE57C9E-0E0A-0628-5FA8-681291252884}"/>
                </a:ext>
              </a:extLst>
            </p:cNvPr>
            <p:cNvSpPr/>
            <p:nvPr/>
          </p:nvSpPr>
          <p:spPr>
            <a:xfrm>
              <a:off x="0" y="0"/>
              <a:ext cx="1003458" cy="136491"/>
            </a:xfrm>
            <a:custGeom>
              <a:avLst/>
              <a:gdLst/>
              <a:ahLst/>
              <a:cxnLst/>
              <a:rect l="l" t="t" r="r" b="b"/>
              <a:pathLst>
                <a:path w="1003458" h="136491">
                  <a:moveTo>
                    <a:pt x="12192" y="0"/>
                  </a:moveTo>
                  <a:lnTo>
                    <a:pt x="991266" y="0"/>
                  </a:lnTo>
                  <a:cubicBezTo>
                    <a:pt x="998000" y="0"/>
                    <a:pt x="1003458" y="5459"/>
                    <a:pt x="1003458" y="12192"/>
                  </a:cubicBezTo>
                  <a:lnTo>
                    <a:pt x="1003458" y="124299"/>
                  </a:lnTo>
                  <a:cubicBezTo>
                    <a:pt x="1003458" y="131033"/>
                    <a:pt x="998000" y="136491"/>
                    <a:pt x="991266" y="136491"/>
                  </a:cubicBezTo>
                  <a:lnTo>
                    <a:pt x="12192" y="136491"/>
                  </a:lnTo>
                  <a:cubicBezTo>
                    <a:pt x="8958" y="136491"/>
                    <a:pt x="5857" y="135207"/>
                    <a:pt x="3571" y="132920"/>
                  </a:cubicBezTo>
                  <a:cubicBezTo>
                    <a:pt x="1285" y="130634"/>
                    <a:pt x="0" y="127533"/>
                    <a:pt x="0" y="124299"/>
                  </a:cubicBezTo>
                  <a:lnTo>
                    <a:pt x="0" y="12192"/>
                  </a:lnTo>
                  <a:cubicBezTo>
                    <a:pt x="0" y="8958"/>
                    <a:pt x="1285" y="5857"/>
                    <a:pt x="3571" y="3571"/>
                  </a:cubicBezTo>
                  <a:cubicBezTo>
                    <a:pt x="5857" y="1285"/>
                    <a:pt x="8958" y="0"/>
                    <a:pt x="12192" y="0"/>
                  </a:cubicBezTo>
                  <a:close/>
                </a:path>
              </a:pathLst>
            </a:custGeom>
            <a:solidFill>
              <a:srgbClr val="9B4623"/>
            </a:solidFill>
          </p:spPr>
          <p:txBody>
            <a:bodyPr/>
            <a:lstStyle/>
            <a:p>
              <a:endParaRPr lang="en-US"/>
            </a:p>
          </p:txBody>
        </p:sp>
        <p:sp>
          <p:nvSpPr>
            <p:cNvPr id="59" name="TextBox 4">
              <a:extLst>
                <a:ext uri="{FF2B5EF4-FFF2-40B4-BE49-F238E27FC236}">
                  <a16:creationId xmlns:a16="http://schemas.microsoft.com/office/drawing/2014/main" id="{C618DC91-4913-18FF-B881-EFA1630C7A1C}"/>
                </a:ext>
              </a:extLst>
            </p:cNvPr>
            <p:cNvSpPr txBox="1"/>
            <p:nvPr/>
          </p:nvSpPr>
          <p:spPr>
            <a:xfrm>
              <a:off x="0" y="-9525"/>
              <a:ext cx="1003458" cy="146016"/>
            </a:xfrm>
            <a:prstGeom prst="rect">
              <a:avLst/>
            </a:prstGeom>
          </p:spPr>
          <p:txBody>
            <a:bodyPr lIns="50800" tIns="50800" rIns="50800" bIns="50800" rtlCol="0" anchor="ctr"/>
            <a:lstStyle/>
            <a:p>
              <a:pPr algn="r">
                <a:lnSpc>
                  <a:spcPts val="2400"/>
                </a:lnSpc>
              </a:pPr>
              <a:endParaRPr/>
            </a:p>
          </p:txBody>
        </p:sp>
      </p:grpSp>
      <p:sp>
        <p:nvSpPr>
          <p:cNvPr id="60" name="TextBox 28">
            <a:extLst>
              <a:ext uri="{FF2B5EF4-FFF2-40B4-BE49-F238E27FC236}">
                <a16:creationId xmlns:a16="http://schemas.microsoft.com/office/drawing/2014/main" id="{409617B0-24C6-BB2A-D6B4-5D63C95BE13C}"/>
              </a:ext>
            </a:extLst>
          </p:cNvPr>
          <p:cNvSpPr txBox="1"/>
          <p:nvPr/>
        </p:nvSpPr>
        <p:spPr>
          <a:xfrm>
            <a:off x="15392400" y="866792"/>
            <a:ext cx="2151178" cy="314292"/>
          </a:xfrm>
          <a:prstGeom prst="rect">
            <a:avLst/>
          </a:prstGeom>
        </p:spPr>
        <p:txBody>
          <a:bodyPr wrap="square" lIns="0" tIns="0" rIns="0" bIns="0" rtlCol="0" anchor="t">
            <a:spAutoFit/>
          </a:bodyPr>
          <a:lstStyle/>
          <a:p>
            <a:pPr algn="ctr">
              <a:lnSpc>
                <a:spcPts val="2400"/>
              </a:lnSpc>
              <a:spcBef>
                <a:spcPct val="0"/>
              </a:spcBef>
            </a:pPr>
            <a:r>
              <a:rPr lang="en-US" sz="2000">
                <a:solidFill>
                  <a:srgbClr val="FFFFFF"/>
                </a:solidFill>
                <a:latin typeface="Enduro"/>
                <a:ea typeface="Enduro"/>
                <a:cs typeface="Enduro"/>
                <a:sym typeface="Enduro"/>
              </a:rPr>
              <a:t> Plan your launch</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AF9F4"/>
        </a:solidFill>
        <a:effectLst/>
      </p:bgPr>
    </p:bg>
    <p:spTree>
      <p:nvGrpSpPr>
        <p:cNvPr id="1" name=""/>
        <p:cNvGrpSpPr/>
        <p:nvPr/>
      </p:nvGrpSpPr>
      <p:grpSpPr>
        <a:xfrm>
          <a:off x="0" y="0"/>
          <a:ext cx="0" cy="0"/>
          <a:chOff x="0" y="0"/>
          <a:chExt cx="0" cy="0"/>
        </a:xfrm>
      </p:grpSpPr>
      <p:sp>
        <p:nvSpPr>
          <p:cNvPr id="2" name="Freeform 2" descr="preencoded.png"/>
          <p:cNvSpPr/>
          <p:nvPr/>
        </p:nvSpPr>
        <p:spPr>
          <a:xfrm>
            <a:off x="725674" y="9258300"/>
            <a:ext cx="606051" cy="304800"/>
          </a:xfrm>
          <a:custGeom>
            <a:avLst/>
            <a:gdLst/>
            <a:ahLst/>
            <a:cxnLst/>
            <a:rect l="l" t="t" r="r" b="b"/>
            <a:pathLst>
              <a:path w="606051" h="304800">
                <a:moveTo>
                  <a:pt x="0" y="0"/>
                </a:moveTo>
                <a:lnTo>
                  <a:pt x="606051" y="0"/>
                </a:lnTo>
                <a:lnTo>
                  <a:pt x="606051" y="304800"/>
                </a:lnTo>
                <a:lnTo>
                  <a:pt x="0" y="304800"/>
                </a:lnTo>
                <a:lnTo>
                  <a:pt x="0" y="0"/>
                </a:lnTo>
                <a:close/>
              </a:path>
            </a:pathLst>
          </a:custGeom>
          <a:blipFill>
            <a:blip r:embed="rId2">
              <a:extLst>
                <a:ext uri="{96DAC541-7B7A-43D3-8B79-37D633B846F1}">
                  <asvg:svgBlip xmlns:asvg="http://schemas.microsoft.com/office/drawing/2016/SVG/main" r:embed="rId3"/>
                </a:ext>
              </a:extLst>
            </a:blip>
            <a:stretch>
              <a:fillRect r="-585"/>
            </a:stretch>
          </a:blipFill>
        </p:spPr>
        <p:txBody>
          <a:bodyPr/>
          <a:lstStyle/>
          <a:p>
            <a:endParaRPr lang="en-US"/>
          </a:p>
        </p:txBody>
      </p:sp>
      <p:grpSp>
        <p:nvGrpSpPr>
          <p:cNvPr id="3" name="Group 3"/>
          <p:cNvGrpSpPr/>
          <p:nvPr/>
        </p:nvGrpSpPr>
        <p:grpSpPr>
          <a:xfrm>
            <a:off x="1124451" y="2745629"/>
            <a:ext cx="1879773" cy="5933693"/>
            <a:chOff x="0" y="0"/>
            <a:chExt cx="495084" cy="1562783"/>
          </a:xfrm>
        </p:grpSpPr>
        <p:sp>
          <p:nvSpPr>
            <p:cNvPr id="4" name="Freeform 4"/>
            <p:cNvSpPr/>
            <p:nvPr/>
          </p:nvSpPr>
          <p:spPr>
            <a:xfrm>
              <a:off x="0" y="0"/>
              <a:ext cx="495084" cy="1562783"/>
            </a:xfrm>
            <a:custGeom>
              <a:avLst/>
              <a:gdLst/>
              <a:ahLst/>
              <a:cxnLst/>
              <a:rect l="l" t="t" r="r" b="b"/>
              <a:pathLst>
                <a:path w="495084" h="1562783">
                  <a:moveTo>
                    <a:pt x="0" y="0"/>
                  </a:moveTo>
                  <a:lnTo>
                    <a:pt x="495084" y="0"/>
                  </a:lnTo>
                  <a:lnTo>
                    <a:pt x="495084" y="1562783"/>
                  </a:lnTo>
                  <a:lnTo>
                    <a:pt x="0" y="1562783"/>
                  </a:lnTo>
                  <a:close/>
                </a:path>
              </a:pathLst>
            </a:custGeom>
            <a:solidFill>
              <a:srgbClr val="D3E9EE"/>
            </a:solidFill>
          </p:spPr>
          <p:txBody>
            <a:bodyPr/>
            <a:lstStyle/>
            <a:p>
              <a:endParaRPr lang="en-US"/>
            </a:p>
          </p:txBody>
        </p:sp>
        <p:sp>
          <p:nvSpPr>
            <p:cNvPr id="5" name="TextBox 5"/>
            <p:cNvSpPr txBox="1"/>
            <p:nvPr/>
          </p:nvSpPr>
          <p:spPr>
            <a:xfrm>
              <a:off x="0" y="-19050"/>
              <a:ext cx="495084" cy="1581833"/>
            </a:xfrm>
            <a:prstGeom prst="rect">
              <a:avLst/>
            </a:prstGeom>
          </p:spPr>
          <p:txBody>
            <a:bodyPr lIns="50800" tIns="50800" rIns="50800" bIns="50800" rtlCol="0" anchor="ctr"/>
            <a:lstStyle/>
            <a:p>
              <a:pPr algn="ctr">
                <a:lnSpc>
                  <a:spcPts val="2995"/>
                </a:lnSpc>
              </a:pPr>
              <a:endParaRPr/>
            </a:p>
          </p:txBody>
        </p:sp>
      </p:grpSp>
      <p:grpSp>
        <p:nvGrpSpPr>
          <p:cNvPr id="6" name="Group 6"/>
          <p:cNvGrpSpPr/>
          <p:nvPr/>
        </p:nvGrpSpPr>
        <p:grpSpPr>
          <a:xfrm>
            <a:off x="3119797" y="2751592"/>
            <a:ext cx="14401780" cy="757445"/>
            <a:chOff x="0" y="0"/>
            <a:chExt cx="3793061" cy="199492"/>
          </a:xfrm>
        </p:grpSpPr>
        <p:sp>
          <p:nvSpPr>
            <p:cNvPr id="7" name="Freeform 7"/>
            <p:cNvSpPr/>
            <p:nvPr/>
          </p:nvSpPr>
          <p:spPr>
            <a:xfrm>
              <a:off x="0" y="0"/>
              <a:ext cx="3793061" cy="199492"/>
            </a:xfrm>
            <a:custGeom>
              <a:avLst/>
              <a:gdLst/>
              <a:ahLst/>
              <a:cxnLst/>
              <a:rect l="l" t="t" r="r" b="b"/>
              <a:pathLst>
                <a:path w="3793061" h="199492">
                  <a:moveTo>
                    <a:pt x="0" y="0"/>
                  </a:moveTo>
                  <a:lnTo>
                    <a:pt x="3793061" y="0"/>
                  </a:lnTo>
                  <a:lnTo>
                    <a:pt x="3793061" y="199492"/>
                  </a:lnTo>
                  <a:lnTo>
                    <a:pt x="0" y="199492"/>
                  </a:lnTo>
                  <a:close/>
                </a:path>
              </a:pathLst>
            </a:custGeom>
            <a:solidFill>
              <a:srgbClr val="9B4623"/>
            </a:solidFill>
          </p:spPr>
          <p:txBody>
            <a:bodyPr/>
            <a:lstStyle/>
            <a:p>
              <a:endParaRPr lang="en-US"/>
            </a:p>
          </p:txBody>
        </p:sp>
        <p:sp>
          <p:nvSpPr>
            <p:cNvPr id="8" name="TextBox 8"/>
            <p:cNvSpPr txBox="1"/>
            <p:nvPr/>
          </p:nvSpPr>
          <p:spPr>
            <a:xfrm>
              <a:off x="0" y="-19050"/>
              <a:ext cx="3793061" cy="218542"/>
            </a:xfrm>
            <a:prstGeom prst="rect">
              <a:avLst/>
            </a:prstGeom>
          </p:spPr>
          <p:txBody>
            <a:bodyPr lIns="50800" tIns="50800" rIns="50800" bIns="50800" rtlCol="0" anchor="ctr"/>
            <a:lstStyle/>
            <a:p>
              <a:pPr algn="ctr">
                <a:lnSpc>
                  <a:spcPts val="2995"/>
                </a:lnSpc>
              </a:pPr>
              <a:endParaRPr/>
            </a:p>
          </p:txBody>
        </p:sp>
      </p:grpSp>
      <p:sp>
        <p:nvSpPr>
          <p:cNvPr id="9" name="AutoShape 9"/>
          <p:cNvSpPr/>
          <p:nvPr/>
        </p:nvSpPr>
        <p:spPr>
          <a:xfrm>
            <a:off x="3119797" y="5284059"/>
            <a:ext cx="14401780" cy="0"/>
          </a:xfrm>
          <a:prstGeom prst="line">
            <a:avLst/>
          </a:prstGeom>
          <a:ln w="9525" cap="flat">
            <a:solidFill>
              <a:srgbClr val="242C2C"/>
            </a:solidFill>
            <a:prstDash val="solid"/>
            <a:headEnd type="none" w="sm" len="sm"/>
            <a:tailEnd type="none" w="sm" len="sm"/>
          </a:ln>
        </p:spPr>
        <p:txBody>
          <a:bodyPr/>
          <a:lstStyle/>
          <a:p>
            <a:endParaRPr lang="en-US"/>
          </a:p>
        </p:txBody>
      </p:sp>
      <p:sp>
        <p:nvSpPr>
          <p:cNvPr id="10" name="AutoShape 10"/>
          <p:cNvSpPr/>
          <p:nvPr/>
        </p:nvSpPr>
        <p:spPr>
          <a:xfrm>
            <a:off x="3119797" y="7061462"/>
            <a:ext cx="14401780" cy="0"/>
          </a:xfrm>
          <a:prstGeom prst="line">
            <a:avLst/>
          </a:prstGeom>
          <a:ln w="9525" cap="flat">
            <a:solidFill>
              <a:srgbClr val="242C2C"/>
            </a:solidFill>
            <a:prstDash val="solid"/>
            <a:headEnd type="none" w="sm" len="sm"/>
            <a:tailEnd type="none" w="sm" len="sm"/>
          </a:ln>
        </p:spPr>
        <p:txBody>
          <a:bodyPr/>
          <a:lstStyle/>
          <a:p>
            <a:endParaRPr lang="en-US"/>
          </a:p>
        </p:txBody>
      </p:sp>
      <p:sp>
        <p:nvSpPr>
          <p:cNvPr id="11" name="AutoShape 11"/>
          <p:cNvSpPr/>
          <p:nvPr/>
        </p:nvSpPr>
        <p:spPr>
          <a:xfrm flipV="1">
            <a:off x="6065683" y="3661437"/>
            <a:ext cx="0" cy="1472603"/>
          </a:xfrm>
          <a:prstGeom prst="line">
            <a:avLst/>
          </a:prstGeom>
          <a:ln w="9525" cap="flat">
            <a:solidFill>
              <a:srgbClr val="242C2C"/>
            </a:solidFill>
            <a:prstDash val="solid"/>
            <a:headEnd type="none" w="sm" len="sm"/>
            <a:tailEnd type="none" w="sm" len="sm"/>
          </a:ln>
        </p:spPr>
        <p:txBody>
          <a:bodyPr/>
          <a:lstStyle/>
          <a:p>
            <a:endParaRPr lang="en-US"/>
          </a:p>
        </p:txBody>
      </p:sp>
      <p:sp>
        <p:nvSpPr>
          <p:cNvPr id="12" name="AutoShape 12"/>
          <p:cNvSpPr/>
          <p:nvPr/>
        </p:nvSpPr>
        <p:spPr>
          <a:xfrm flipV="1">
            <a:off x="8833059" y="3661437"/>
            <a:ext cx="0" cy="1472603"/>
          </a:xfrm>
          <a:prstGeom prst="line">
            <a:avLst/>
          </a:prstGeom>
          <a:ln w="9525" cap="flat">
            <a:solidFill>
              <a:srgbClr val="242C2C"/>
            </a:solidFill>
            <a:prstDash val="solid"/>
            <a:headEnd type="none" w="sm" len="sm"/>
            <a:tailEnd type="none" w="sm" len="sm"/>
          </a:ln>
        </p:spPr>
        <p:txBody>
          <a:bodyPr/>
          <a:lstStyle/>
          <a:p>
            <a:endParaRPr lang="en-US"/>
          </a:p>
        </p:txBody>
      </p:sp>
      <p:sp>
        <p:nvSpPr>
          <p:cNvPr id="13" name="AutoShape 13"/>
          <p:cNvSpPr/>
          <p:nvPr/>
        </p:nvSpPr>
        <p:spPr>
          <a:xfrm flipV="1">
            <a:off x="11586148" y="3661437"/>
            <a:ext cx="0" cy="1472603"/>
          </a:xfrm>
          <a:prstGeom prst="line">
            <a:avLst/>
          </a:prstGeom>
          <a:ln w="9525" cap="flat">
            <a:solidFill>
              <a:srgbClr val="242C2C"/>
            </a:solidFill>
            <a:prstDash val="solid"/>
            <a:headEnd type="none" w="sm" len="sm"/>
            <a:tailEnd type="none" w="sm" len="sm"/>
          </a:ln>
        </p:spPr>
        <p:txBody>
          <a:bodyPr/>
          <a:lstStyle/>
          <a:p>
            <a:endParaRPr lang="en-US"/>
          </a:p>
        </p:txBody>
      </p:sp>
      <p:sp>
        <p:nvSpPr>
          <p:cNvPr id="14" name="AutoShape 14"/>
          <p:cNvSpPr/>
          <p:nvPr/>
        </p:nvSpPr>
        <p:spPr>
          <a:xfrm flipV="1">
            <a:off x="14295192" y="3661437"/>
            <a:ext cx="0" cy="1472603"/>
          </a:xfrm>
          <a:prstGeom prst="line">
            <a:avLst/>
          </a:prstGeom>
          <a:ln w="9525" cap="flat">
            <a:solidFill>
              <a:srgbClr val="242C2C"/>
            </a:solidFill>
            <a:prstDash val="solid"/>
            <a:headEnd type="none" w="sm" len="sm"/>
            <a:tailEnd type="none" w="sm" len="sm"/>
          </a:ln>
        </p:spPr>
        <p:txBody>
          <a:bodyPr/>
          <a:lstStyle/>
          <a:p>
            <a:endParaRPr lang="en-US"/>
          </a:p>
        </p:txBody>
      </p:sp>
      <p:sp>
        <p:nvSpPr>
          <p:cNvPr id="15" name="AutoShape 15"/>
          <p:cNvSpPr/>
          <p:nvPr/>
        </p:nvSpPr>
        <p:spPr>
          <a:xfrm flipV="1">
            <a:off x="6060921" y="5434078"/>
            <a:ext cx="0" cy="1472603"/>
          </a:xfrm>
          <a:prstGeom prst="line">
            <a:avLst/>
          </a:prstGeom>
          <a:ln w="9525" cap="flat">
            <a:solidFill>
              <a:srgbClr val="242C2C"/>
            </a:solidFill>
            <a:prstDash val="solid"/>
            <a:headEnd type="none" w="sm" len="sm"/>
            <a:tailEnd type="none" w="sm" len="sm"/>
          </a:ln>
        </p:spPr>
        <p:txBody>
          <a:bodyPr/>
          <a:lstStyle/>
          <a:p>
            <a:endParaRPr lang="en-US"/>
          </a:p>
        </p:txBody>
      </p:sp>
      <p:sp>
        <p:nvSpPr>
          <p:cNvPr id="16" name="AutoShape 16"/>
          <p:cNvSpPr/>
          <p:nvPr/>
        </p:nvSpPr>
        <p:spPr>
          <a:xfrm flipV="1">
            <a:off x="8828297" y="5374466"/>
            <a:ext cx="0" cy="1472603"/>
          </a:xfrm>
          <a:prstGeom prst="line">
            <a:avLst/>
          </a:prstGeom>
          <a:ln w="9525" cap="flat">
            <a:solidFill>
              <a:srgbClr val="242C2C"/>
            </a:solidFill>
            <a:prstDash val="solid"/>
            <a:headEnd type="none" w="sm" len="sm"/>
            <a:tailEnd type="none" w="sm" len="sm"/>
          </a:ln>
        </p:spPr>
        <p:txBody>
          <a:bodyPr/>
          <a:lstStyle/>
          <a:p>
            <a:endParaRPr lang="en-US"/>
          </a:p>
        </p:txBody>
      </p:sp>
      <p:sp>
        <p:nvSpPr>
          <p:cNvPr id="17" name="AutoShape 17"/>
          <p:cNvSpPr/>
          <p:nvPr/>
        </p:nvSpPr>
        <p:spPr>
          <a:xfrm flipV="1">
            <a:off x="11581385" y="5374466"/>
            <a:ext cx="0" cy="1472603"/>
          </a:xfrm>
          <a:prstGeom prst="line">
            <a:avLst/>
          </a:prstGeom>
          <a:ln w="9525" cap="flat">
            <a:solidFill>
              <a:srgbClr val="242C2C"/>
            </a:solidFill>
            <a:prstDash val="solid"/>
            <a:headEnd type="none" w="sm" len="sm"/>
            <a:tailEnd type="none" w="sm" len="sm"/>
          </a:ln>
        </p:spPr>
        <p:txBody>
          <a:bodyPr/>
          <a:lstStyle/>
          <a:p>
            <a:endParaRPr lang="en-US"/>
          </a:p>
        </p:txBody>
      </p:sp>
      <p:sp>
        <p:nvSpPr>
          <p:cNvPr id="18" name="AutoShape 18"/>
          <p:cNvSpPr/>
          <p:nvPr/>
        </p:nvSpPr>
        <p:spPr>
          <a:xfrm flipV="1">
            <a:off x="14290430" y="5374466"/>
            <a:ext cx="0" cy="1472603"/>
          </a:xfrm>
          <a:prstGeom prst="line">
            <a:avLst/>
          </a:prstGeom>
          <a:ln w="9525" cap="flat">
            <a:solidFill>
              <a:srgbClr val="242C2C"/>
            </a:solidFill>
            <a:prstDash val="solid"/>
            <a:headEnd type="none" w="sm" len="sm"/>
            <a:tailEnd type="none" w="sm" len="sm"/>
          </a:ln>
        </p:spPr>
        <p:txBody>
          <a:bodyPr/>
          <a:lstStyle/>
          <a:p>
            <a:endParaRPr lang="en-US"/>
          </a:p>
        </p:txBody>
      </p:sp>
      <p:sp>
        <p:nvSpPr>
          <p:cNvPr id="19" name="AutoShape 19"/>
          <p:cNvSpPr/>
          <p:nvPr/>
        </p:nvSpPr>
        <p:spPr>
          <a:xfrm flipV="1">
            <a:off x="6060921" y="7206718"/>
            <a:ext cx="0" cy="1472603"/>
          </a:xfrm>
          <a:prstGeom prst="line">
            <a:avLst/>
          </a:prstGeom>
          <a:ln w="9525" cap="flat">
            <a:solidFill>
              <a:srgbClr val="242C2C"/>
            </a:solidFill>
            <a:prstDash val="solid"/>
            <a:headEnd type="none" w="sm" len="sm"/>
            <a:tailEnd type="none" w="sm" len="sm"/>
          </a:ln>
        </p:spPr>
        <p:txBody>
          <a:bodyPr/>
          <a:lstStyle/>
          <a:p>
            <a:endParaRPr lang="en-US"/>
          </a:p>
        </p:txBody>
      </p:sp>
      <p:sp>
        <p:nvSpPr>
          <p:cNvPr id="20" name="AutoShape 20"/>
          <p:cNvSpPr/>
          <p:nvPr/>
        </p:nvSpPr>
        <p:spPr>
          <a:xfrm flipV="1">
            <a:off x="8828297" y="7206718"/>
            <a:ext cx="0" cy="1472603"/>
          </a:xfrm>
          <a:prstGeom prst="line">
            <a:avLst/>
          </a:prstGeom>
          <a:ln w="9525" cap="flat">
            <a:solidFill>
              <a:srgbClr val="242C2C"/>
            </a:solidFill>
            <a:prstDash val="solid"/>
            <a:headEnd type="none" w="sm" len="sm"/>
            <a:tailEnd type="none" w="sm" len="sm"/>
          </a:ln>
        </p:spPr>
        <p:txBody>
          <a:bodyPr/>
          <a:lstStyle/>
          <a:p>
            <a:endParaRPr lang="en-US"/>
          </a:p>
        </p:txBody>
      </p:sp>
      <p:sp>
        <p:nvSpPr>
          <p:cNvPr id="21" name="AutoShape 21"/>
          <p:cNvSpPr/>
          <p:nvPr/>
        </p:nvSpPr>
        <p:spPr>
          <a:xfrm flipV="1">
            <a:off x="11581385" y="7206718"/>
            <a:ext cx="0" cy="1472603"/>
          </a:xfrm>
          <a:prstGeom prst="line">
            <a:avLst/>
          </a:prstGeom>
          <a:ln w="9525" cap="flat">
            <a:solidFill>
              <a:srgbClr val="242C2C"/>
            </a:solidFill>
            <a:prstDash val="solid"/>
            <a:headEnd type="none" w="sm" len="sm"/>
            <a:tailEnd type="none" w="sm" len="sm"/>
          </a:ln>
        </p:spPr>
        <p:txBody>
          <a:bodyPr/>
          <a:lstStyle/>
          <a:p>
            <a:endParaRPr lang="en-US"/>
          </a:p>
        </p:txBody>
      </p:sp>
      <p:sp>
        <p:nvSpPr>
          <p:cNvPr id="22" name="AutoShape 22"/>
          <p:cNvSpPr/>
          <p:nvPr/>
        </p:nvSpPr>
        <p:spPr>
          <a:xfrm flipV="1">
            <a:off x="14290430" y="7206718"/>
            <a:ext cx="0" cy="1472603"/>
          </a:xfrm>
          <a:prstGeom prst="line">
            <a:avLst/>
          </a:prstGeom>
          <a:ln w="9525" cap="flat">
            <a:solidFill>
              <a:srgbClr val="242C2C"/>
            </a:solidFill>
            <a:prstDash val="solid"/>
            <a:headEnd type="none" w="sm" len="sm"/>
            <a:tailEnd type="none" w="sm" len="sm"/>
          </a:ln>
        </p:spPr>
        <p:txBody>
          <a:bodyPr/>
          <a:lstStyle/>
          <a:p>
            <a:endParaRPr lang="en-US"/>
          </a:p>
        </p:txBody>
      </p:sp>
      <p:sp>
        <p:nvSpPr>
          <p:cNvPr id="23" name="TextBox 23"/>
          <p:cNvSpPr txBox="1"/>
          <p:nvPr/>
        </p:nvSpPr>
        <p:spPr>
          <a:xfrm>
            <a:off x="766423" y="898160"/>
            <a:ext cx="16755155" cy="714375"/>
          </a:xfrm>
          <a:prstGeom prst="rect">
            <a:avLst/>
          </a:prstGeom>
        </p:spPr>
        <p:txBody>
          <a:bodyPr lIns="0" tIns="0" rIns="0" bIns="0" rtlCol="0" anchor="t">
            <a:spAutoFit/>
          </a:bodyPr>
          <a:lstStyle/>
          <a:p>
            <a:pPr algn="ctr">
              <a:lnSpc>
                <a:spcPts val="5400"/>
              </a:lnSpc>
            </a:pPr>
            <a:r>
              <a:rPr lang="en-US" sz="5000">
                <a:solidFill>
                  <a:srgbClr val="394646"/>
                </a:solidFill>
                <a:latin typeface="Enduro Narrow"/>
                <a:ea typeface="Enduro Narrow"/>
                <a:cs typeface="Enduro Narrow"/>
                <a:sym typeface="Enduro Narrow"/>
              </a:rPr>
              <a:t>Your pre-launch action-plan</a:t>
            </a:r>
          </a:p>
        </p:txBody>
      </p:sp>
      <p:sp>
        <p:nvSpPr>
          <p:cNvPr id="24" name="TextBox 24"/>
          <p:cNvSpPr txBox="1"/>
          <p:nvPr/>
        </p:nvSpPr>
        <p:spPr>
          <a:xfrm>
            <a:off x="1427477" y="2932842"/>
            <a:ext cx="858523" cy="375895"/>
          </a:xfrm>
          <a:prstGeom prst="rect">
            <a:avLst/>
          </a:prstGeom>
        </p:spPr>
        <p:txBody>
          <a:bodyPr wrap="square" lIns="0" tIns="0" rIns="0" bIns="0" rtlCol="0" anchor="t">
            <a:spAutoFit/>
          </a:bodyPr>
          <a:lstStyle/>
          <a:p>
            <a:pPr algn="ctr">
              <a:lnSpc>
                <a:spcPts val="2995"/>
              </a:lnSpc>
              <a:spcBef>
                <a:spcPct val="0"/>
              </a:spcBef>
            </a:pPr>
            <a:r>
              <a:rPr lang="en-US" sz="2400" b="1" spc="-28">
                <a:solidFill>
                  <a:srgbClr val="394646"/>
                </a:solidFill>
                <a:latin typeface="Enduro Bold"/>
                <a:ea typeface="Enduro Bold"/>
                <a:cs typeface="Enduro Bold"/>
                <a:sym typeface="Enduro Bold"/>
              </a:rPr>
              <a:t>Step</a:t>
            </a:r>
          </a:p>
        </p:txBody>
      </p:sp>
      <p:sp>
        <p:nvSpPr>
          <p:cNvPr id="25" name="TextBox 25"/>
          <p:cNvSpPr txBox="1"/>
          <p:nvPr/>
        </p:nvSpPr>
        <p:spPr>
          <a:xfrm>
            <a:off x="1427477" y="4235714"/>
            <a:ext cx="1041645" cy="220066"/>
          </a:xfrm>
          <a:prstGeom prst="rect">
            <a:avLst/>
          </a:prstGeom>
        </p:spPr>
        <p:txBody>
          <a:bodyPr lIns="0" tIns="0" rIns="0" bIns="0" rtlCol="0" anchor="t">
            <a:spAutoFit/>
          </a:bodyPr>
          <a:lstStyle/>
          <a:p>
            <a:pPr algn="l">
              <a:lnSpc>
                <a:spcPts val="1747"/>
              </a:lnSpc>
              <a:spcBef>
                <a:spcPct val="0"/>
              </a:spcBef>
            </a:pPr>
            <a:r>
              <a:rPr lang="en-US" sz="1400" b="1" spc="-16">
                <a:solidFill>
                  <a:srgbClr val="394646"/>
                </a:solidFill>
                <a:latin typeface="Enduro Bold"/>
                <a:ea typeface="Enduro Bold"/>
                <a:cs typeface="Enduro Bold"/>
                <a:sym typeface="Enduro Bold"/>
              </a:rPr>
              <a:t>Objective:</a:t>
            </a:r>
          </a:p>
        </p:txBody>
      </p:sp>
      <p:sp>
        <p:nvSpPr>
          <p:cNvPr id="26" name="TextBox 26"/>
          <p:cNvSpPr txBox="1"/>
          <p:nvPr/>
        </p:nvSpPr>
        <p:spPr>
          <a:xfrm>
            <a:off x="1427477" y="5836509"/>
            <a:ext cx="1207726" cy="658216"/>
          </a:xfrm>
          <a:prstGeom prst="rect">
            <a:avLst/>
          </a:prstGeom>
        </p:spPr>
        <p:txBody>
          <a:bodyPr lIns="0" tIns="0" rIns="0" bIns="0" rtlCol="0" anchor="t">
            <a:spAutoFit/>
          </a:bodyPr>
          <a:lstStyle/>
          <a:p>
            <a:pPr algn="l">
              <a:lnSpc>
                <a:spcPts val="1747"/>
              </a:lnSpc>
              <a:spcBef>
                <a:spcPct val="0"/>
              </a:spcBef>
            </a:pPr>
            <a:r>
              <a:rPr lang="en-US" sz="1400" b="1" spc="-16">
                <a:solidFill>
                  <a:srgbClr val="394646"/>
                </a:solidFill>
                <a:latin typeface="Enduro Bold"/>
                <a:ea typeface="Enduro Bold"/>
                <a:cs typeface="Enduro Bold"/>
                <a:sym typeface="Enduro Bold"/>
              </a:rPr>
              <a:t>Action to take as launch lead:</a:t>
            </a:r>
          </a:p>
        </p:txBody>
      </p:sp>
      <p:sp>
        <p:nvSpPr>
          <p:cNvPr id="32" name="Freeform 32" descr="Megaphone outline"/>
          <p:cNvSpPr/>
          <p:nvPr/>
        </p:nvSpPr>
        <p:spPr>
          <a:xfrm>
            <a:off x="4240176" y="2025515"/>
            <a:ext cx="570176" cy="570176"/>
          </a:xfrm>
          <a:custGeom>
            <a:avLst/>
            <a:gdLst/>
            <a:ahLst/>
            <a:cxnLst/>
            <a:rect l="l" t="t" r="r" b="b"/>
            <a:pathLst>
              <a:path w="570176" h="570176">
                <a:moveTo>
                  <a:pt x="0" y="0"/>
                </a:moveTo>
                <a:lnTo>
                  <a:pt x="570177" y="0"/>
                </a:lnTo>
                <a:lnTo>
                  <a:pt x="570177" y="570176"/>
                </a:lnTo>
                <a:lnTo>
                  <a:pt x="0" y="57017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33" name="Freeform 33" descr="Megaphone outline"/>
          <p:cNvSpPr/>
          <p:nvPr/>
        </p:nvSpPr>
        <p:spPr>
          <a:xfrm>
            <a:off x="9924515" y="2025515"/>
            <a:ext cx="570176" cy="570176"/>
          </a:xfrm>
          <a:custGeom>
            <a:avLst/>
            <a:gdLst/>
            <a:ahLst/>
            <a:cxnLst/>
            <a:rect l="l" t="t" r="r" b="b"/>
            <a:pathLst>
              <a:path w="570176" h="570176">
                <a:moveTo>
                  <a:pt x="0" y="0"/>
                </a:moveTo>
                <a:lnTo>
                  <a:pt x="570177" y="0"/>
                </a:lnTo>
                <a:lnTo>
                  <a:pt x="570177" y="570176"/>
                </a:lnTo>
                <a:lnTo>
                  <a:pt x="0" y="57017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34" name="Freeform 34" descr="Bell outline"/>
          <p:cNvSpPr/>
          <p:nvPr/>
        </p:nvSpPr>
        <p:spPr>
          <a:xfrm>
            <a:off x="12703574" y="2057730"/>
            <a:ext cx="471221" cy="471221"/>
          </a:xfrm>
          <a:custGeom>
            <a:avLst/>
            <a:gdLst/>
            <a:ahLst/>
            <a:cxnLst/>
            <a:rect l="l" t="t" r="r" b="b"/>
            <a:pathLst>
              <a:path w="471221" h="471221">
                <a:moveTo>
                  <a:pt x="0" y="0"/>
                </a:moveTo>
                <a:lnTo>
                  <a:pt x="471220" y="0"/>
                </a:lnTo>
                <a:lnTo>
                  <a:pt x="471220" y="471221"/>
                </a:lnTo>
                <a:lnTo>
                  <a:pt x="0" y="471221"/>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35" name="Freeform 35" descr="Information outline"/>
          <p:cNvSpPr/>
          <p:nvPr/>
        </p:nvSpPr>
        <p:spPr>
          <a:xfrm>
            <a:off x="7194117" y="2057730"/>
            <a:ext cx="505745" cy="505745"/>
          </a:xfrm>
          <a:custGeom>
            <a:avLst/>
            <a:gdLst/>
            <a:ahLst/>
            <a:cxnLst/>
            <a:rect l="l" t="t" r="r" b="b"/>
            <a:pathLst>
              <a:path w="505745" h="505745">
                <a:moveTo>
                  <a:pt x="0" y="0"/>
                </a:moveTo>
                <a:lnTo>
                  <a:pt x="505746" y="0"/>
                </a:lnTo>
                <a:lnTo>
                  <a:pt x="505746" y="505746"/>
                </a:lnTo>
                <a:lnTo>
                  <a:pt x="0" y="505746"/>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36" name="Freeform 36" descr="Information outline"/>
          <p:cNvSpPr/>
          <p:nvPr/>
        </p:nvSpPr>
        <p:spPr>
          <a:xfrm>
            <a:off x="15426903" y="2057730"/>
            <a:ext cx="505745" cy="505745"/>
          </a:xfrm>
          <a:custGeom>
            <a:avLst/>
            <a:gdLst/>
            <a:ahLst/>
            <a:cxnLst/>
            <a:rect l="l" t="t" r="r" b="b"/>
            <a:pathLst>
              <a:path w="505745" h="505745">
                <a:moveTo>
                  <a:pt x="0" y="0"/>
                </a:moveTo>
                <a:lnTo>
                  <a:pt x="505745" y="0"/>
                </a:lnTo>
                <a:lnTo>
                  <a:pt x="505745" y="505746"/>
                </a:lnTo>
                <a:lnTo>
                  <a:pt x="0" y="505746"/>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41" name="TextBox 41"/>
          <p:cNvSpPr txBox="1"/>
          <p:nvPr/>
        </p:nvSpPr>
        <p:spPr>
          <a:xfrm>
            <a:off x="3507858" y="3954331"/>
            <a:ext cx="2353038" cy="220099"/>
          </a:xfrm>
          <a:prstGeom prst="rect">
            <a:avLst/>
          </a:prstGeom>
        </p:spPr>
        <p:txBody>
          <a:bodyPr lIns="0" tIns="0" rIns="0" bIns="0" rtlCol="0" anchor="t">
            <a:spAutoFit/>
          </a:bodyPr>
          <a:lstStyle/>
          <a:p>
            <a:pPr algn="l">
              <a:lnSpc>
                <a:spcPts val="1747"/>
              </a:lnSpc>
              <a:spcBef>
                <a:spcPct val="0"/>
              </a:spcBef>
            </a:pPr>
            <a:r>
              <a:rPr lang="en-US" sz="1400" spc="-16">
                <a:solidFill>
                  <a:srgbClr val="394646"/>
                </a:solidFill>
                <a:latin typeface="Enduro"/>
                <a:ea typeface="Enduro"/>
                <a:cs typeface="Enduro"/>
                <a:sym typeface="Enduro"/>
              </a:rPr>
              <a:t>Add your text here...</a:t>
            </a:r>
          </a:p>
        </p:txBody>
      </p:sp>
      <p:sp>
        <p:nvSpPr>
          <p:cNvPr id="42" name="TextBox 42"/>
          <p:cNvSpPr txBox="1"/>
          <p:nvPr/>
        </p:nvSpPr>
        <p:spPr>
          <a:xfrm>
            <a:off x="1427477" y="7479678"/>
            <a:ext cx="1041645" cy="658216"/>
          </a:xfrm>
          <a:prstGeom prst="rect">
            <a:avLst/>
          </a:prstGeom>
        </p:spPr>
        <p:txBody>
          <a:bodyPr lIns="0" tIns="0" rIns="0" bIns="0" rtlCol="0" anchor="t">
            <a:spAutoFit/>
          </a:bodyPr>
          <a:lstStyle/>
          <a:p>
            <a:pPr algn="l">
              <a:lnSpc>
                <a:spcPts val="1747"/>
              </a:lnSpc>
              <a:spcBef>
                <a:spcPct val="0"/>
              </a:spcBef>
            </a:pPr>
            <a:r>
              <a:rPr lang="en-US" sz="1400" b="1" spc="-16">
                <a:solidFill>
                  <a:srgbClr val="394646"/>
                </a:solidFill>
                <a:latin typeface="Enduro Bold"/>
                <a:ea typeface="Enduro Bold"/>
                <a:cs typeface="Enduro Bold"/>
                <a:sym typeface="Enduro Bold"/>
              </a:rPr>
              <a:t>Timing:</a:t>
            </a:r>
          </a:p>
          <a:p>
            <a:pPr algn="l">
              <a:lnSpc>
                <a:spcPts val="1747"/>
              </a:lnSpc>
              <a:spcBef>
                <a:spcPct val="0"/>
              </a:spcBef>
            </a:pPr>
            <a:endParaRPr lang="en-US" sz="1400" b="1" spc="-16">
              <a:solidFill>
                <a:srgbClr val="394646"/>
              </a:solidFill>
              <a:latin typeface="Enduro Bold"/>
              <a:ea typeface="Enduro Bold"/>
              <a:cs typeface="Enduro Bold"/>
              <a:sym typeface="Enduro Bold"/>
            </a:endParaRPr>
          </a:p>
          <a:p>
            <a:pPr algn="l">
              <a:lnSpc>
                <a:spcPts val="1747"/>
              </a:lnSpc>
              <a:spcBef>
                <a:spcPct val="0"/>
              </a:spcBef>
            </a:pPr>
            <a:r>
              <a:rPr lang="en-US" sz="1400" b="1" spc="-16">
                <a:solidFill>
                  <a:srgbClr val="394646"/>
                </a:solidFill>
                <a:latin typeface="Enduro Bold"/>
                <a:ea typeface="Enduro Bold"/>
                <a:cs typeface="Enduro Bold"/>
                <a:sym typeface="Enduro Bold"/>
              </a:rPr>
              <a:t>Channel(s):</a:t>
            </a:r>
          </a:p>
        </p:txBody>
      </p:sp>
      <p:grpSp>
        <p:nvGrpSpPr>
          <p:cNvPr id="43" name="Group 2">
            <a:extLst>
              <a:ext uri="{FF2B5EF4-FFF2-40B4-BE49-F238E27FC236}">
                <a16:creationId xmlns:a16="http://schemas.microsoft.com/office/drawing/2014/main" id="{A57A3E4F-77F7-4774-F4BA-15D45B51C5C4}"/>
              </a:ext>
            </a:extLst>
          </p:cNvPr>
          <p:cNvGrpSpPr/>
          <p:nvPr/>
        </p:nvGrpSpPr>
        <p:grpSpPr>
          <a:xfrm>
            <a:off x="15033811" y="769580"/>
            <a:ext cx="3810005" cy="518240"/>
            <a:chOff x="0" y="0"/>
            <a:chExt cx="1003458" cy="136491"/>
          </a:xfrm>
        </p:grpSpPr>
        <p:sp>
          <p:nvSpPr>
            <p:cNvPr id="44" name="Freeform 3">
              <a:extLst>
                <a:ext uri="{FF2B5EF4-FFF2-40B4-BE49-F238E27FC236}">
                  <a16:creationId xmlns:a16="http://schemas.microsoft.com/office/drawing/2014/main" id="{51879CC6-A85B-BE0F-20B4-E33A5F330D8B}"/>
                </a:ext>
              </a:extLst>
            </p:cNvPr>
            <p:cNvSpPr/>
            <p:nvPr/>
          </p:nvSpPr>
          <p:spPr>
            <a:xfrm>
              <a:off x="0" y="0"/>
              <a:ext cx="1003458" cy="136491"/>
            </a:xfrm>
            <a:custGeom>
              <a:avLst/>
              <a:gdLst/>
              <a:ahLst/>
              <a:cxnLst/>
              <a:rect l="l" t="t" r="r" b="b"/>
              <a:pathLst>
                <a:path w="1003458" h="136491">
                  <a:moveTo>
                    <a:pt x="12192" y="0"/>
                  </a:moveTo>
                  <a:lnTo>
                    <a:pt x="991266" y="0"/>
                  </a:lnTo>
                  <a:cubicBezTo>
                    <a:pt x="998000" y="0"/>
                    <a:pt x="1003458" y="5459"/>
                    <a:pt x="1003458" y="12192"/>
                  </a:cubicBezTo>
                  <a:lnTo>
                    <a:pt x="1003458" y="124299"/>
                  </a:lnTo>
                  <a:cubicBezTo>
                    <a:pt x="1003458" y="131033"/>
                    <a:pt x="998000" y="136491"/>
                    <a:pt x="991266" y="136491"/>
                  </a:cubicBezTo>
                  <a:lnTo>
                    <a:pt x="12192" y="136491"/>
                  </a:lnTo>
                  <a:cubicBezTo>
                    <a:pt x="8958" y="136491"/>
                    <a:pt x="5857" y="135207"/>
                    <a:pt x="3571" y="132920"/>
                  </a:cubicBezTo>
                  <a:cubicBezTo>
                    <a:pt x="1285" y="130634"/>
                    <a:pt x="0" y="127533"/>
                    <a:pt x="0" y="124299"/>
                  </a:cubicBezTo>
                  <a:lnTo>
                    <a:pt x="0" y="12192"/>
                  </a:lnTo>
                  <a:cubicBezTo>
                    <a:pt x="0" y="8958"/>
                    <a:pt x="1285" y="5857"/>
                    <a:pt x="3571" y="3571"/>
                  </a:cubicBezTo>
                  <a:cubicBezTo>
                    <a:pt x="5857" y="1285"/>
                    <a:pt x="8958" y="0"/>
                    <a:pt x="12192" y="0"/>
                  </a:cubicBezTo>
                  <a:close/>
                </a:path>
              </a:pathLst>
            </a:custGeom>
            <a:solidFill>
              <a:srgbClr val="9B4623"/>
            </a:solidFill>
          </p:spPr>
          <p:txBody>
            <a:bodyPr/>
            <a:lstStyle/>
            <a:p>
              <a:endParaRPr lang="en-US"/>
            </a:p>
          </p:txBody>
        </p:sp>
        <p:sp>
          <p:nvSpPr>
            <p:cNvPr id="45" name="TextBox 4">
              <a:extLst>
                <a:ext uri="{FF2B5EF4-FFF2-40B4-BE49-F238E27FC236}">
                  <a16:creationId xmlns:a16="http://schemas.microsoft.com/office/drawing/2014/main" id="{C804B2A1-1EED-AC16-D934-56D870504932}"/>
                </a:ext>
              </a:extLst>
            </p:cNvPr>
            <p:cNvSpPr txBox="1"/>
            <p:nvPr/>
          </p:nvSpPr>
          <p:spPr>
            <a:xfrm>
              <a:off x="0" y="-9525"/>
              <a:ext cx="1003458" cy="146016"/>
            </a:xfrm>
            <a:prstGeom prst="rect">
              <a:avLst/>
            </a:prstGeom>
          </p:spPr>
          <p:txBody>
            <a:bodyPr lIns="50800" tIns="50800" rIns="50800" bIns="50800" rtlCol="0" anchor="ctr"/>
            <a:lstStyle/>
            <a:p>
              <a:pPr algn="r">
                <a:lnSpc>
                  <a:spcPts val="2400"/>
                </a:lnSpc>
              </a:pPr>
              <a:endParaRPr/>
            </a:p>
          </p:txBody>
        </p:sp>
      </p:grpSp>
      <p:sp>
        <p:nvSpPr>
          <p:cNvPr id="46" name="TextBox 28">
            <a:extLst>
              <a:ext uri="{FF2B5EF4-FFF2-40B4-BE49-F238E27FC236}">
                <a16:creationId xmlns:a16="http://schemas.microsoft.com/office/drawing/2014/main" id="{7EC3F77B-0A58-683B-4E26-E50D9C42169F}"/>
              </a:ext>
            </a:extLst>
          </p:cNvPr>
          <p:cNvSpPr txBox="1"/>
          <p:nvPr/>
        </p:nvSpPr>
        <p:spPr>
          <a:xfrm>
            <a:off x="15392400" y="866792"/>
            <a:ext cx="2151178" cy="314292"/>
          </a:xfrm>
          <a:prstGeom prst="rect">
            <a:avLst/>
          </a:prstGeom>
        </p:spPr>
        <p:txBody>
          <a:bodyPr wrap="square" lIns="0" tIns="0" rIns="0" bIns="0" rtlCol="0" anchor="t">
            <a:spAutoFit/>
          </a:bodyPr>
          <a:lstStyle/>
          <a:p>
            <a:pPr algn="ctr">
              <a:lnSpc>
                <a:spcPts val="2400"/>
              </a:lnSpc>
              <a:spcBef>
                <a:spcPct val="0"/>
              </a:spcBef>
            </a:pPr>
            <a:r>
              <a:rPr lang="en-US" sz="2000">
                <a:solidFill>
                  <a:srgbClr val="FFFFFF"/>
                </a:solidFill>
                <a:latin typeface="Enduro"/>
                <a:ea typeface="Enduro"/>
                <a:cs typeface="Enduro"/>
                <a:sym typeface="Enduro"/>
              </a:rPr>
              <a:t> Plan your launch</a:t>
            </a:r>
          </a:p>
        </p:txBody>
      </p:sp>
      <p:sp>
        <p:nvSpPr>
          <p:cNvPr id="48" name="TextBox 43">
            <a:extLst>
              <a:ext uri="{FF2B5EF4-FFF2-40B4-BE49-F238E27FC236}">
                <a16:creationId xmlns:a16="http://schemas.microsoft.com/office/drawing/2014/main" id="{F704AD6C-7847-12F5-E8EC-1D408C37C406}"/>
              </a:ext>
            </a:extLst>
          </p:cNvPr>
          <p:cNvSpPr txBox="1"/>
          <p:nvPr/>
        </p:nvSpPr>
        <p:spPr>
          <a:xfrm>
            <a:off x="3507858" y="2878016"/>
            <a:ext cx="2034814" cy="495071"/>
          </a:xfrm>
          <a:prstGeom prst="rect">
            <a:avLst/>
          </a:prstGeom>
        </p:spPr>
        <p:txBody>
          <a:bodyPr lIns="0" tIns="0" rIns="0" bIns="0" rtlCol="0" anchor="t">
            <a:spAutoFit/>
          </a:bodyPr>
          <a:lstStyle/>
          <a:p>
            <a:pPr algn="l">
              <a:lnSpc>
                <a:spcPts val="1996"/>
              </a:lnSpc>
              <a:spcBef>
                <a:spcPct val="0"/>
              </a:spcBef>
            </a:pPr>
            <a:r>
              <a:rPr lang="en-US" sz="1599" spc="-19">
                <a:solidFill>
                  <a:srgbClr val="FFFFFF"/>
                </a:solidFill>
                <a:latin typeface="Enduro"/>
                <a:ea typeface="Enduro"/>
                <a:cs typeface="Enduro"/>
                <a:sym typeface="Enduro"/>
              </a:rPr>
              <a:t>Announcement &amp; Teaser</a:t>
            </a:r>
          </a:p>
        </p:txBody>
      </p:sp>
      <p:sp>
        <p:nvSpPr>
          <p:cNvPr id="49" name="TextBox 44">
            <a:extLst>
              <a:ext uri="{FF2B5EF4-FFF2-40B4-BE49-F238E27FC236}">
                <a16:creationId xmlns:a16="http://schemas.microsoft.com/office/drawing/2014/main" id="{DDAF2CE1-E3F8-B727-5D01-C8680D0820BF}"/>
              </a:ext>
            </a:extLst>
          </p:cNvPr>
          <p:cNvSpPr txBox="1"/>
          <p:nvPr/>
        </p:nvSpPr>
        <p:spPr>
          <a:xfrm>
            <a:off x="6270471" y="2878016"/>
            <a:ext cx="2331016" cy="495071"/>
          </a:xfrm>
          <a:prstGeom prst="rect">
            <a:avLst/>
          </a:prstGeom>
        </p:spPr>
        <p:txBody>
          <a:bodyPr lIns="0" tIns="0" rIns="0" bIns="0" rtlCol="0" anchor="t">
            <a:spAutoFit/>
          </a:bodyPr>
          <a:lstStyle/>
          <a:p>
            <a:pPr algn="l">
              <a:lnSpc>
                <a:spcPts val="1996"/>
              </a:lnSpc>
              <a:spcBef>
                <a:spcPct val="0"/>
              </a:spcBef>
            </a:pPr>
            <a:r>
              <a:rPr lang="en-US" sz="1599" spc="-19">
                <a:solidFill>
                  <a:srgbClr val="FFFFFF"/>
                </a:solidFill>
                <a:latin typeface="Enduro"/>
                <a:ea typeface="Enduro"/>
                <a:cs typeface="Enduro"/>
                <a:sym typeface="Enduro"/>
              </a:rPr>
              <a:t>Follow up with key stakeholders</a:t>
            </a:r>
          </a:p>
        </p:txBody>
      </p:sp>
      <p:sp>
        <p:nvSpPr>
          <p:cNvPr id="50" name="TextBox 45">
            <a:extLst>
              <a:ext uri="{FF2B5EF4-FFF2-40B4-BE49-F238E27FC236}">
                <a16:creationId xmlns:a16="http://schemas.microsoft.com/office/drawing/2014/main" id="{BDF9FD6B-CC6B-486F-DFEE-2755EEDB6259}"/>
              </a:ext>
            </a:extLst>
          </p:cNvPr>
          <p:cNvSpPr txBox="1"/>
          <p:nvPr/>
        </p:nvSpPr>
        <p:spPr>
          <a:xfrm>
            <a:off x="9033084" y="2878016"/>
            <a:ext cx="2331016" cy="495071"/>
          </a:xfrm>
          <a:prstGeom prst="rect">
            <a:avLst/>
          </a:prstGeom>
        </p:spPr>
        <p:txBody>
          <a:bodyPr lIns="0" tIns="0" rIns="0" bIns="0" rtlCol="0" anchor="t">
            <a:spAutoFit/>
          </a:bodyPr>
          <a:lstStyle/>
          <a:p>
            <a:pPr algn="l">
              <a:lnSpc>
                <a:spcPts val="1996"/>
              </a:lnSpc>
              <a:spcBef>
                <a:spcPct val="0"/>
              </a:spcBef>
            </a:pPr>
            <a:r>
              <a:rPr lang="en-US" sz="1599" spc="-19">
                <a:solidFill>
                  <a:srgbClr val="FFFFFF"/>
                </a:solidFill>
                <a:latin typeface="Enduro"/>
                <a:ea typeface="Enduro"/>
                <a:cs typeface="Enduro"/>
                <a:sym typeface="Enduro"/>
              </a:rPr>
              <a:t>Share early content examples</a:t>
            </a:r>
          </a:p>
        </p:txBody>
      </p:sp>
      <p:sp>
        <p:nvSpPr>
          <p:cNvPr id="51" name="TextBox 46">
            <a:extLst>
              <a:ext uri="{FF2B5EF4-FFF2-40B4-BE49-F238E27FC236}">
                <a16:creationId xmlns:a16="http://schemas.microsoft.com/office/drawing/2014/main" id="{2AA9D9B0-D108-FC56-71D1-E000A489E068}"/>
              </a:ext>
            </a:extLst>
          </p:cNvPr>
          <p:cNvSpPr txBox="1"/>
          <p:nvPr/>
        </p:nvSpPr>
        <p:spPr>
          <a:xfrm>
            <a:off x="11773676" y="3001841"/>
            <a:ext cx="2033167" cy="247421"/>
          </a:xfrm>
          <a:prstGeom prst="rect">
            <a:avLst/>
          </a:prstGeom>
        </p:spPr>
        <p:txBody>
          <a:bodyPr lIns="0" tIns="0" rIns="0" bIns="0" rtlCol="0" anchor="t">
            <a:spAutoFit/>
          </a:bodyPr>
          <a:lstStyle/>
          <a:p>
            <a:pPr algn="l">
              <a:lnSpc>
                <a:spcPts val="1996"/>
              </a:lnSpc>
              <a:spcBef>
                <a:spcPct val="0"/>
              </a:spcBef>
            </a:pPr>
            <a:r>
              <a:rPr lang="en-US" sz="1599" spc="-19">
                <a:solidFill>
                  <a:srgbClr val="FFFFFF"/>
                </a:solidFill>
                <a:latin typeface="Enduro"/>
                <a:ea typeface="Enduro"/>
                <a:cs typeface="Enduro"/>
                <a:sym typeface="Enduro"/>
              </a:rPr>
              <a:t>Gather content needs</a:t>
            </a:r>
          </a:p>
        </p:txBody>
      </p:sp>
      <p:sp>
        <p:nvSpPr>
          <p:cNvPr id="52" name="TextBox 47">
            <a:extLst>
              <a:ext uri="{FF2B5EF4-FFF2-40B4-BE49-F238E27FC236}">
                <a16:creationId xmlns:a16="http://schemas.microsoft.com/office/drawing/2014/main" id="{ECC2BFDD-653E-3DE6-64FD-C1087253FCB9}"/>
              </a:ext>
            </a:extLst>
          </p:cNvPr>
          <p:cNvSpPr txBox="1"/>
          <p:nvPr/>
        </p:nvSpPr>
        <p:spPr>
          <a:xfrm>
            <a:off x="14514267" y="2878016"/>
            <a:ext cx="2346256" cy="495071"/>
          </a:xfrm>
          <a:prstGeom prst="rect">
            <a:avLst/>
          </a:prstGeom>
        </p:spPr>
        <p:txBody>
          <a:bodyPr wrap="square" lIns="0" tIns="0" rIns="0" bIns="0" rtlCol="0" anchor="t">
            <a:spAutoFit/>
          </a:bodyPr>
          <a:lstStyle/>
          <a:p>
            <a:pPr algn="l">
              <a:lnSpc>
                <a:spcPts val="1996"/>
              </a:lnSpc>
              <a:spcBef>
                <a:spcPct val="0"/>
              </a:spcBef>
            </a:pPr>
            <a:r>
              <a:rPr lang="en-US" sz="1599" spc="-19">
                <a:solidFill>
                  <a:srgbClr val="FFFFFF"/>
                </a:solidFill>
                <a:latin typeface="Enduro"/>
                <a:ea typeface="Enduro"/>
                <a:cs typeface="Enduro"/>
                <a:sym typeface="Enduro"/>
              </a:rPr>
              <a:t>Curate content and prep your comms plan</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AF9F4"/>
        </a:solidFill>
        <a:effectLst/>
      </p:bgPr>
    </p:bg>
    <p:spTree>
      <p:nvGrpSpPr>
        <p:cNvPr id="1" name=""/>
        <p:cNvGrpSpPr/>
        <p:nvPr/>
      </p:nvGrpSpPr>
      <p:grpSpPr>
        <a:xfrm>
          <a:off x="0" y="0"/>
          <a:ext cx="0" cy="0"/>
          <a:chOff x="0" y="0"/>
          <a:chExt cx="0" cy="0"/>
        </a:xfrm>
      </p:grpSpPr>
      <p:grpSp>
        <p:nvGrpSpPr>
          <p:cNvPr id="2" name="Group 2"/>
          <p:cNvGrpSpPr>
            <a:grpSpLocks noChangeAspect="1"/>
          </p:cNvGrpSpPr>
          <p:nvPr/>
        </p:nvGrpSpPr>
        <p:grpSpPr>
          <a:xfrm>
            <a:off x="893959" y="9542602"/>
            <a:ext cx="727138" cy="422491"/>
            <a:chOff x="0" y="0"/>
            <a:chExt cx="727138" cy="422491"/>
          </a:xfrm>
        </p:grpSpPr>
        <p:sp>
          <p:nvSpPr>
            <p:cNvPr id="3" name="Freeform 3"/>
            <p:cNvSpPr/>
            <p:nvPr/>
          </p:nvSpPr>
          <p:spPr>
            <a:xfrm>
              <a:off x="63500" y="63500"/>
              <a:ext cx="272796" cy="295402"/>
            </a:xfrm>
            <a:custGeom>
              <a:avLst/>
              <a:gdLst/>
              <a:ahLst/>
              <a:cxnLst/>
              <a:rect l="l" t="t" r="r" b="b"/>
              <a:pathLst>
                <a:path w="272796" h="295402">
                  <a:moveTo>
                    <a:pt x="220345" y="128397"/>
                  </a:moveTo>
                  <a:cubicBezTo>
                    <a:pt x="183261" y="128397"/>
                    <a:pt x="142621" y="151003"/>
                    <a:pt x="120015" y="164973"/>
                  </a:cubicBezTo>
                  <a:lnTo>
                    <a:pt x="111252" y="171069"/>
                  </a:lnTo>
                  <a:lnTo>
                    <a:pt x="122301" y="189484"/>
                  </a:lnTo>
                  <a:lnTo>
                    <a:pt x="132080" y="184404"/>
                  </a:lnTo>
                  <a:cubicBezTo>
                    <a:pt x="155194" y="172212"/>
                    <a:pt x="179197" y="166497"/>
                    <a:pt x="201549" y="166497"/>
                  </a:cubicBezTo>
                  <a:cubicBezTo>
                    <a:pt x="223901" y="166497"/>
                    <a:pt x="236601" y="176911"/>
                    <a:pt x="236601" y="194437"/>
                  </a:cubicBezTo>
                  <a:cubicBezTo>
                    <a:pt x="236601" y="219329"/>
                    <a:pt x="208026" y="256159"/>
                    <a:pt x="146685" y="256159"/>
                  </a:cubicBezTo>
                  <a:cubicBezTo>
                    <a:pt x="85344" y="256159"/>
                    <a:pt x="41783" y="206502"/>
                    <a:pt x="41783" y="140716"/>
                  </a:cubicBezTo>
                  <a:cubicBezTo>
                    <a:pt x="41783" y="100203"/>
                    <a:pt x="57912" y="74803"/>
                    <a:pt x="71501" y="60452"/>
                  </a:cubicBezTo>
                  <a:cubicBezTo>
                    <a:pt x="88900" y="42164"/>
                    <a:pt x="112522" y="31623"/>
                    <a:pt x="136525" y="31623"/>
                  </a:cubicBezTo>
                  <a:cubicBezTo>
                    <a:pt x="160528" y="31623"/>
                    <a:pt x="184912" y="43180"/>
                    <a:pt x="205613" y="65151"/>
                  </a:cubicBezTo>
                  <a:lnTo>
                    <a:pt x="211328" y="71247"/>
                  </a:lnTo>
                  <a:lnTo>
                    <a:pt x="247650" y="31877"/>
                  </a:lnTo>
                  <a:lnTo>
                    <a:pt x="240411" y="26924"/>
                  </a:lnTo>
                  <a:cubicBezTo>
                    <a:pt x="214249" y="9271"/>
                    <a:pt x="184658" y="0"/>
                    <a:pt x="154940" y="0"/>
                  </a:cubicBezTo>
                  <a:cubicBezTo>
                    <a:pt x="115062" y="0"/>
                    <a:pt x="75819" y="15494"/>
                    <a:pt x="47244" y="42545"/>
                  </a:cubicBezTo>
                  <a:cubicBezTo>
                    <a:pt x="16764" y="71501"/>
                    <a:pt x="0" y="111379"/>
                    <a:pt x="0" y="155194"/>
                  </a:cubicBezTo>
                  <a:cubicBezTo>
                    <a:pt x="0" y="246253"/>
                    <a:pt x="67818" y="295402"/>
                    <a:pt x="131699" y="295402"/>
                  </a:cubicBezTo>
                  <a:cubicBezTo>
                    <a:pt x="170688" y="295402"/>
                    <a:pt x="207137" y="281051"/>
                    <a:pt x="234569" y="254889"/>
                  </a:cubicBezTo>
                  <a:cubicBezTo>
                    <a:pt x="258191" y="232410"/>
                    <a:pt x="272796" y="202565"/>
                    <a:pt x="272796" y="177165"/>
                  </a:cubicBezTo>
                  <a:cubicBezTo>
                    <a:pt x="272796" y="147066"/>
                    <a:pt x="252730" y="128270"/>
                    <a:pt x="220345" y="128270"/>
                  </a:cubicBezTo>
                  <a:close/>
                </a:path>
              </a:pathLst>
            </a:custGeom>
            <a:solidFill>
              <a:srgbClr val="FAF9F4"/>
            </a:solidFill>
          </p:spPr>
          <p:txBody>
            <a:bodyPr/>
            <a:lstStyle/>
            <a:p>
              <a:endParaRPr lang="en-US"/>
            </a:p>
          </p:txBody>
        </p:sp>
        <p:sp>
          <p:nvSpPr>
            <p:cNvPr id="4" name="Freeform 4"/>
            <p:cNvSpPr/>
            <p:nvPr/>
          </p:nvSpPr>
          <p:spPr>
            <a:xfrm>
              <a:off x="361188" y="151765"/>
              <a:ext cx="200152" cy="207264"/>
            </a:xfrm>
            <a:custGeom>
              <a:avLst/>
              <a:gdLst/>
              <a:ahLst/>
              <a:cxnLst/>
              <a:rect l="l" t="t" r="r" b="b"/>
              <a:pathLst>
                <a:path w="200152" h="207264">
                  <a:moveTo>
                    <a:pt x="104775" y="0"/>
                  </a:moveTo>
                  <a:cubicBezTo>
                    <a:pt x="45085" y="0"/>
                    <a:pt x="0" y="46736"/>
                    <a:pt x="0" y="108585"/>
                  </a:cubicBezTo>
                  <a:cubicBezTo>
                    <a:pt x="0" y="165735"/>
                    <a:pt x="40132" y="207264"/>
                    <a:pt x="95377" y="207264"/>
                  </a:cubicBezTo>
                  <a:cubicBezTo>
                    <a:pt x="155067" y="207264"/>
                    <a:pt x="200152" y="160528"/>
                    <a:pt x="200152" y="98679"/>
                  </a:cubicBezTo>
                  <a:cubicBezTo>
                    <a:pt x="200152" y="41529"/>
                    <a:pt x="160020" y="0"/>
                    <a:pt x="104775" y="0"/>
                  </a:cubicBezTo>
                  <a:close/>
                  <a:moveTo>
                    <a:pt x="41021" y="96901"/>
                  </a:moveTo>
                  <a:cubicBezTo>
                    <a:pt x="41021" y="65278"/>
                    <a:pt x="57912" y="31242"/>
                    <a:pt x="94996" y="31242"/>
                  </a:cubicBezTo>
                  <a:cubicBezTo>
                    <a:pt x="137160" y="31242"/>
                    <a:pt x="159131" y="71120"/>
                    <a:pt x="159131" y="110363"/>
                  </a:cubicBezTo>
                  <a:cubicBezTo>
                    <a:pt x="159131" y="141986"/>
                    <a:pt x="142240" y="176022"/>
                    <a:pt x="105156" y="176022"/>
                  </a:cubicBezTo>
                  <a:cubicBezTo>
                    <a:pt x="62992" y="176022"/>
                    <a:pt x="41021" y="136144"/>
                    <a:pt x="41021" y="96901"/>
                  </a:cubicBezTo>
                  <a:close/>
                </a:path>
              </a:pathLst>
            </a:custGeom>
            <a:solidFill>
              <a:srgbClr val="FAF9F4"/>
            </a:solidFill>
          </p:spPr>
          <p:txBody>
            <a:bodyPr/>
            <a:lstStyle/>
            <a:p>
              <a:endParaRPr lang="en-US"/>
            </a:p>
          </p:txBody>
        </p:sp>
        <p:sp>
          <p:nvSpPr>
            <p:cNvPr id="5" name="Freeform 5"/>
            <p:cNvSpPr/>
            <p:nvPr/>
          </p:nvSpPr>
          <p:spPr>
            <a:xfrm>
              <a:off x="560451" y="63500"/>
              <a:ext cx="103378" cy="291973"/>
            </a:xfrm>
            <a:custGeom>
              <a:avLst/>
              <a:gdLst/>
              <a:ahLst/>
              <a:cxnLst/>
              <a:rect l="l" t="t" r="r" b="b"/>
              <a:pathLst>
                <a:path w="103378" h="291973">
                  <a:moveTo>
                    <a:pt x="89154" y="0"/>
                  </a:moveTo>
                  <a:lnTo>
                    <a:pt x="86995" y="2032"/>
                  </a:lnTo>
                  <a:cubicBezTo>
                    <a:pt x="58039" y="28067"/>
                    <a:pt x="30480" y="50038"/>
                    <a:pt x="5334" y="67564"/>
                  </a:cubicBezTo>
                  <a:lnTo>
                    <a:pt x="0" y="71247"/>
                  </a:lnTo>
                  <a:lnTo>
                    <a:pt x="8636" y="89408"/>
                  </a:lnTo>
                  <a:lnTo>
                    <a:pt x="60579" y="64643"/>
                  </a:lnTo>
                  <a:lnTo>
                    <a:pt x="60579" y="291973"/>
                  </a:lnTo>
                  <a:lnTo>
                    <a:pt x="103378" y="291973"/>
                  </a:lnTo>
                  <a:lnTo>
                    <a:pt x="103124" y="0"/>
                  </a:lnTo>
                  <a:close/>
                </a:path>
              </a:pathLst>
            </a:custGeom>
            <a:solidFill>
              <a:srgbClr val="FAF9F4"/>
            </a:solidFill>
          </p:spPr>
          <p:txBody>
            <a:bodyPr/>
            <a:lstStyle/>
            <a:p>
              <a:endParaRPr lang="en-US"/>
            </a:p>
          </p:txBody>
        </p:sp>
      </p:grpSp>
      <p:sp>
        <p:nvSpPr>
          <p:cNvPr id="6" name="Freeform 6" descr="preencoded.png"/>
          <p:cNvSpPr/>
          <p:nvPr/>
        </p:nvSpPr>
        <p:spPr>
          <a:xfrm>
            <a:off x="16653249" y="8953500"/>
            <a:ext cx="606051" cy="304800"/>
          </a:xfrm>
          <a:custGeom>
            <a:avLst/>
            <a:gdLst/>
            <a:ahLst/>
            <a:cxnLst/>
            <a:rect l="l" t="t" r="r" b="b"/>
            <a:pathLst>
              <a:path w="606051" h="304800">
                <a:moveTo>
                  <a:pt x="0" y="0"/>
                </a:moveTo>
                <a:lnTo>
                  <a:pt x="606051" y="0"/>
                </a:lnTo>
                <a:lnTo>
                  <a:pt x="606051" y="304800"/>
                </a:lnTo>
                <a:lnTo>
                  <a:pt x="0" y="304800"/>
                </a:lnTo>
                <a:lnTo>
                  <a:pt x="0" y="0"/>
                </a:lnTo>
                <a:close/>
              </a:path>
            </a:pathLst>
          </a:custGeom>
          <a:blipFill>
            <a:blip r:embed="rId2">
              <a:extLst>
                <a:ext uri="{96DAC541-7B7A-43D3-8B79-37D633B846F1}">
                  <asvg:svgBlip xmlns:asvg="http://schemas.microsoft.com/office/drawing/2016/SVG/main" r:embed="rId3"/>
                </a:ext>
              </a:extLst>
            </a:blip>
            <a:stretch>
              <a:fillRect r="-585"/>
            </a:stretch>
          </a:blipFill>
        </p:spPr>
        <p:txBody>
          <a:bodyPr/>
          <a:lstStyle/>
          <a:p>
            <a:endParaRPr lang="en-US"/>
          </a:p>
        </p:txBody>
      </p:sp>
      <p:grpSp>
        <p:nvGrpSpPr>
          <p:cNvPr id="7" name="Group 7"/>
          <p:cNvGrpSpPr/>
          <p:nvPr/>
        </p:nvGrpSpPr>
        <p:grpSpPr>
          <a:xfrm>
            <a:off x="0" y="0"/>
            <a:ext cx="9373857" cy="10287000"/>
            <a:chOff x="0" y="0"/>
            <a:chExt cx="2468835" cy="2709333"/>
          </a:xfrm>
        </p:grpSpPr>
        <p:sp>
          <p:nvSpPr>
            <p:cNvPr id="8" name="Freeform 8"/>
            <p:cNvSpPr/>
            <p:nvPr/>
          </p:nvSpPr>
          <p:spPr>
            <a:xfrm>
              <a:off x="0" y="0"/>
              <a:ext cx="2468835" cy="2709333"/>
            </a:xfrm>
            <a:custGeom>
              <a:avLst/>
              <a:gdLst/>
              <a:ahLst/>
              <a:cxnLst/>
              <a:rect l="l" t="t" r="r" b="b"/>
              <a:pathLst>
                <a:path w="2468835" h="2709333">
                  <a:moveTo>
                    <a:pt x="0" y="0"/>
                  </a:moveTo>
                  <a:lnTo>
                    <a:pt x="2468835" y="0"/>
                  </a:lnTo>
                  <a:lnTo>
                    <a:pt x="2468835" y="2709333"/>
                  </a:lnTo>
                  <a:lnTo>
                    <a:pt x="0" y="2709333"/>
                  </a:lnTo>
                  <a:close/>
                </a:path>
              </a:pathLst>
            </a:custGeom>
            <a:solidFill>
              <a:srgbClr val="DAAB4E"/>
            </a:solidFill>
          </p:spPr>
          <p:txBody>
            <a:bodyPr/>
            <a:lstStyle/>
            <a:p>
              <a:endParaRPr lang="en-US"/>
            </a:p>
          </p:txBody>
        </p:sp>
        <p:sp>
          <p:nvSpPr>
            <p:cNvPr id="9" name="TextBox 9"/>
            <p:cNvSpPr txBox="1"/>
            <p:nvPr/>
          </p:nvSpPr>
          <p:spPr>
            <a:xfrm>
              <a:off x="0" y="-47625"/>
              <a:ext cx="2468835" cy="2756958"/>
            </a:xfrm>
            <a:prstGeom prst="rect">
              <a:avLst/>
            </a:prstGeom>
          </p:spPr>
          <p:txBody>
            <a:bodyPr lIns="50800" tIns="50800" rIns="50800" bIns="50800" rtlCol="0" anchor="ctr"/>
            <a:lstStyle/>
            <a:p>
              <a:pPr algn="ctr">
                <a:lnSpc>
                  <a:spcPts val="2400"/>
                </a:lnSpc>
              </a:pPr>
              <a:endParaRPr/>
            </a:p>
          </p:txBody>
        </p:sp>
      </p:grpSp>
      <p:sp>
        <p:nvSpPr>
          <p:cNvPr id="10" name="Freeform 10"/>
          <p:cNvSpPr/>
          <p:nvPr/>
        </p:nvSpPr>
        <p:spPr>
          <a:xfrm>
            <a:off x="28232" y="0"/>
            <a:ext cx="9373857" cy="10287000"/>
          </a:xfrm>
          <a:custGeom>
            <a:avLst/>
            <a:gdLst/>
            <a:ahLst/>
            <a:cxnLst/>
            <a:rect l="l" t="t" r="r" b="b"/>
            <a:pathLst>
              <a:path w="9373857" h="10287000">
                <a:moveTo>
                  <a:pt x="0" y="0"/>
                </a:moveTo>
                <a:lnTo>
                  <a:pt x="9373856" y="0"/>
                </a:lnTo>
                <a:lnTo>
                  <a:pt x="9373856" y="10287000"/>
                </a:lnTo>
                <a:lnTo>
                  <a:pt x="0" y="10287000"/>
                </a:lnTo>
                <a:lnTo>
                  <a:pt x="0" y="0"/>
                </a:lnTo>
                <a:close/>
              </a:path>
            </a:pathLst>
          </a:custGeom>
          <a:blipFill>
            <a:blip r:embed="rId4"/>
            <a:stretch>
              <a:fillRect r="-95095"/>
            </a:stretch>
          </a:blipFill>
        </p:spPr>
        <p:txBody>
          <a:bodyPr/>
          <a:lstStyle/>
          <a:p>
            <a:endParaRPr lang="en-US"/>
          </a:p>
        </p:txBody>
      </p:sp>
      <p:sp>
        <p:nvSpPr>
          <p:cNvPr id="11" name="TextBox 11"/>
          <p:cNvSpPr txBox="1"/>
          <p:nvPr/>
        </p:nvSpPr>
        <p:spPr>
          <a:xfrm>
            <a:off x="1257529" y="3264719"/>
            <a:ext cx="6915263" cy="3147264"/>
          </a:xfrm>
          <a:prstGeom prst="rect">
            <a:avLst/>
          </a:prstGeom>
        </p:spPr>
        <p:txBody>
          <a:bodyPr lIns="0" tIns="0" rIns="0" bIns="0" rtlCol="0" anchor="t">
            <a:spAutoFit/>
          </a:bodyPr>
          <a:lstStyle/>
          <a:p>
            <a:pPr algn="l">
              <a:lnSpc>
                <a:spcPts val="12363"/>
              </a:lnSpc>
            </a:pPr>
            <a:r>
              <a:rPr lang="en-US" sz="11239">
                <a:solidFill>
                  <a:srgbClr val="FFFFFF"/>
                </a:solidFill>
                <a:latin typeface="Enduro Narrow"/>
                <a:ea typeface="Enduro Narrow"/>
                <a:cs typeface="Enduro Narrow"/>
                <a:sym typeface="Enduro Narrow"/>
              </a:rPr>
              <a:t>Launch with impact</a:t>
            </a:r>
          </a:p>
        </p:txBody>
      </p:sp>
      <p:sp>
        <p:nvSpPr>
          <p:cNvPr id="12" name="TextBox 12"/>
          <p:cNvSpPr txBox="1"/>
          <p:nvPr/>
        </p:nvSpPr>
        <p:spPr>
          <a:xfrm>
            <a:off x="1392269" y="6644317"/>
            <a:ext cx="3354263" cy="492263"/>
          </a:xfrm>
          <a:prstGeom prst="rect">
            <a:avLst/>
          </a:prstGeom>
        </p:spPr>
        <p:txBody>
          <a:bodyPr lIns="0" tIns="0" rIns="0" bIns="0" rtlCol="0" anchor="t">
            <a:spAutoFit/>
          </a:bodyPr>
          <a:lstStyle/>
          <a:p>
            <a:pPr algn="l">
              <a:lnSpc>
                <a:spcPts val="4039"/>
              </a:lnSpc>
            </a:pPr>
            <a:r>
              <a:rPr lang="en-US" sz="2885">
                <a:solidFill>
                  <a:srgbClr val="FFFFFF"/>
                </a:solidFill>
                <a:latin typeface="Enduro"/>
                <a:ea typeface="Enduro"/>
                <a:cs typeface="Enduro"/>
                <a:sym typeface="Enduro"/>
              </a:rPr>
              <a:t>Top</a:t>
            </a:r>
            <a:r>
              <a:rPr lang="en-US" sz="2885" u="none">
                <a:solidFill>
                  <a:srgbClr val="FFFFFF"/>
                </a:solidFill>
                <a:latin typeface="Enduro"/>
                <a:ea typeface="Enduro"/>
                <a:cs typeface="Enduro"/>
                <a:sym typeface="Enduro"/>
              </a:rPr>
              <a:t> a</a:t>
            </a:r>
            <a:r>
              <a:rPr lang="en-US" sz="2885">
                <a:solidFill>
                  <a:srgbClr val="FFFFFF"/>
                </a:solidFill>
                <a:latin typeface="Enduro"/>
                <a:ea typeface="Enduro"/>
                <a:cs typeface="Enduro"/>
                <a:sym typeface="Enduro"/>
              </a:rPr>
              <a:t>ctions to take</a:t>
            </a:r>
          </a:p>
        </p:txBody>
      </p:sp>
      <p:grpSp>
        <p:nvGrpSpPr>
          <p:cNvPr id="13" name="Group 13"/>
          <p:cNvGrpSpPr/>
          <p:nvPr/>
        </p:nvGrpSpPr>
        <p:grpSpPr>
          <a:xfrm>
            <a:off x="10317958" y="4271319"/>
            <a:ext cx="578968" cy="578968"/>
            <a:chOff x="0" y="0"/>
            <a:chExt cx="152486" cy="152486"/>
          </a:xfrm>
        </p:grpSpPr>
        <p:sp>
          <p:nvSpPr>
            <p:cNvPr id="14" name="Freeform 14"/>
            <p:cNvSpPr/>
            <p:nvPr/>
          </p:nvSpPr>
          <p:spPr>
            <a:xfrm>
              <a:off x="0" y="0"/>
              <a:ext cx="152486" cy="152486"/>
            </a:xfrm>
            <a:custGeom>
              <a:avLst/>
              <a:gdLst/>
              <a:ahLst/>
              <a:cxnLst/>
              <a:rect l="l" t="t" r="r" b="b"/>
              <a:pathLst>
                <a:path w="152486" h="152486">
                  <a:moveTo>
                    <a:pt x="76243" y="0"/>
                  </a:moveTo>
                  <a:lnTo>
                    <a:pt x="76243" y="0"/>
                  </a:lnTo>
                  <a:cubicBezTo>
                    <a:pt x="118350" y="0"/>
                    <a:pt x="152486" y="34135"/>
                    <a:pt x="152486" y="76243"/>
                  </a:cubicBezTo>
                  <a:lnTo>
                    <a:pt x="152486" y="76243"/>
                  </a:lnTo>
                  <a:cubicBezTo>
                    <a:pt x="152486" y="96464"/>
                    <a:pt x="144453" y="115856"/>
                    <a:pt x="130155" y="130155"/>
                  </a:cubicBezTo>
                  <a:cubicBezTo>
                    <a:pt x="115856" y="144453"/>
                    <a:pt x="96464" y="152486"/>
                    <a:pt x="76243" y="152486"/>
                  </a:cubicBezTo>
                  <a:lnTo>
                    <a:pt x="76243" y="152486"/>
                  </a:lnTo>
                  <a:cubicBezTo>
                    <a:pt x="56022" y="152486"/>
                    <a:pt x="36629" y="144453"/>
                    <a:pt x="22331" y="130155"/>
                  </a:cubicBezTo>
                  <a:cubicBezTo>
                    <a:pt x="8033" y="115856"/>
                    <a:pt x="0" y="96464"/>
                    <a:pt x="0" y="76243"/>
                  </a:cubicBezTo>
                  <a:lnTo>
                    <a:pt x="0" y="76243"/>
                  </a:lnTo>
                  <a:cubicBezTo>
                    <a:pt x="0" y="56022"/>
                    <a:pt x="8033" y="36629"/>
                    <a:pt x="22331" y="22331"/>
                  </a:cubicBezTo>
                  <a:cubicBezTo>
                    <a:pt x="36629" y="8033"/>
                    <a:pt x="56022" y="0"/>
                    <a:pt x="76243" y="0"/>
                  </a:cubicBezTo>
                  <a:close/>
                </a:path>
              </a:pathLst>
            </a:custGeom>
            <a:solidFill>
              <a:srgbClr val="FEE19A"/>
            </a:solidFill>
          </p:spPr>
          <p:txBody>
            <a:bodyPr/>
            <a:lstStyle/>
            <a:p>
              <a:endParaRPr lang="en-US"/>
            </a:p>
          </p:txBody>
        </p:sp>
        <p:sp>
          <p:nvSpPr>
            <p:cNvPr id="15" name="TextBox 15"/>
            <p:cNvSpPr txBox="1"/>
            <p:nvPr/>
          </p:nvSpPr>
          <p:spPr>
            <a:xfrm>
              <a:off x="0" y="-38100"/>
              <a:ext cx="152486" cy="190586"/>
            </a:xfrm>
            <a:prstGeom prst="rect">
              <a:avLst/>
            </a:prstGeom>
          </p:spPr>
          <p:txBody>
            <a:bodyPr lIns="50800" tIns="50800" rIns="50800" bIns="50800" rtlCol="0" anchor="ctr"/>
            <a:lstStyle/>
            <a:p>
              <a:pPr algn="ctr">
                <a:lnSpc>
                  <a:spcPts val="2659"/>
                </a:lnSpc>
              </a:pPr>
              <a:endParaRPr/>
            </a:p>
          </p:txBody>
        </p:sp>
      </p:grpSp>
      <p:grpSp>
        <p:nvGrpSpPr>
          <p:cNvPr id="16" name="Group 16"/>
          <p:cNvGrpSpPr/>
          <p:nvPr/>
        </p:nvGrpSpPr>
        <p:grpSpPr>
          <a:xfrm>
            <a:off x="10308092" y="5351862"/>
            <a:ext cx="578968" cy="578968"/>
            <a:chOff x="0" y="0"/>
            <a:chExt cx="152486" cy="152486"/>
          </a:xfrm>
        </p:grpSpPr>
        <p:sp>
          <p:nvSpPr>
            <p:cNvPr id="17" name="Freeform 17"/>
            <p:cNvSpPr/>
            <p:nvPr/>
          </p:nvSpPr>
          <p:spPr>
            <a:xfrm>
              <a:off x="0" y="0"/>
              <a:ext cx="152486" cy="152486"/>
            </a:xfrm>
            <a:custGeom>
              <a:avLst/>
              <a:gdLst/>
              <a:ahLst/>
              <a:cxnLst/>
              <a:rect l="l" t="t" r="r" b="b"/>
              <a:pathLst>
                <a:path w="152486" h="152486">
                  <a:moveTo>
                    <a:pt x="76243" y="0"/>
                  </a:moveTo>
                  <a:lnTo>
                    <a:pt x="76243" y="0"/>
                  </a:lnTo>
                  <a:cubicBezTo>
                    <a:pt x="118350" y="0"/>
                    <a:pt x="152486" y="34135"/>
                    <a:pt x="152486" y="76243"/>
                  </a:cubicBezTo>
                  <a:lnTo>
                    <a:pt x="152486" y="76243"/>
                  </a:lnTo>
                  <a:cubicBezTo>
                    <a:pt x="152486" y="96464"/>
                    <a:pt x="144453" y="115856"/>
                    <a:pt x="130155" y="130155"/>
                  </a:cubicBezTo>
                  <a:cubicBezTo>
                    <a:pt x="115856" y="144453"/>
                    <a:pt x="96464" y="152486"/>
                    <a:pt x="76243" y="152486"/>
                  </a:cubicBezTo>
                  <a:lnTo>
                    <a:pt x="76243" y="152486"/>
                  </a:lnTo>
                  <a:cubicBezTo>
                    <a:pt x="56022" y="152486"/>
                    <a:pt x="36629" y="144453"/>
                    <a:pt x="22331" y="130155"/>
                  </a:cubicBezTo>
                  <a:cubicBezTo>
                    <a:pt x="8033" y="115856"/>
                    <a:pt x="0" y="96464"/>
                    <a:pt x="0" y="76243"/>
                  </a:cubicBezTo>
                  <a:lnTo>
                    <a:pt x="0" y="76243"/>
                  </a:lnTo>
                  <a:cubicBezTo>
                    <a:pt x="0" y="56022"/>
                    <a:pt x="8033" y="36629"/>
                    <a:pt x="22331" y="22331"/>
                  </a:cubicBezTo>
                  <a:cubicBezTo>
                    <a:pt x="36629" y="8033"/>
                    <a:pt x="56022" y="0"/>
                    <a:pt x="76243" y="0"/>
                  </a:cubicBezTo>
                  <a:close/>
                </a:path>
              </a:pathLst>
            </a:custGeom>
            <a:solidFill>
              <a:srgbClr val="FEE19A"/>
            </a:solidFill>
          </p:spPr>
          <p:txBody>
            <a:bodyPr/>
            <a:lstStyle/>
            <a:p>
              <a:endParaRPr lang="en-US"/>
            </a:p>
          </p:txBody>
        </p:sp>
        <p:sp>
          <p:nvSpPr>
            <p:cNvPr id="18" name="TextBox 18"/>
            <p:cNvSpPr txBox="1"/>
            <p:nvPr/>
          </p:nvSpPr>
          <p:spPr>
            <a:xfrm>
              <a:off x="0" y="-38100"/>
              <a:ext cx="152486" cy="190586"/>
            </a:xfrm>
            <a:prstGeom prst="rect">
              <a:avLst/>
            </a:prstGeom>
          </p:spPr>
          <p:txBody>
            <a:bodyPr lIns="50800" tIns="50800" rIns="50800" bIns="50800" rtlCol="0" anchor="ctr"/>
            <a:lstStyle/>
            <a:p>
              <a:pPr algn="ctr">
                <a:lnSpc>
                  <a:spcPts val="2659"/>
                </a:lnSpc>
              </a:pPr>
              <a:endParaRPr/>
            </a:p>
          </p:txBody>
        </p:sp>
      </p:grpSp>
      <p:sp>
        <p:nvSpPr>
          <p:cNvPr id="19" name="Freeform 19"/>
          <p:cNvSpPr/>
          <p:nvPr/>
        </p:nvSpPr>
        <p:spPr>
          <a:xfrm>
            <a:off x="10463051" y="4461224"/>
            <a:ext cx="288781" cy="199159"/>
          </a:xfrm>
          <a:custGeom>
            <a:avLst/>
            <a:gdLst/>
            <a:ahLst/>
            <a:cxnLst/>
            <a:rect l="l" t="t" r="r" b="b"/>
            <a:pathLst>
              <a:path w="288781" h="199159">
                <a:moveTo>
                  <a:pt x="0" y="0"/>
                </a:moveTo>
                <a:lnTo>
                  <a:pt x="288781" y="0"/>
                </a:lnTo>
                <a:lnTo>
                  <a:pt x="288781" y="199159"/>
                </a:lnTo>
                <a:lnTo>
                  <a:pt x="0" y="199159"/>
                </a:lnTo>
                <a:lnTo>
                  <a:pt x="0" y="0"/>
                </a:lnTo>
                <a:close/>
              </a:path>
            </a:pathLst>
          </a:custGeom>
          <a:blipFill>
            <a:blip r:embed="rId5"/>
            <a:stretch>
              <a:fillRect/>
            </a:stretch>
          </a:blipFill>
        </p:spPr>
        <p:txBody>
          <a:bodyPr/>
          <a:lstStyle/>
          <a:p>
            <a:endParaRPr lang="en-US"/>
          </a:p>
        </p:txBody>
      </p:sp>
      <p:sp>
        <p:nvSpPr>
          <p:cNvPr id="20" name="Freeform 20"/>
          <p:cNvSpPr/>
          <p:nvPr/>
        </p:nvSpPr>
        <p:spPr>
          <a:xfrm>
            <a:off x="10453186" y="5541766"/>
            <a:ext cx="288781" cy="199159"/>
          </a:xfrm>
          <a:custGeom>
            <a:avLst/>
            <a:gdLst/>
            <a:ahLst/>
            <a:cxnLst/>
            <a:rect l="l" t="t" r="r" b="b"/>
            <a:pathLst>
              <a:path w="288781" h="199159">
                <a:moveTo>
                  <a:pt x="0" y="0"/>
                </a:moveTo>
                <a:lnTo>
                  <a:pt x="288780" y="0"/>
                </a:lnTo>
                <a:lnTo>
                  <a:pt x="288780" y="199159"/>
                </a:lnTo>
                <a:lnTo>
                  <a:pt x="0" y="199159"/>
                </a:lnTo>
                <a:lnTo>
                  <a:pt x="0" y="0"/>
                </a:lnTo>
                <a:close/>
              </a:path>
            </a:pathLst>
          </a:custGeom>
          <a:blipFill>
            <a:blip r:embed="rId5"/>
            <a:stretch>
              <a:fillRect/>
            </a:stretch>
          </a:blipFill>
        </p:spPr>
        <p:txBody>
          <a:bodyPr/>
          <a:lstStyle/>
          <a:p>
            <a:endParaRPr lang="en-US"/>
          </a:p>
        </p:txBody>
      </p:sp>
      <p:sp>
        <p:nvSpPr>
          <p:cNvPr id="21" name="TextBox 21"/>
          <p:cNvSpPr txBox="1"/>
          <p:nvPr/>
        </p:nvSpPr>
        <p:spPr>
          <a:xfrm>
            <a:off x="11227729" y="4309419"/>
            <a:ext cx="6031571" cy="403721"/>
          </a:xfrm>
          <a:prstGeom prst="rect">
            <a:avLst/>
          </a:prstGeom>
        </p:spPr>
        <p:txBody>
          <a:bodyPr lIns="0" tIns="0" rIns="0" bIns="0" rtlCol="0" anchor="t">
            <a:spAutoFit/>
          </a:bodyPr>
          <a:lstStyle/>
          <a:p>
            <a:pPr algn="l">
              <a:lnSpc>
                <a:spcPts val="3217"/>
              </a:lnSpc>
            </a:pPr>
            <a:r>
              <a:rPr lang="en-US" sz="2298">
                <a:solidFill>
                  <a:srgbClr val="394646"/>
                </a:solidFill>
                <a:latin typeface="Enduro"/>
                <a:ea typeface="Enduro"/>
                <a:cs typeface="Enduro"/>
                <a:sym typeface="Enduro"/>
              </a:rPr>
              <a:t>Announce Go1 with clarity and confidence</a:t>
            </a:r>
          </a:p>
        </p:txBody>
      </p:sp>
      <p:sp>
        <p:nvSpPr>
          <p:cNvPr id="22" name="TextBox 22"/>
          <p:cNvSpPr txBox="1"/>
          <p:nvPr/>
        </p:nvSpPr>
        <p:spPr>
          <a:xfrm>
            <a:off x="11227729" y="5208440"/>
            <a:ext cx="6031571" cy="808586"/>
          </a:xfrm>
          <a:prstGeom prst="rect">
            <a:avLst/>
          </a:prstGeom>
        </p:spPr>
        <p:txBody>
          <a:bodyPr lIns="0" tIns="0" rIns="0" bIns="0" rtlCol="0" anchor="t">
            <a:spAutoFit/>
          </a:bodyPr>
          <a:lstStyle/>
          <a:p>
            <a:pPr algn="l">
              <a:lnSpc>
                <a:spcPts val="3217"/>
              </a:lnSpc>
            </a:pPr>
            <a:r>
              <a:rPr lang="en-US" sz="2298">
                <a:solidFill>
                  <a:srgbClr val="394646"/>
                </a:solidFill>
                <a:latin typeface="Enduro"/>
                <a:ea typeface="Enduro"/>
                <a:cs typeface="Enduro"/>
                <a:sym typeface="Enduro"/>
              </a:rPr>
              <a:t>Access and personalize ready-made promotional resources</a:t>
            </a:r>
          </a:p>
        </p:txBody>
      </p:sp>
      <p:grpSp>
        <p:nvGrpSpPr>
          <p:cNvPr id="23" name="Group 23"/>
          <p:cNvGrpSpPr/>
          <p:nvPr/>
        </p:nvGrpSpPr>
        <p:grpSpPr>
          <a:xfrm>
            <a:off x="10308092" y="6498255"/>
            <a:ext cx="578968" cy="578968"/>
            <a:chOff x="0" y="0"/>
            <a:chExt cx="152486" cy="152486"/>
          </a:xfrm>
        </p:grpSpPr>
        <p:sp>
          <p:nvSpPr>
            <p:cNvPr id="24" name="Freeform 24"/>
            <p:cNvSpPr/>
            <p:nvPr/>
          </p:nvSpPr>
          <p:spPr>
            <a:xfrm>
              <a:off x="0" y="0"/>
              <a:ext cx="152486" cy="152486"/>
            </a:xfrm>
            <a:custGeom>
              <a:avLst/>
              <a:gdLst/>
              <a:ahLst/>
              <a:cxnLst/>
              <a:rect l="l" t="t" r="r" b="b"/>
              <a:pathLst>
                <a:path w="152486" h="152486">
                  <a:moveTo>
                    <a:pt x="76243" y="0"/>
                  </a:moveTo>
                  <a:lnTo>
                    <a:pt x="76243" y="0"/>
                  </a:lnTo>
                  <a:cubicBezTo>
                    <a:pt x="118350" y="0"/>
                    <a:pt x="152486" y="34135"/>
                    <a:pt x="152486" y="76243"/>
                  </a:cubicBezTo>
                  <a:lnTo>
                    <a:pt x="152486" y="76243"/>
                  </a:lnTo>
                  <a:cubicBezTo>
                    <a:pt x="152486" y="96464"/>
                    <a:pt x="144453" y="115856"/>
                    <a:pt x="130155" y="130155"/>
                  </a:cubicBezTo>
                  <a:cubicBezTo>
                    <a:pt x="115856" y="144453"/>
                    <a:pt x="96464" y="152486"/>
                    <a:pt x="76243" y="152486"/>
                  </a:cubicBezTo>
                  <a:lnTo>
                    <a:pt x="76243" y="152486"/>
                  </a:lnTo>
                  <a:cubicBezTo>
                    <a:pt x="56022" y="152486"/>
                    <a:pt x="36629" y="144453"/>
                    <a:pt x="22331" y="130155"/>
                  </a:cubicBezTo>
                  <a:cubicBezTo>
                    <a:pt x="8033" y="115856"/>
                    <a:pt x="0" y="96464"/>
                    <a:pt x="0" y="76243"/>
                  </a:cubicBezTo>
                  <a:lnTo>
                    <a:pt x="0" y="76243"/>
                  </a:lnTo>
                  <a:cubicBezTo>
                    <a:pt x="0" y="56022"/>
                    <a:pt x="8033" y="36629"/>
                    <a:pt x="22331" y="22331"/>
                  </a:cubicBezTo>
                  <a:cubicBezTo>
                    <a:pt x="36629" y="8033"/>
                    <a:pt x="56022" y="0"/>
                    <a:pt x="76243" y="0"/>
                  </a:cubicBezTo>
                  <a:close/>
                </a:path>
              </a:pathLst>
            </a:custGeom>
            <a:solidFill>
              <a:srgbClr val="FEE19A"/>
            </a:solidFill>
          </p:spPr>
          <p:txBody>
            <a:bodyPr/>
            <a:lstStyle/>
            <a:p>
              <a:endParaRPr lang="en-US"/>
            </a:p>
          </p:txBody>
        </p:sp>
        <p:sp>
          <p:nvSpPr>
            <p:cNvPr id="25" name="TextBox 25"/>
            <p:cNvSpPr txBox="1"/>
            <p:nvPr/>
          </p:nvSpPr>
          <p:spPr>
            <a:xfrm>
              <a:off x="0" y="-38100"/>
              <a:ext cx="152486" cy="190586"/>
            </a:xfrm>
            <a:prstGeom prst="rect">
              <a:avLst/>
            </a:prstGeom>
          </p:spPr>
          <p:txBody>
            <a:bodyPr lIns="50800" tIns="50800" rIns="50800" bIns="50800" rtlCol="0" anchor="ctr"/>
            <a:lstStyle/>
            <a:p>
              <a:pPr algn="ctr">
                <a:lnSpc>
                  <a:spcPts val="2659"/>
                </a:lnSpc>
              </a:pPr>
              <a:endParaRPr/>
            </a:p>
          </p:txBody>
        </p:sp>
      </p:grpSp>
      <p:sp>
        <p:nvSpPr>
          <p:cNvPr id="26" name="TextBox 26"/>
          <p:cNvSpPr txBox="1"/>
          <p:nvPr/>
        </p:nvSpPr>
        <p:spPr>
          <a:xfrm>
            <a:off x="11227729" y="6441105"/>
            <a:ext cx="6031571" cy="808586"/>
          </a:xfrm>
          <a:prstGeom prst="rect">
            <a:avLst/>
          </a:prstGeom>
        </p:spPr>
        <p:txBody>
          <a:bodyPr lIns="0" tIns="0" rIns="0" bIns="0" rtlCol="0" anchor="t">
            <a:spAutoFit/>
          </a:bodyPr>
          <a:lstStyle/>
          <a:p>
            <a:pPr algn="l">
              <a:lnSpc>
                <a:spcPts val="3217"/>
              </a:lnSpc>
            </a:pPr>
            <a:r>
              <a:rPr lang="en-US" sz="2298">
                <a:solidFill>
                  <a:srgbClr val="394646"/>
                </a:solidFill>
                <a:latin typeface="Enduro"/>
                <a:ea typeface="Enduro"/>
                <a:cs typeface="Enduro"/>
                <a:sym typeface="Enduro"/>
              </a:rPr>
              <a:t>Get learners,  admins, and managers familiar and show them where to start</a:t>
            </a:r>
          </a:p>
        </p:txBody>
      </p:sp>
      <p:sp>
        <p:nvSpPr>
          <p:cNvPr id="27" name="Freeform 27"/>
          <p:cNvSpPr/>
          <p:nvPr/>
        </p:nvSpPr>
        <p:spPr>
          <a:xfrm>
            <a:off x="10453186" y="6688160"/>
            <a:ext cx="288781" cy="199159"/>
          </a:xfrm>
          <a:custGeom>
            <a:avLst/>
            <a:gdLst/>
            <a:ahLst/>
            <a:cxnLst/>
            <a:rect l="l" t="t" r="r" b="b"/>
            <a:pathLst>
              <a:path w="288781" h="199159">
                <a:moveTo>
                  <a:pt x="0" y="0"/>
                </a:moveTo>
                <a:lnTo>
                  <a:pt x="288780" y="0"/>
                </a:lnTo>
                <a:lnTo>
                  <a:pt x="288780" y="199159"/>
                </a:lnTo>
                <a:lnTo>
                  <a:pt x="0" y="199159"/>
                </a:lnTo>
                <a:lnTo>
                  <a:pt x="0" y="0"/>
                </a:lnTo>
                <a:close/>
              </a:path>
            </a:pathLst>
          </a:custGeom>
          <a:blipFill>
            <a:blip r:embed="rId5"/>
            <a:stretch>
              <a:fillRect/>
            </a:stretch>
          </a:blipFill>
        </p:spPr>
        <p:txBody>
          <a:bodyPr/>
          <a:lstStyle/>
          <a:p>
            <a:endParaRPr lang="en-US"/>
          </a:p>
        </p:txBody>
      </p:sp>
      <p:sp>
        <p:nvSpPr>
          <p:cNvPr id="28" name="TextBox 28"/>
          <p:cNvSpPr txBox="1"/>
          <p:nvPr/>
        </p:nvSpPr>
        <p:spPr>
          <a:xfrm>
            <a:off x="1332665" y="2453955"/>
            <a:ext cx="3354263" cy="488725"/>
          </a:xfrm>
          <a:prstGeom prst="rect">
            <a:avLst/>
          </a:prstGeom>
        </p:spPr>
        <p:txBody>
          <a:bodyPr lIns="0" tIns="0" rIns="0" bIns="0" rtlCol="0" anchor="t">
            <a:spAutoFit/>
          </a:bodyPr>
          <a:lstStyle/>
          <a:p>
            <a:pPr algn="l">
              <a:lnSpc>
                <a:spcPts val="4039"/>
              </a:lnSpc>
            </a:pPr>
            <a:r>
              <a:rPr lang="en-US" sz="2885">
                <a:solidFill>
                  <a:srgbClr val="FFFFFF"/>
                </a:solidFill>
                <a:latin typeface="Enduro"/>
                <a:ea typeface="Enduro"/>
                <a:cs typeface="Enduro"/>
                <a:sym typeface="Enduro"/>
              </a:rPr>
              <a:t>Step 2</a:t>
            </a:r>
          </a:p>
        </p:txBody>
      </p:sp>
      <p:sp>
        <p:nvSpPr>
          <p:cNvPr id="29" name="TextBox 29"/>
          <p:cNvSpPr txBox="1"/>
          <p:nvPr/>
        </p:nvSpPr>
        <p:spPr>
          <a:xfrm>
            <a:off x="11227729" y="7786792"/>
            <a:ext cx="6031571" cy="340093"/>
          </a:xfrm>
          <a:prstGeom prst="rect">
            <a:avLst/>
          </a:prstGeom>
        </p:spPr>
        <p:txBody>
          <a:bodyPr wrap="square" lIns="0" tIns="0" rIns="0" bIns="0" rtlCol="0" anchor="t">
            <a:spAutoFit/>
          </a:bodyPr>
          <a:lstStyle/>
          <a:p>
            <a:pPr>
              <a:lnSpc>
                <a:spcPts val="2760"/>
              </a:lnSpc>
              <a:spcBef>
                <a:spcPct val="0"/>
              </a:spcBef>
            </a:pPr>
            <a:r>
              <a:rPr lang="en-US" sz="2300">
                <a:solidFill>
                  <a:srgbClr val="394646"/>
                </a:solidFill>
                <a:latin typeface="Enduro"/>
                <a:ea typeface="Enduro"/>
                <a:cs typeface="Enduro"/>
                <a:sym typeface="Enduro"/>
              </a:rPr>
              <a:t>Start your launch-day action-plan</a:t>
            </a:r>
          </a:p>
        </p:txBody>
      </p:sp>
      <p:grpSp>
        <p:nvGrpSpPr>
          <p:cNvPr id="30" name="Group 30"/>
          <p:cNvGrpSpPr/>
          <p:nvPr/>
        </p:nvGrpSpPr>
        <p:grpSpPr>
          <a:xfrm>
            <a:off x="10317958" y="7668791"/>
            <a:ext cx="578968" cy="578968"/>
            <a:chOff x="0" y="0"/>
            <a:chExt cx="152486" cy="152486"/>
          </a:xfrm>
        </p:grpSpPr>
        <p:sp>
          <p:nvSpPr>
            <p:cNvPr id="31" name="Freeform 31"/>
            <p:cNvSpPr/>
            <p:nvPr/>
          </p:nvSpPr>
          <p:spPr>
            <a:xfrm>
              <a:off x="0" y="0"/>
              <a:ext cx="152486" cy="152486"/>
            </a:xfrm>
            <a:custGeom>
              <a:avLst/>
              <a:gdLst/>
              <a:ahLst/>
              <a:cxnLst/>
              <a:rect l="l" t="t" r="r" b="b"/>
              <a:pathLst>
                <a:path w="152486" h="152486">
                  <a:moveTo>
                    <a:pt x="76243" y="0"/>
                  </a:moveTo>
                  <a:lnTo>
                    <a:pt x="76243" y="0"/>
                  </a:lnTo>
                  <a:cubicBezTo>
                    <a:pt x="118350" y="0"/>
                    <a:pt x="152486" y="34135"/>
                    <a:pt x="152486" y="76243"/>
                  </a:cubicBezTo>
                  <a:lnTo>
                    <a:pt x="152486" y="76243"/>
                  </a:lnTo>
                  <a:cubicBezTo>
                    <a:pt x="152486" y="96464"/>
                    <a:pt x="144453" y="115856"/>
                    <a:pt x="130155" y="130155"/>
                  </a:cubicBezTo>
                  <a:cubicBezTo>
                    <a:pt x="115856" y="144453"/>
                    <a:pt x="96464" y="152486"/>
                    <a:pt x="76243" y="152486"/>
                  </a:cubicBezTo>
                  <a:lnTo>
                    <a:pt x="76243" y="152486"/>
                  </a:lnTo>
                  <a:cubicBezTo>
                    <a:pt x="56022" y="152486"/>
                    <a:pt x="36629" y="144453"/>
                    <a:pt x="22331" y="130155"/>
                  </a:cubicBezTo>
                  <a:cubicBezTo>
                    <a:pt x="8033" y="115856"/>
                    <a:pt x="0" y="96464"/>
                    <a:pt x="0" y="76243"/>
                  </a:cubicBezTo>
                  <a:lnTo>
                    <a:pt x="0" y="76243"/>
                  </a:lnTo>
                  <a:cubicBezTo>
                    <a:pt x="0" y="56022"/>
                    <a:pt x="8033" y="36629"/>
                    <a:pt x="22331" y="22331"/>
                  </a:cubicBezTo>
                  <a:cubicBezTo>
                    <a:pt x="36629" y="8033"/>
                    <a:pt x="56022" y="0"/>
                    <a:pt x="76243" y="0"/>
                  </a:cubicBezTo>
                  <a:close/>
                </a:path>
              </a:pathLst>
            </a:custGeom>
            <a:solidFill>
              <a:srgbClr val="FEE19A"/>
            </a:solidFill>
          </p:spPr>
          <p:txBody>
            <a:bodyPr/>
            <a:lstStyle/>
            <a:p>
              <a:endParaRPr lang="en-US"/>
            </a:p>
          </p:txBody>
        </p:sp>
        <p:sp>
          <p:nvSpPr>
            <p:cNvPr id="32" name="TextBox 32"/>
            <p:cNvSpPr txBox="1"/>
            <p:nvPr/>
          </p:nvSpPr>
          <p:spPr>
            <a:xfrm>
              <a:off x="0" y="-38100"/>
              <a:ext cx="152486" cy="190586"/>
            </a:xfrm>
            <a:prstGeom prst="rect">
              <a:avLst/>
            </a:prstGeom>
          </p:spPr>
          <p:txBody>
            <a:bodyPr lIns="50800" tIns="50800" rIns="50800" bIns="50800" rtlCol="0" anchor="ctr"/>
            <a:lstStyle/>
            <a:p>
              <a:pPr algn="ctr">
                <a:lnSpc>
                  <a:spcPts val="2659"/>
                </a:lnSpc>
              </a:pPr>
              <a:endParaRPr/>
            </a:p>
          </p:txBody>
        </p:sp>
      </p:grpSp>
      <p:sp>
        <p:nvSpPr>
          <p:cNvPr id="33" name="Freeform 33"/>
          <p:cNvSpPr/>
          <p:nvPr/>
        </p:nvSpPr>
        <p:spPr>
          <a:xfrm>
            <a:off x="10463051" y="7858696"/>
            <a:ext cx="288781" cy="199159"/>
          </a:xfrm>
          <a:custGeom>
            <a:avLst/>
            <a:gdLst/>
            <a:ahLst/>
            <a:cxnLst/>
            <a:rect l="l" t="t" r="r" b="b"/>
            <a:pathLst>
              <a:path w="288781" h="199159">
                <a:moveTo>
                  <a:pt x="0" y="0"/>
                </a:moveTo>
                <a:lnTo>
                  <a:pt x="288781" y="0"/>
                </a:lnTo>
                <a:lnTo>
                  <a:pt x="288781" y="199159"/>
                </a:lnTo>
                <a:lnTo>
                  <a:pt x="0" y="199159"/>
                </a:lnTo>
                <a:lnTo>
                  <a:pt x="0" y="0"/>
                </a:lnTo>
                <a:close/>
              </a:path>
            </a:pathLst>
          </a:custGeom>
          <a:blipFill>
            <a:blip r:embed="rId5"/>
            <a:stretch>
              <a:fillRect/>
            </a:stretch>
          </a:blipFill>
        </p:spPr>
        <p:txBody>
          <a:bodyPr/>
          <a:lstStyle/>
          <a:p>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AF9F4"/>
        </a:solidFill>
        <a:effectLst/>
      </p:bgPr>
    </p:bg>
    <p:spTree>
      <p:nvGrpSpPr>
        <p:cNvPr id="1" name=""/>
        <p:cNvGrpSpPr/>
        <p:nvPr/>
      </p:nvGrpSpPr>
      <p:grpSpPr>
        <a:xfrm>
          <a:off x="0" y="0"/>
          <a:ext cx="0" cy="0"/>
          <a:chOff x="0" y="0"/>
          <a:chExt cx="0" cy="0"/>
        </a:xfrm>
      </p:grpSpPr>
      <p:sp>
        <p:nvSpPr>
          <p:cNvPr id="2" name="TextBox 2"/>
          <p:cNvSpPr txBox="1"/>
          <p:nvPr/>
        </p:nvSpPr>
        <p:spPr>
          <a:xfrm>
            <a:off x="1798355" y="3917011"/>
            <a:ext cx="6103352" cy="747237"/>
          </a:xfrm>
          <a:prstGeom prst="rect">
            <a:avLst/>
          </a:prstGeom>
        </p:spPr>
        <p:txBody>
          <a:bodyPr lIns="0" tIns="0" rIns="0" bIns="0" rtlCol="0" anchor="t">
            <a:spAutoFit/>
          </a:bodyPr>
          <a:lstStyle/>
          <a:p>
            <a:pPr algn="l">
              <a:lnSpc>
                <a:spcPts val="2995"/>
              </a:lnSpc>
            </a:pPr>
            <a:r>
              <a:rPr lang="en-US" sz="2400" spc="-28">
                <a:solidFill>
                  <a:srgbClr val="242C2C"/>
                </a:solidFill>
                <a:latin typeface="Enduro"/>
                <a:ea typeface="Enduro"/>
                <a:cs typeface="Enduro"/>
                <a:sym typeface="Enduro"/>
              </a:rPr>
              <a:t>Confirm with your IT team that your intended audiences are able to access Go1</a:t>
            </a:r>
          </a:p>
        </p:txBody>
      </p:sp>
      <p:sp>
        <p:nvSpPr>
          <p:cNvPr id="3" name="TextBox 3"/>
          <p:cNvSpPr txBox="1"/>
          <p:nvPr/>
        </p:nvSpPr>
        <p:spPr>
          <a:xfrm>
            <a:off x="1028700" y="1114425"/>
            <a:ext cx="15741915" cy="669925"/>
          </a:xfrm>
          <a:prstGeom prst="rect">
            <a:avLst/>
          </a:prstGeom>
        </p:spPr>
        <p:txBody>
          <a:bodyPr lIns="0" tIns="0" rIns="0" bIns="0" rtlCol="0" anchor="t">
            <a:spAutoFit/>
          </a:bodyPr>
          <a:lstStyle/>
          <a:p>
            <a:pPr algn="l">
              <a:lnSpc>
                <a:spcPts val="5000"/>
              </a:lnSpc>
            </a:pPr>
            <a:r>
              <a:rPr lang="en-US" sz="5000" spc="-156">
                <a:solidFill>
                  <a:srgbClr val="394646"/>
                </a:solidFill>
                <a:latin typeface="Enduro Narrow"/>
                <a:ea typeface="Enduro Narrow"/>
                <a:cs typeface="Enduro Narrow"/>
                <a:sym typeface="Enduro Narrow"/>
              </a:rPr>
              <a:t>Announce Go1 with clarity and confidence</a:t>
            </a:r>
          </a:p>
        </p:txBody>
      </p:sp>
      <p:sp>
        <p:nvSpPr>
          <p:cNvPr id="4" name="TextBox 4"/>
          <p:cNvSpPr txBox="1"/>
          <p:nvPr/>
        </p:nvSpPr>
        <p:spPr>
          <a:xfrm>
            <a:off x="1028700" y="2835733"/>
            <a:ext cx="7631988" cy="558165"/>
          </a:xfrm>
          <a:prstGeom prst="rect">
            <a:avLst/>
          </a:prstGeom>
        </p:spPr>
        <p:txBody>
          <a:bodyPr lIns="0" tIns="0" rIns="0" bIns="0" rtlCol="0" anchor="t">
            <a:spAutoFit/>
          </a:bodyPr>
          <a:lstStyle/>
          <a:p>
            <a:pPr algn="l">
              <a:lnSpc>
                <a:spcPts val="4680"/>
              </a:lnSpc>
            </a:pPr>
            <a:r>
              <a:rPr lang="en-US" sz="3000">
                <a:solidFill>
                  <a:srgbClr val="394646"/>
                </a:solidFill>
                <a:latin typeface="Enduro Narrow"/>
                <a:ea typeface="Enduro Narrow"/>
                <a:cs typeface="Enduro Narrow"/>
                <a:sym typeface="Enduro Narrow"/>
              </a:rPr>
              <a:t>Go1's recommended launch day checklist</a:t>
            </a:r>
          </a:p>
        </p:txBody>
      </p:sp>
      <p:sp>
        <p:nvSpPr>
          <p:cNvPr id="5" name="TextBox 5"/>
          <p:cNvSpPr txBox="1"/>
          <p:nvPr/>
        </p:nvSpPr>
        <p:spPr>
          <a:xfrm>
            <a:off x="1798355" y="5120869"/>
            <a:ext cx="6107249" cy="1118845"/>
          </a:xfrm>
          <a:prstGeom prst="rect">
            <a:avLst/>
          </a:prstGeom>
        </p:spPr>
        <p:txBody>
          <a:bodyPr lIns="0" tIns="0" rIns="0" bIns="0" rtlCol="0" anchor="t">
            <a:spAutoFit/>
          </a:bodyPr>
          <a:lstStyle/>
          <a:p>
            <a:pPr algn="l">
              <a:lnSpc>
                <a:spcPts val="2995"/>
              </a:lnSpc>
            </a:pPr>
            <a:r>
              <a:rPr lang="en-US" sz="2400" spc="-28">
                <a:solidFill>
                  <a:srgbClr val="242C2C"/>
                </a:solidFill>
                <a:latin typeface="Enduro"/>
                <a:ea typeface="Enduro"/>
                <a:cs typeface="Enduro"/>
                <a:sym typeface="Enduro"/>
              </a:rPr>
              <a:t>Use multiple channels - email, Teams/Slack, intranet, newsletters, print outs or digital posters on in-office TV screens</a:t>
            </a:r>
          </a:p>
        </p:txBody>
      </p:sp>
      <p:sp>
        <p:nvSpPr>
          <p:cNvPr id="6" name="TextBox 6"/>
          <p:cNvSpPr txBox="1"/>
          <p:nvPr/>
        </p:nvSpPr>
        <p:spPr>
          <a:xfrm>
            <a:off x="9917681" y="3917011"/>
            <a:ext cx="6725471" cy="747370"/>
          </a:xfrm>
          <a:prstGeom prst="rect">
            <a:avLst/>
          </a:prstGeom>
        </p:spPr>
        <p:txBody>
          <a:bodyPr lIns="0" tIns="0" rIns="0" bIns="0" rtlCol="0" anchor="t">
            <a:spAutoFit/>
          </a:bodyPr>
          <a:lstStyle/>
          <a:p>
            <a:pPr algn="l">
              <a:lnSpc>
                <a:spcPts val="2995"/>
              </a:lnSpc>
            </a:pPr>
            <a:r>
              <a:rPr lang="en-US" sz="2400" spc="-28">
                <a:solidFill>
                  <a:srgbClr val="242C2C"/>
                </a:solidFill>
                <a:latin typeface="Enduro"/>
                <a:ea typeface="Enduro"/>
                <a:cs typeface="Enduro"/>
                <a:sym typeface="Enduro"/>
              </a:rPr>
              <a:t>Send launch messages to your target audiences (learners, managers, leaders, or other admins)</a:t>
            </a:r>
          </a:p>
        </p:txBody>
      </p:sp>
      <p:sp>
        <p:nvSpPr>
          <p:cNvPr id="7" name="TextBox 7"/>
          <p:cNvSpPr txBox="1"/>
          <p:nvPr/>
        </p:nvSpPr>
        <p:spPr>
          <a:xfrm>
            <a:off x="9917681" y="5120869"/>
            <a:ext cx="6994059" cy="747237"/>
          </a:xfrm>
          <a:prstGeom prst="rect">
            <a:avLst/>
          </a:prstGeom>
        </p:spPr>
        <p:txBody>
          <a:bodyPr lIns="0" tIns="0" rIns="0" bIns="0" rtlCol="0" anchor="t">
            <a:spAutoFit/>
          </a:bodyPr>
          <a:lstStyle/>
          <a:p>
            <a:pPr algn="l">
              <a:lnSpc>
                <a:spcPts val="2995"/>
              </a:lnSpc>
            </a:pPr>
            <a:r>
              <a:rPr lang="en-US" sz="2400" spc="-28">
                <a:solidFill>
                  <a:srgbClr val="242C2C"/>
                </a:solidFill>
                <a:latin typeface="Enduro"/>
                <a:ea typeface="Enduro"/>
                <a:cs typeface="Enduro"/>
                <a:sym typeface="Enduro"/>
              </a:rPr>
              <a:t>Include links to a few courses for learners to </a:t>
            </a:r>
          </a:p>
          <a:p>
            <a:pPr algn="l">
              <a:lnSpc>
                <a:spcPts val="2995"/>
              </a:lnSpc>
            </a:pPr>
            <a:r>
              <a:rPr lang="en-US" sz="2400" spc="-28">
                <a:solidFill>
                  <a:srgbClr val="242C2C"/>
                </a:solidFill>
                <a:latin typeface="Enduro"/>
                <a:ea typeface="Enduro"/>
                <a:cs typeface="Enduro"/>
                <a:sym typeface="Enduro"/>
              </a:rPr>
              <a:t>get started </a:t>
            </a:r>
          </a:p>
        </p:txBody>
      </p:sp>
      <p:sp>
        <p:nvSpPr>
          <p:cNvPr id="8" name="TextBox 8"/>
          <p:cNvSpPr txBox="1"/>
          <p:nvPr/>
        </p:nvSpPr>
        <p:spPr>
          <a:xfrm>
            <a:off x="1798355" y="6744539"/>
            <a:ext cx="6103352" cy="1118845"/>
          </a:xfrm>
          <a:prstGeom prst="rect">
            <a:avLst/>
          </a:prstGeom>
        </p:spPr>
        <p:txBody>
          <a:bodyPr lIns="0" tIns="0" rIns="0" bIns="0" rtlCol="0" anchor="t">
            <a:spAutoFit/>
          </a:bodyPr>
          <a:lstStyle/>
          <a:p>
            <a:pPr algn="l">
              <a:lnSpc>
                <a:spcPts val="2995"/>
              </a:lnSpc>
            </a:pPr>
            <a:r>
              <a:rPr lang="en-US" sz="2400" spc="-28">
                <a:solidFill>
                  <a:srgbClr val="242C2C"/>
                </a:solidFill>
                <a:latin typeface="Enduro"/>
                <a:ea typeface="Enduro"/>
                <a:cs typeface="Enduro"/>
                <a:sym typeface="Enduro"/>
              </a:rPr>
              <a:t>Ask execs and managers to give a shout out and share why they’re excited about the launch</a:t>
            </a:r>
          </a:p>
        </p:txBody>
      </p:sp>
      <p:grpSp>
        <p:nvGrpSpPr>
          <p:cNvPr id="9" name="Group 9"/>
          <p:cNvGrpSpPr/>
          <p:nvPr/>
        </p:nvGrpSpPr>
        <p:grpSpPr>
          <a:xfrm>
            <a:off x="1028700" y="3990298"/>
            <a:ext cx="392681" cy="392681"/>
            <a:chOff x="0" y="0"/>
            <a:chExt cx="152486" cy="152486"/>
          </a:xfrm>
        </p:grpSpPr>
        <p:sp>
          <p:nvSpPr>
            <p:cNvPr id="10" name="Freeform 10"/>
            <p:cNvSpPr/>
            <p:nvPr/>
          </p:nvSpPr>
          <p:spPr>
            <a:xfrm>
              <a:off x="0" y="0"/>
              <a:ext cx="152486" cy="152486"/>
            </a:xfrm>
            <a:custGeom>
              <a:avLst/>
              <a:gdLst/>
              <a:ahLst/>
              <a:cxnLst/>
              <a:rect l="l" t="t" r="r" b="b"/>
              <a:pathLst>
                <a:path w="152486" h="152486">
                  <a:moveTo>
                    <a:pt x="76243" y="0"/>
                  </a:moveTo>
                  <a:lnTo>
                    <a:pt x="76243" y="0"/>
                  </a:lnTo>
                  <a:cubicBezTo>
                    <a:pt x="118350" y="0"/>
                    <a:pt x="152486" y="34135"/>
                    <a:pt x="152486" y="76243"/>
                  </a:cubicBezTo>
                  <a:lnTo>
                    <a:pt x="152486" y="76243"/>
                  </a:lnTo>
                  <a:cubicBezTo>
                    <a:pt x="152486" y="96464"/>
                    <a:pt x="144453" y="115856"/>
                    <a:pt x="130155" y="130155"/>
                  </a:cubicBezTo>
                  <a:cubicBezTo>
                    <a:pt x="115856" y="144453"/>
                    <a:pt x="96464" y="152486"/>
                    <a:pt x="76243" y="152486"/>
                  </a:cubicBezTo>
                  <a:lnTo>
                    <a:pt x="76243" y="152486"/>
                  </a:lnTo>
                  <a:cubicBezTo>
                    <a:pt x="56022" y="152486"/>
                    <a:pt x="36629" y="144453"/>
                    <a:pt x="22331" y="130155"/>
                  </a:cubicBezTo>
                  <a:cubicBezTo>
                    <a:pt x="8033" y="115856"/>
                    <a:pt x="0" y="96464"/>
                    <a:pt x="0" y="76243"/>
                  </a:cubicBezTo>
                  <a:lnTo>
                    <a:pt x="0" y="76243"/>
                  </a:lnTo>
                  <a:cubicBezTo>
                    <a:pt x="0" y="56022"/>
                    <a:pt x="8033" y="36629"/>
                    <a:pt x="22331" y="22331"/>
                  </a:cubicBezTo>
                  <a:cubicBezTo>
                    <a:pt x="36629" y="8033"/>
                    <a:pt x="56022" y="0"/>
                    <a:pt x="76243" y="0"/>
                  </a:cubicBezTo>
                  <a:close/>
                </a:path>
              </a:pathLst>
            </a:custGeom>
            <a:solidFill>
              <a:srgbClr val="D3E9EE"/>
            </a:solidFill>
          </p:spPr>
          <p:txBody>
            <a:bodyPr/>
            <a:lstStyle/>
            <a:p>
              <a:endParaRPr lang="en-US"/>
            </a:p>
          </p:txBody>
        </p:sp>
        <p:sp>
          <p:nvSpPr>
            <p:cNvPr id="11" name="TextBox 11"/>
            <p:cNvSpPr txBox="1"/>
            <p:nvPr/>
          </p:nvSpPr>
          <p:spPr>
            <a:xfrm>
              <a:off x="0" y="-38100"/>
              <a:ext cx="152486" cy="190586"/>
            </a:xfrm>
            <a:prstGeom prst="rect">
              <a:avLst/>
            </a:prstGeom>
          </p:spPr>
          <p:txBody>
            <a:bodyPr lIns="50800" tIns="50800" rIns="50800" bIns="50800" rtlCol="0" anchor="ctr"/>
            <a:lstStyle/>
            <a:p>
              <a:pPr algn="ctr">
                <a:lnSpc>
                  <a:spcPts val="2659"/>
                </a:lnSpc>
              </a:pPr>
              <a:endParaRPr/>
            </a:p>
          </p:txBody>
        </p:sp>
      </p:grpSp>
      <p:grpSp>
        <p:nvGrpSpPr>
          <p:cNvPr id="12" name="Group 12"/>
          <p:cNvGrpSpPr/>
          <p:nvPr/>
        </p:nvGrpSpPr>
        <p:grpSpPr>
          <a:xfrm>
            <a:off x="9144000" y="3936061"/>
            <a:ext cx="392681" cy="392681"/>
            <a:chOff x="0" y="0"/>
            <a:chExt cx="152486" cy="152486"/>
          </a:xfrm>
        </p:grpSpPr>
        <p:sp>
          <p:nvSpPr>
            <p:cNvPr id="13" name="Freeform 13"/>
            <p:cNvSpPr/>
            <p:nvPr/>
          </p:nvSpPr>
          <p:spPr>
            <a:xfrm>
              <a:off x="0" y="0"/>
              <a:ext cx="152486" cy="152486"/>
            </a:xfrm>
            <a:custGeom>
              <a:avLst/>
              <a:gdLst/>
              <a:ahLst/>
              <a:cxnLst/>
              <a:rect l="l" t="t" r="r" b="b"/>
              <a:pathLst>
                <a:path w="152486" h="152486">
                  <a:moveTo>
                    <a:pt x="76243" y="0"/>
                  </a:moveTo>
                  <a:lnTo>
                    <a:pt x="76243" y="0"/>
                  </a:lnTo>
                  <a:cubicBezTo>
                    <a:pt x="118350" y="0"/>
                    <a:pt x="152486" y="34135"/>
                    <a:pt x="152486" y="76243"/>
                  </a:cubicBezTo>
                  <a:lnTo>
                    <a:pt x="152486" y="76243"/>
                  </a:lnTo>
                  <a:cubicBezTo>
                    <a:pt x="152486" y="96464"/>
                    <a:pt x="144453" y="115856"/>
                    <a:pt x="130155" y="130155"/>
                  </a:cubicBezTo>
                  <a:cubicBezTo>
                    <a:pt x="115856" y="144453"/>
                    <a:pt x="96464" y="152486"/>
                    <a:pt x="76243" y="152486"/>
                  </a:cubicBezTo>
                  <a:lnTo>
                    <a:pt x="76243" y="152486"/>
                  </a:lnTo>
                  <a:cubicBezTo>
                    <a:pt x="56022" y="152486"/>
                    <a:pt x="36629" y="144453"/>
                    <a:pt x="22331" y="130155"/>
                  </a:cubicBezTo>
                  <a:cubicBezTo>
                    <a:pt x="8033" y="115856"/>
                    <a:pt x="0" y="96464"/>
                    <a:pt x="0" y="76243"/>
                  </a:cubicBezTo>
                  <a:lnTo>
                    <a:pt x="0" y="76243"/>
                  </a:lnTo>
                  <a:cubicBezTo>
                    <a:pt x="0" y="56022"/>
                    <a:pt x="8033" y="36629"/>
                    <a:pt x="22331" y="22331"/>
                  </a:cubicBezTo>
                  <a:cubicBezTo>
                    <a:pt x="36629" y="8033"/>
                    <a:pt x="56022" y="0"/>
                    <a:pt x="76243" y="0"/>
                  </a:cubicBezTo>
                  <a:close/>
                </a:path>
              </a:pathLst>
            </a:custGeom>
            <a:solidFill>
              <a:srgbClr val="D3E9EE"/>
            </a:solidFill>
          </p:spPr>
          <p:txBody>
            <a:bodyPr/>
            <a:lstStyle/>
            <a:p>
              <a:endParaRPr lang="en-US"/>
            </a:p>
          </p:txBody>
        </p:sp>
        <p:sp>
          <p:nvSpPr>
            <p:cNvPr id="14" name="TextBox 14"/>
            <p:cNvSpPr txBox="1"/>
            <p:nvPr/>
          </p:nvSpPr>
          <p:spPr>
            <a:xfrm>
              <a:off x="0" y="-38100"/>
              <a:ext cx="152486" cy="190586"/>
            </a:xfrm>
            <a:prstGeom prst="rect">
              <a:avLst/>
            </a:prstGeom>
          </p:spPr>
          <p:txBody>
            <a:bodyPr lIns="50800" tIns="50800" rIns="50800" bIns="50800" rtlCol="0" anchor="ctr"/>
            <a:lstStyle/>
            <a:p>
              <a:pPr algn="ctr">
                <a:lnSpc>
                  <a:spcPts val="2659"/>
                </a:lnSpc>
              </a:pPr>
              <a:endParaRPr/>
            </a:p>
          </p:txBody>
        </p:sp>
      </p:grpSp>
      <p:grpSp>
        <p:nvGrpSpPr>
          <p:cNvPr id="15" name="Group 15"/>
          <p:cNvGrpSpPr/>
          <p:nvPr/>
        </p:nvGrpSpPr>
        <p:grpSpPr>
          <a:xfrm>
            <a:off x="9144000" y="5139919"/>
            <a:ext cx="392681" cy="392681"/>
            <a:chOff x="0" y="0"/>
            <a:chExt cx="152486" cy="152486"/>
          </a:xfrm>
        </p:grpSpPr>
        <p:sp>
          <p:nvSpPr>
            <p:cNvPr id="16" name="Freeform 16"/>
            <p:cNvSpPr/>
            <p:nvPr/>
          </p:nvSpPr>
          <p:spPr>
            <a:xfrm>
              <a:off x="0" y="0"/>
              <a:ext cx="152486" cy="152486"/>
            </a:xfrm>
            <a:custGeom>
              <a:avLst/>
              <a:gdLst/>
              <a:ahLst/>
              <a:cxnLst/>
              <a:rect l="l" t="t" r="r" b="b"/>
              <a:pathLst>
                <a:path w="152486" h="152486">
                  <a:moveTo>
                    <a:pt x="76243" y="0"/>
                  </a:moveTo>
                  <a:lnTo>
                    <a:pt x="76243" y="0"/>
                  </a:lnTo>
                  <a:cubicBezTo>
                    <a:pt x="118350" y="0"/>
                    <a:pt x="152486" y="34135"/>
                    <a:pt x="152486" y="76243"/>
                  </a:cubicBezTo>
                  <a:lnTo>
                    <a:pt x="152486" y="76243"/>
                  </a:lnTo>
                  <a:cubicBezTo>
                    <a:pt x="152486" y="96464"/>
                    <a:pt x="144453" y="115856"/>
                    <a:pt x="130155" y="130155"/>
                  </a:cubicBezTo>
                  <a:cubicBezTo>
                    <a:pt x="115856" y="144453"/>
                    <a:pt x="96464" y="152486"/>
                    <a:pt x="76243" y="152486"/>
                  </a:cubicBezTo>
                  <a:lnTo>
                    <a:pt x="76243" y="152486"/>
                  </a:lnTo>
                  <a:cubicBezTo>
                    <a:pt x="56022" y="152486"/>
                    <a:pt x="36629" y="144453"/>
                    <a:pt x="22331" y="130155"/>
                  </a:cubicBezTo>
                  <a:cubicBezTo>
                    <a:pt x="8033" y="115856"/>
                    <a:pt x="0" y="96464"/>
                    <a:pt x="0" y="76243"/>
                  </a:cubicBezTo>
                  <a:lnTo>
                    <a:pt x="0" y="76243"/>
                  </a:lnTo>
                  <a:cubicBezTo>
                    <a:pt x="0" y="56022"/>
                    <a:pt x="8033" y="36629"/>
                    <a:pt x="22331" y="22331"/>
                  </a:cubicBezTo>
                  <a:cubicBezTo>
                    <a:pt x="36629" y="8033"/>
                    <a:pt x="56022" y="0"/>
                    <a:pt x="76243" y="0"/>
                  </a:cubicBezTo>
                  <a:close/>
                </a:path>
              </a:pathLst>
            </a:custGeom>
            <a:solidFill>
              <a:srgbClr val="D3E9EE"/>
            </a:solidFill>
          </p:spPr>
          <p:txBody>
            <a:bodyPr/>
            <a:lstStyle/>
            <a:p>
              <a:endParaRPr lang="en-US"/>
            </a:p>
          </p:txBody>
        </p:sp>
        <p:sp>
          <p:nvSpPr>
            <p:cNvPr id="17" name="TextBox 17"/>
            <p:cNvSpPr txBox="1"/>
            <p:nvPr/>
          </p:nvSpPr>
          <p:spPr>
            <a:xfrm>
              <a:off x="0" y="-38100"/>
              <a:ext cx="152486" cy="190586"/>
            </a:xfrm>
            <a:prstGeom prst="rect">
              <a:avLst/>
            </a:prstGeom>
          </p:spPr>
          <p:txBody>
            <a:bodyPr lIns="50800" tIns="50800" rIns="50800" bIns="50800" rtlCol="0" anchor="ctr"/>
            <a:lstStyle/>
            <a:p>
              <a:pPr algn="ctr">
                <a:lnSpc>
                  <a:spcPts val="2659"/>
                </a:lnSpc>
              </a:pPr>
              <a:endParaRPr/>
            </a:p>
          </p:txBody>
        </p:sp>
      </p:grpSp>
      <p:grpSp>
        <p:nvGrpSpPr>
          <p:cNvPr id="18" name="Group 18"/>
          <p:cNvGrpSpPr/>
          <p:nvPr/>
        </p:nvGrpSpPr>
        <p:grpSpPr>
          <a:xfrm>
            <a:off x="1028700" y="5139919"/>
            <a:ext cx="392681" cy="392681"/>
            <a:chOff x="0" y="0"/>
            <a:chExt cx="152486" cy="152486"/>
          </a:xfrm>
        </p:grpSpPr>
        <p:sp>
          <p:nvSpPr>
            <p:cNvPr id="19" name="Freeform 19"/>
            <p:cNvSpPr/>
            <p:nvPr/>
          </p:nvSpPr>
          <p:spPr>
            <a:xfrm>
              <a:off x="0" y="0"/>
              <a:ext cx="152486" cy="152486"/>
            </a:xfrm>
            <a:custGeom>
              <a:avLst/>
              <a:gdLst/>
              <a:ahLst/>
              <a:cxnLst/>
              <a:rect l="l" t="t" r="r" b="b"/>
              <a:pathLst>
                <a:path w="152486" h="152486">
                  <a:moveTo>
                    <a:pt x="76243" y="0"/>
                  </a:moveTo>
                  <a:lnTo>
                    <a:pt x="76243" y="0"/>
                  </a:lnTo>
                  <a:cubicBezTo>
                    <a:pt x="118350" y="0"/>
                    <a:pt x="152486" y="34135"/>
                    <a:pt x="152486" y="76243"/>
                  </a:cubicBezTo>
                  <a:lnTo>
                    <a:pt x="152486" y="76243"/>
                  </a:lnTo>
                  <a:cubicBezTo>
                    <a:pt x="152486" y="96464"/>
                    <a:pt x="144453" y="115856"/>
                    <a:pt x="130155" y="130155"/>
                  </a:cubicBezTo>
                  <a:cubicBezTo>
                    <a:pt x="115856" y="144453"/>
                    <a:pt x="96464" y="152486"/>
                    <a:pt x="76243" y="152486"/>
                  </a:cubicBezTo>
                  <a:lnTo>
                    <a:pt x="76243" y="152486"/>
                  </a:lnTo>
                  <a:cubicBezTo>
                    <a:pt x="56022" y="152486"/>
                    <a:pt x="36629" y="144453"/>
                    <a:pt x="22331" y="130155"/>
                  </a:cubicBezTo>
                  <a:cubicBezTo>
                    <a:pt x="8033" y="115856"/>
                    <a:pt x="0" y="96464"/>
                    <a:pt x="0" y="76243"/>
                  </a:cubicBezTo>
                  <a:lnTo>
                    <a:pt x="0" y="76243"/>
                  </a:lnTo>
                  <a:cubicBezTo>
                    <a:pt x="0" y="56022"/>
                    <a:pt x="8033" y="36629"/>
                    <a:pt x="22331" y="22331"/>
                  </a:cubicBezTo>
                  <a:cubicBezTo>
                    <a:pt x="36629" y="8033"/>
                    <a:pt x="56022" y="0"/>
                    <a:pt x="76243" y="0"/>
                  </a:cubicBezTo>
                  <a:close/>
                </a:path>
              </a:pathLst>
            </a:custGeom>
            <a:solidFill>
              <a:srgbClr val="D3E9EE"/>
            </a:solidFill>
          </p:spPr>
          <p:txBody>
            <a:bodyPr/>
            <a:lstStyle/>
            <a:p>
              <a:endParaRPr lang="en-US"/>
            </a:p>
          </p:txBody>
        </p:sp>
        <p:sp>
          <p:nvSpPr>
            <p:cNvPr id="20" name="TextBox 20"/>
            <p:cNvSpPr txBox="1"/>
            <p:nvPr/>
          </p:nvSpPr>
          <p:spPr>
            <a:xfrm>
              <a:off x="0" y="-38100"/>
              <a:ext cx="152486" cy="190586"/>
            </a:xfrm>
            <a:prstGeom prst="rect">
              <a:avLst/>
            </a:prstGeom>
          </p:spPr>
          <p:txBody>
            <a:bodyPr lIns="50800" tIns="50800" rIns="50800" bIns="50800" rtlCol="0" anchor="ctr"/>
            <a:lstStyle/>
            <a:p>
              <a:pPr algn="ctr">
                <a:lnSpc>
                  <a:spcPts val="2659"/>
                </a:lnSpc>
              </a:pPr>
              <a:endParaRPr/>
            </a:p>
          </p:txBody>
        </p:sp>
      </p:grpSp>
      <p:grpSp>
        <p:nvGrpSpPr>
          <p:cNvPr id="21" name="Group 21"/>
          <p:cNvGrpSpPr/>
          <p:nvPr/>
        </p:nvGrpSpPr>
        <p:grpSpPr>
          <a:xfrm>
            <a:off x="1028700" y="6763589"/>
            <a:ext cx="392681" cy="392681"/>
            <a:chOff x="0" y="0"/>
            <a:chExt cx="152486" cy="152486"/>
          </a:xfrm>
        </p:grpSpPr>
        <p:sp>
          <p:nvSpPr>
            <p:cNvPr id="22" name="Freeform 22"/>
            <p:cNvSpPr/>
            <p:nvPr/>
          </p:nvSpPr>
          <p:spPr>
            <a:xfrm>
              <a:off x="0" y="0"/>
              <a:ext cx="152486" cy="152486"/>
            </a:xfrm>
            <a:custGeom>
              <a:avLst/>
              <a:gdLst/>
              <a:ahLst/>
              <a:cxnLst/>
              <a:rect l="l" t="t" r="r" b="b"/>
              <a:pathLst>
                <a:path w="152486" h="152486">
                  <a:moveTo>
                    <a:pt x="76243" y="0"/>
                  </a:moveTo>
                  <a:lnTo>
                    <a:pt x="76243" y="0"/>
                  </a:lnTo>
                  <a:cubicBezTo>
                    <a:pt x="118350" y="0"/>
                    <a:pt x="152486" y="34135"/>
                    <a:pt x="152486" y="76243"/>
                  </a:cubicBezTo>
                  <a:lnTo>
                    <a:pt x="152486" y="76243"/>
                  </a:lnTo>
                  <a:cubicBezTo>
                    <a:pt x="152486" y="96464"/>
                    <a:pt x="144453" y="115856"/>
                    <a:pt x="130155" y="130155"/>
                  </a:cubicBezTo>
                  <a:cubicBezTo>
                    <a:pt x="115856" y="144453"/>
                    <a:pt x="96464" y="152486"/>
                    <a:pt x="76243" y="152486"/>
                  </a:cubicBezTo>
                  <a:lnTo>
                    <a:pt x="76243" y="152486"/>
                  </a:lnTo>
                  <a:cubicBezTo>
                    <a:pt x="56022" y="152486"/>
                    <a:pt x="36629" y="144453"/>
                    <a:pt x="22331" y="130155"/>
                  </a:cubicBezTo>
                  <a:cubicBezTo>
                    <a:pt x="8033" y="115856"/>
                    <a:pt x="0" y="96464"/>
                    <a:pt x="0" y="76243"/>
                  </a:cubicBezTo>
                  <a:lnTo>
                    <a:pt x="0" y="76243"/>
                  </a:lnTo>
                  <a:cubicBezTo>
                    <a:pt x="0" y="56022"/>
                    <a:pt x="8033" y="36629"/>
                    <a:pt x="22331" y="22331"/>
                  </a:cubicBezTo>
                  <a:cubicBezTo>
                    <a:pt x="36629" y="8033"/>
                    <a:pt x="56022" y="0"/>
                    <a:pt x="76243" y="0"/>
                  </a:cubicBezTo>
                  <a:close/>
                </a:path>
              </a:pathLst>
            </a:custGeom>
            <a:solidFill>
              <a:srgbClr val="D3E9EE"/>
            </a:solidFill>
          </p:spPr>
          <p:txBody>
            <a:bodyPr/>
            <a:lstStyle/>
            <a:p>
              <a:endParaRPr lang="en-US"/>
            </a:p>
          </p:txBody>
        </p:sp>
        <p:sp>
          <p:nvSpPr>
            <p:cNvPr id="23" name="TextBox 23"/>
            <p:cNvSpPr txBox="1"/>
            <p:nvPr/>
          </p:nvSpPr>
          <p:spPr>
            <a:xfrm>
              <a:off x="0" y="-38100"/>
              <a:ext cx="152486" cy="190586"/>
            </a:xfrm>
            <a:prstGeom prst="rect">
              <a:avLst/>
            </a:prstGeom>
          </p:spPr>
          <p:txBody>
            <a:bodyPr lIns="50800" tIns="50800" rIns="50800" bIns="50800" rtlCol="0" anchor="ctr"/>
            <a:lstStyle/>
            <a:p>
              <a:pPr algn="ctr">
                <a:lnSpc>
                  <a:spcPts val="2659"/>
                </a:lnSpc>
              </a:pPr>
              <a:endParaRPr/>
            </a:p>
          </p:txBody>
        </p:sp>
      </p:grpSp>
      <p:sp>
        <p:nvSpPr>
          <p:cNvPr id="24" name="Freeform 24"/>
          <p:cNvSpPr/>
          <p:nvPr/>
        </p:nvSpPr>
        <p:spPr>
          <a:xfrm>
            <a:off x="1127109" y="4119099"/>
            <a:ext cx="195863" cy="135078"/>
          </a:xfrm>
          <a:custGeom>
            <a:avLst/>
            <a:gdLst/>
            <a:ahLst/>
            <a:cxnLst/>
            <a:rect l="l" t="t" r="r" b="b"/>
            <a:pathLst>
              <a:path w="195863" h="135078">
                <a:moveTo>
                  <a:pt x="0" y="0"/>
                </a:moveTo>
                <a:lnTo>
                  <a:pt x="195863" y="0"/>
                </a:lnTo>
                <a:lnTo>
                  <a:pt x="195863" y="135079"/>
                </a:lnTo>
                <a:lnTo>
                  <a:pt x="0" y="135079"/>
                </a:lnTo>
                <a:lnTo>
                  <a:pt x="0" y="0"/>
                </a:lnTo>
                <a:close/>
              </a:path>
            </a:pathLst>
          </a:custGeom>
          <a:blipFill>
            <a:blip r:embed="rId2"/>
            <a:stretch>
              <a:fillRect/>
            </a:stretch>
          </a:blipFill>
        </p:spPr>
        <p:txBody>
          <a:bodyPr/>
          <a:lstStyle/>
          <a:p>
            <a:endParaRPr lang="en-US"/>
          </a:p>
        </p:txBody>
      </p:sp>
      <p:sp>
        <p:nvSpPr>
          <p:cNvPr id="25" name="Freeform 25"/>
          <p:cNvSpPr/>
          <p:nvPr/>
        </p:nvSpPr>
        <p:spPr>
          <a:xfrm>
            <a:off x="9242409" y="4064863"/>
            <a:ext cx="195863" cy="135078"/>
          </a:xfrm>
          <a:custGeom>
            <a:avLst/>
            <a:gdLst/>
            <a:ahLst/>
            <a:cxnLst/>
            <a:rect l="l" t="t" r="r" b="b"/>
            <a:pathLst>
              <a:path w="195863" h="135078">
                <a:moveTo>
                  <a:pt x="0" y="0"/>
                </a:moveTo>
                <a:lnTo>
                  <a:pt x="195863" y="0"/>
                </a:lnTo>
                <a:lnTo>
                  <a:pt x="195863" y="135078"/>
                </a:lnTo>
                <a:lnTo>
                  <a:pt x="0" y="135078"/>
                </a:lnTo>
                <a:lnTo>
                  <a:pt x="0" y="0"/>
                </a:lnTo>
                <a:close/>
              </a:path>
            </a:pathLst>
          </a:custGeom>
          <a:blipFill>
            <a:blip r:embed="rId2"/>
            <a:stretch>
              <a:fillRect/>
            </a:stretch>
          </a:blipFill>
        </p:spPr>
        <p:txBody>
          <a:bodyPr/>
          <a:lstStyle/>
          <a:p>
            <a:endParaRPr lang="en-US"/>
          </a:p>
        </p:txBody>
      </p:sp>
      <p:sp>
        <p:nvSpPr>
          <p:cNvPr id="26" name="Freeform 26"/>
          <p:cNvSpPr/>
          <p:nvPr/>
        </p:nvSpPr>
        <p:spPr>
          <a:xfrm>
            <a:off x="9242409" y="5268721"/>
            <a:ext cx="195863" cy="135078"/>
          </a:xfrm>
          <a:custGeom>
            <a:avLst/>
            <a:gdLst/>
            <a:ahLst/>
            <a:cxnLst/>
            <a:rect l="l" t="t" r="r" b="b"/>
            <a:pathLst>
              <a:path w="195863" h="135078">
                <a:moveTo>
                  <a:pt x="0" y="0"/>
                </a:moveTo>
                <a:lnTo>
                  <a:pt x="195863" y="0"/>
                </a:lnTo>
                <a:lnTo>
                  <a:pt x="195863" y="135078"/>
                </a:lnTo>
                <a:lnTo>
                  <a:pt x="0" y="135078"/>
                </a:lnTo>
                <a:lnTo>
                  <a:pt x="0" y="0"/>
                </a:lnTo>
                <a:close/>
              </a:path>
            </a:pathLst>
          </a:custGeom>
          <a:blipFill>
            <a:blip r:embed="rId2"/>
            <a:stretch>
              <a:fillRect/>
            </a:stretch>
          </a:blipFill>
        </p:spPr>
        <p:txBody>
          <a:bodyPr/>
          <a:lstStyle/>
          <a:p>
            <a:endParaRPr lang="en-US"/>
          </a:p>
        </p:txBody>
      </p:sp>
      <p:sp>
        <p:nvSpPr>
          <p:cNvPr id="27" name="Freeform 27"/>
          <p:cNvSpPr/>
          <p:nvPr/>
        </p:nvSpPr>
        <p:spPr>
          <a:xfrm>
            <a:off x="1127109" y="5268721"/>
            <a:ext cx="195863" cy="135078"/>
          </a:xfrm>
          <a:custGeom>
            <a:avLst/>
            <a:gdLst/>
            <a:ahLst/>
            <a:cxnLst/>
            <a:rect l="l" t="t" r="r" b="b"/>
            <a:pathLst>
              <a:path w="195863" h="135078">
                <a:moveTo>
                  <a:pt x="0" y="0"/>
                </a:moveTo>
                <a:lnTo>
                  <a:pt x="195863" y="0"/>
                </a:lnTo>
                <a:lnTo>
                  <a:pt x="195863" y="135078"/>
                </a:lnTo>
                <a:lnTo>
                  <a:pt x="0" y="135078"/>
                </a:lnTo>
                <a:lnTo>
                  <a:pt x="0" y="0"/>
                </a:lnTo>
                <a:close/>
              </a:path>
            </a:pathLst>
          </a:custGeom>
          <a:blipFill>
            <a:blip r:embed="rId2"/>
            <a:stretch>
              <a:fillRect/>
            </a:stretch>
          </a:blipFill>
        </p:spPr>
        <p:txBody>
          <a:bodyPr/>
          <a:lstStyle/>
          <a:p>
            <a:endParaRPr lang="en-US"/>
          </a:p>
        </p:txBody>
      </p:sp>
      <p:sp>
        <p:nvSpPr>
          <p:cNvPr id="28" name="Freeform 28"/>
          <p:cNvSpPr/>
          <p:nvPr/>
        </p:nvSpPr>
        <p:spPr>
          <a:xfrm>
            <a:off x="1127109" y="6999541"/>
            <a:ext cx="195863" cy="135078"/>
          </a:xfrm>
          <a:custGeom>
            <a:avLst/>
            <a:gdLst/>
            <a:ahLst/>
            <a:cxnLst/>
            <a:rect l="l" t="t" r="r" b="b"/>
            <a:pathLst>
              <a:path w="195863" h="135078">
                <a:moveTo>
                  <a:pt x="0" y="0"/>
                </a:moveTo>
                <a:lnTo>
                  <a:pt x="195863" y="0"/>
                </a:lnTo>
                <a:lnTo>
                  <a:pt x="195863" y="135078"/>
                </a:lnTo>
                <a:lnTo>
                  <a:pt x="0" y="135078"/>
                </a:lnTo>
                <a:lnTo>
                  <a:pt x="0" y="0"/>
                </a:lnTo>
                <a:close/>
              </a:path>
            </a:pathLst>
          </a:custGeom>
          <a:blipFill>
            <a:blip r:embed="rId2"/>
            <a:stretch>
              <a:fillRect/>
            </a:stretch>
          </a:blipFill>
        </p:spPr>
        <p:txBody>
          <a:bodyPr/>
          <a:lstStyle/>
          <a:p>
            <a:endParaRPr lang="en-US"/>
          </a:p>
        </p:txBody>
      </p:sp>
      <p:grpSp>
        <p:nvGrpSpPr>
          <p:cNvPr id="29" name="Group 29"/>
          <p:cNvGrpSpPr/>
          <p:nvPr/>
        </p:nvGrpSpPr>
        <p:grpSpPr>
          <a:xfrm>
            <a:off x="9144000" y="7596145"/>
            <a:ext cx="9327475" cy="748778"/>
            <a:chOff x="0" y="0"/>
            <a:chExt cx="2456619" cy="197209"/>
          </a:xfrm>
        </p:grpSpPr>
        <p:sp>
          <p:nvSpPr>
            <p:cNvPr id="30" name="Freeform 30"/>
            <p:cNvSpPr/>
            <p:nvPr/>
          </p:nvSpPr>
          <p:spPr>
            <a:xfrm>
              <a:off x="0" y="0"/>
              <a:ext cx="2456619" cy="197209"/>
            </a:xfrm>
            <a:custGeom>
              <a:avLst/>
              <a:gdLst/>
              <a:ahLst/>
              <a:cxnLst/>
              <a:rect l="l" t="t" r="r" b="b"/>
              <a:pathLst>
                <a:path w="2456619" h="197209">
                  <a:moveTo>
                    <a:pt x="4980" y="0"/>
                  </a:moveTo>
                  <a:lnTo>
                    <a:pt x="2451639" y="0"/>
                  </a:lnTo>
                  <a:cubicBezTo>
                    <a:pt x="2454389" y="0"/>
                    <a:pt x="2456619" y="2230"/>
                    <a:pt x="2456619" y="4980"/>
                  </a:cubicBezTo>
                  <a:lnTo>
                    <a:pt x="2456619" y="192229"/>
                  </a:lnTo>
                  <a:cubicBezTo>
                    <a:pt x="2456619" y="194979"/>
                    <a:pt x="2454389" y="197209"/>
                    <a:pt x="2451639" y="197209"/>
                  </a:cubicBezTo>
                  <a:lnTo>
                    <a:pt x="4980" y="197209"/>
                  </a:lnTo>
                  <a:cubicBezTo>
                    <a:pt x="2230" y="197209"/>
                    <a:pt x="0" y="194979"/>
                    <a:pt x="0" y="192229"/>
                  </a:cubicBezTo>
                  <a:lnTo>
                    <a:pt x="0" y="4980"/>
                  </a:lnTo>
                  <a:cubicBezTo>
                    <a:pt x="0" y="2230"/>
                    <a:pt x="2230" y="0"/>
                    <a:pt x="4980" y="0"/>
                  </a:cubicBezTo>
                  <a:close/>
                </a:path>
              </a:pathLst>
            </a:custGeom>
            <a:solidFill>
              <a:srgbClr val="FEE19A"/>
            </a:solidFill>
          </p:spPr>
          <p:txBody>
            <a:bodyPr/>
            <a:lstStyle/>
            <a:p>
              <a:endParaRPr lang="en-US"/>
            </a:p>
          </p:txBody>
        </p:sp>
        <p:sp>
          <p:nvSpPr>
            <p:cNvPr id="31" name="TextBox 31"/>
            <p:cNvSpPr txBox="1"/>
            <p:nvPr/>
          </p:nvSpPr>
          <p:spPr>
            <a:xfrm>
              <a:off x="0" y="-9525"/>
              <a:ext cx="2456619" cy="206734"/>
            </a:xfrm>
            <a:prstGeom prst="rect">
              <a:avLst/>
            </a:prstGeom>
          </p:spPr>
          <p:txBody>
            <a:bodyPr lIns="50800" tIns="50800" rIns="50800" bIns="50800" rtlCol="0" anchor="ctr"/>
            <a:lstStyle/>
            <a:p>
              <a:pPr algn="r">
                <a:lnSpc>
                  <a:spcPts val="2400"/>
                </a:lnSpc>
              </a:pPr>
              <a:endParaRPr/>
            </a:p>
          </p:txBody>
        </p:sp>
      </p:grpSp>
      <p:sp>
        <p:nvSpPr>
          <p:cNvPr id="32" name="TextBox 32"/>
          <p:cNvSpPr txBox="1"/>
          <p:nvPr/>
        </p:nvSpPr>
        <p:spPr>
          <a:xfrm>
            <a:off x="9536681" y="7722884"/>
            <a:ext cx="8189574" cy="485775"/>
          </a:xfrm>
          <a:prstGeom prst="rect">
            <a:avLst/>
          </a:prstGeom>
        </p:spPr>
        <p:txBody>
          <a:bodyPr lIns="0" tIns="0" rIns="0" bIns="0" rtlCol="0" anchor="t">
            <a:spAutoFit/>
          </a:bodyPr>
          <a:lstStyle/>
          <a:p>
            <a:pPr algn="l">
              <a:lnSpc>
                <a:spcPts val="1919"/>
              </a:lnSpc>
              <a:spcBef>
                <a:spcPct val="0"/>
              </a:spcBef>
            </a:pPr>
            <a:r>
              <a:rPr lang="en-US" sz="1599" b="1">
                <a:solidFill>
                  <a:srgbClr val="394646"/>
                </a:solidFill>
                <a:latin typeface="Enduro Bold"/>
                <a:ea typeface="Enduro Bold"/>
                <a:cs typeface="Enduro Bold"/>
                <a:sym typeface="Enduro Bold"/>
              </a:rPr>
              <a:t>Idea:</a:t>
            </a:r>
            <a:r>
              <a:rPr lang="en-US" sz="1599">
                <a:solidFill>
                  <a:srgbClr val="394646"/>
                </a:solidFill>
                <a:latin typeface="Enduro"/>
                <a:ea typeface="Enduro"/>
                <a:cs typeface="Enduro"/>
                <a:sym typeface="Enduro"/>
              </a:rPr>
              <a:t> For in-office workers, put something on their desk like an apple or note to reinforce commitment to their learning</a:t>
            </a:r>
          </a:p>
        </p:txBody>
      </p:sp>
      <p:grpSp>
        <p:nvGrpSpPr>
          <p:cNvPr id="33" name="Group 33"/>
          <p:cNvGrpSpPr/>
          <p:nvPr/>
        </p:nvGrpSpPr>
        <p:grpSpPr>
          <a:xfrm>
            <a:off x="15033811" y="769580"/>
            <a:ext cx="3810005" cy="518240"/>
            <a:chOff x="0" y="0"/>
            <a:chExt cx="1003458" cy="136491"/>
          </a:xfrm>
        </p:grpSpPr>
        <p:sp>
          <p:nvSpPr>
            <p:cNvPr id="34" name="Freeform 34"/>
            <p:cNvSpPr/>
            <p:nvPr/>
          </p:nvSpPr>
          <p:spPr>
            <a:xfrm>
              <a:off x="0" y="0"/>
              <a:ext cx="1003458" cy="136491"/>
            </a:xfrm>
            <a:custGeom>
              <a:avLst/>
              <a:gdLst/>
              <a:ahLst/>
              <a:cxnLst/>
              <a:rect l="l" t="t" r="r" b="b"/>
              <a:pathLst>
                <a:path w="1003458" h="136491">
                  <a:moveTo>
                    <a:pt x="12192" y="0"/>
                  </a:moveTo>
                  <a:lnTo>
                    <a:pt x="991266" y="0"/>
                  </a:lnTo>
                  <a:cubicBezTo>
                    <a:pt x="998000" y="0"/>
                    <a:pt x="1003458" y="5459"/>
                    <a:pt x="1003458" y="12192"/>
                  </a:cubicBezTo>
                  <a:lnTo>
                    <a:pt x="1003458" y="124299"/>
                  </a:lnTo>
                  <a:cubicBezTo>
                    <a:pt x="1003458" y="131033"/>
                    <a:pt x="998000" y="136491"/>
                    <a:pt x="991266" y="136491"/>
                  </a:cubicBezTo>
                  <a:lnTo>
                    <a:pt x="12192" y="136491"/>
                  </a:lnTo>
                  <a:cubicBezTo>
                    <a:pt x="8958" y="136491"/>
                    <a:pt x="5857" y="135207"/>
                    <a:pt x="3571" y="132920"/>
                  </a:cubicBezTo>
                  <a:cubicBezTo>
                    <a:pt x="1285" y="130634"/>
                    <a:pt x="0" y="127533"/>
                    <a:pt x="0" y="124299"/>
                  </a:cubicBezTo>
                  <a:lnTo>
                    <a:pt x="0" y="12192"/>
                  </a:lnTo>
                  <a:cubicBezTo>
                    <a:pt x="0" y="8958"/>
                    <a:pt x="1285" y="5857"/>
                    <a:pt x="3571" y="3571"/>
                  </a:cubicBezTo>
                  <a:cubicBezTo>
                    <a:pt x="5857" y="1285"/>
                    <a:pt x="8958" y="0"/>
                    <a:pt x="12192" y="0"/>
                  </a:cubicBezTo>
                  <a:close/>
                </a:path>
              </a:pathLst>
            </a:custGeom>
            <a:solidFill>
              <a:srgbClr val="DAAB4E"/>
            </a:solidFill>
          </p:spPr>
          <p:txBody>
            <a:bodyPr/>
            <a:lstStyle/>
            <a:p>
              <a:endParaRPr lang="en-US"/>
            </a:p>
          </p:txBody>
        </p:sp>
        <p:sp>
          <p:nvSpPr>
            <p:cNvPr id="35" name="TextBox 35"/>
            <p:cNvSpPr txBox="1"/>
            <p:nvPr/>
          </p:nvSpPr>
          <p:spPr>
            <a:xfrm>
              <a:off x="0" y="-9525"/>
              <a:ext cx="1003458" cy="146016"/>
            </a:xfrm>
            <a:prstGeom prst="rect">
              <a:avLst/>
            </a:prstGeom>
          </p:spPr>
          <p:txBody>
            <a:bodyPr lIns="50800" tIns="50800" rIns="50800" bIns="50800" rtlCol="0" anchor="ctr"/>
            <a:lstStyle/>
            <a:p>
              <a:pPr algn="r">
                <a:lnSpc>
                  <a:spcPts val="2400"/>
                </a:lnSpc>
              </a:pPr>
              <a:endParaRPr/>
            </a:p>
          </p:txBody>
        </p:sp>
      </p:grpSp>
      <p:sp>
        <p:nvSpPr>
          <p:cNvPr id="36" name="TextBox 36"/>
          <p:cNvSpPr txBox="1"/>
          <p:nvPr/>
        </p:nvSpPr>
        <p:spPr>
          <a:xfrm>
            <a:off x="15033811" y="866792"/>
            <a:ext cx="2652558" cy="314292"/>
          </a:xfrm>
          <a:prstGeom prst="rect">
            <a:avLst/>
          </a:prstGeom>
        </p:spPr>
        <p:txBody>
          <a:bodyPr wrap="square" lIns="0" tIns="0" rIns="0" bIns="0" rtlCol="0" anchor="t">
            <a:spAutoFit/>
          </a:bodyPr>
          <a:lstStyle/>
          <a:p>
            <a:pPr algn="ctr">
              <a:lnSpc>
                <a:spcPts val="2400"/>
              </a:lnSpc>
              <a:spcBef>
                <a:spcPct val="0"/>
              </a:spcBef>
            </a:pPr>
            <a:r>
              <a:rPr lang="en-US" sz="2000">
                <a:solidFill>
                  <a:srgbClr val="FFFFFF"/>
                </a:solidFill>
                <a:latin typeface="Enduro"/>
                <a:ea typeface="Enduro"/>
                <a:cs typeface="Enduro"/>
                <a:sym typeface="Enduro"/>
              </a:rPr>
              <a:t>Launch with impact</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AF9F4"/>
        </a:solidFill>
        <a:effectLst/>
      </p:bgPr>
    </p:bg>
    <p:spTree>
      <p:nvGrpSpPr>
        <p:cNvPr id="1" name=""/>
        <p:cNvGrpSpPr/>
        <p:nvPr/>
      </p:nvGrpSpPr>
      <p:grpSpPr>
        <a:xfrm>
          <a:off x="0" y="0"/>
          <a:ext cx="0" cy="0"/>
          <a:chOff x="0" y="0"/>
          <a:chExt cx="0" cy="0"/>
        </a:xfrm>
      </p:grpSpPr>
      <p:grpSp>
        <p:nvGrpSpPr>
          <p:cNvPr id="2" name="Group 2"/>
          <p:cNvGrpSpPr/>
          <p:nvPr/>
        </p:nvGrpSpPr>
        <p:grpSpPr>
          <a:xfrm>
            <a:off x="1411608" y="1436061"/>
            <a:ext cx="8836383" cy="7414878"/>
            <a:chOff x="0" y="0"/>
            <a:chExt cx="2327278" cy="1952890"/>
          </a:xfrm>
        </p:grpSpPr>
        <p:sp>
          <p:nvSpPr>
            <p:cNvPr id="3" name="Freeform 3"/>
            <p:cNvSpPr/>
            <p:nvPr/>
          </p:nvSpPr>
          <p:spPr>
            <a:xfrm>
              <a:off x="0" y="0"/>
              <a:ext cx="2327278" cy="1952890"/>
            </a:xfrm>
            <a:custGeom>
              <a:avLst/>
              <a:gdLst/>
              <a:ahLst/>
              <a:cxnLst/>
              <a:rect l="l" t="t" r="r" b="b"/>
              <a:pathLst>
                <a:path w="2327278" h="1952890">
                  <a:moveTo>
                    <a:pt x="15771" y="0"/>
                  </a:moveTo>
                  <a:lnTo>
                    <a:pt x="2311507" y="0"/>
                  </a:lnTo>
                  <a:cubicBezTo>
                    <a:pt x="2320217" y="0"/>
                    <a:pt x="2327278" y="7061"/>
                    <a:pt x="2327278" y="15771"/>
                  </a:cubicBezTo>
                  <a:lnTo>
                    <a:pt x="2327278" y="1937119"/>
                  </a:lnTo>
                  <a:cubicBezTo>
                    <a:pt x="2327278" y="1941302"/>
                    <a:pt x="2325616" y="1945313"/>
                    <a:pt x="2322659" y="1948271"/>
                  </a:cubicBezTo>
                  <a:cubicBezTo>
                    <a:pt x="2319701" y="1951228"/>
                    <a:pt x="2315690" y="1952890"/>
                    <a:pt x="2311507" y="1952890"/>
                  </a:cubicBezTo>
                  <a:lnTo>
                    <a:pt x="15771" y="1952890"/>
                  </a:lnTo>
                  <a:cubicBezTo>
                    <a:pt x="7061" y="1952890"/>
                    <a:pt x="0" y="1945829"/>
                    <a:pt x="0" y="1937119"/>
                  </a:cubicBezTo>
                  <a:lnTo>
                    <a:pt x="0" y="15771"/>
                  </a:lnTo>
                  <a:cubicBezTo>
                    <a:pt x="0" y="7061"/>
                    <a:pt x="7061" y="0"/>
                    <a:pt x="15771" y="0"/>
                  </a:cubicBezTo>
                  <a:close/>
                </a:path>
              </a:pathLst>
            </a:custGeom>
            <a:solidFill>
              <a:srgbClr val="FFFFFF"/>
            </a:solidFill>
          </p:spPr>
          <p:txBody>
            <a:bodyPr/>
            <a:lstStyle/>
            <a:p>
              <a:endParaRPr lang="en-US"/>
            </a:p>
          </p:txBody>
        </p:sp>
        <p:sp>
          <p:nvSpPr>
            <p:cNvPr id="4" name="TextBox 4"/>
            <p:cNvSpPr txBox="1"/>
            <p:nvPr/>
          </p:nvSpPr>
          <p:spPr>
            <a:xfrm>
              <a:off x="0" y="-9525"/>
              <a:ext cx="2327278" cy="1962415"/>
            </a:xfrm>
            <a:prstGeom prst="rect">
              <a:avLst/>
            </a:prstGeom>
          </p:spPr>
          <p:txBody>
            <a:bodyPr lIns="50800" tIns="50800" rIns="50800" bIns="50800" rtlCol="0" anchor="ctr"/>
            <a:lstStyle/>
            <a:p>
              <a:pPr algn="r">
                <a:lnSpc>
                  <a:spcPts val="2400"/>
                </a:lnSpc>
              </a:pPr>
              <a:endParaRPr/>
            </a:p>
          </p:txBody>
        </p:sp>
      </p:grpSp>
      <p:sp>
        <p:nvSpPr>
          <p:cNvPr id="5" name="Freeform 5"/>
          <p:cNvSpPr/>
          <p:nvPr/>
        </p:nvSpPr>
        <p:spPr>
          <a:xfrm rot="4292491">
            <a:off x="12704192" y="184178"/>
            <a:ext cx="7348429" cy="7121325"/>
          </a:xfrm>
          <a:custGeom>
            <a:avLst/>
            <a:gdLst/>
            <a:ahLst/>
            <a:cxnLst/>
            <a:rect l="l" t="t" r="r" b="b"/>
            <a:pathLst>
              <a:path w="7348429" h="7121325">
                <a:moveTo>
                  <a:pt x="0" y="0"/>
                </a:moveTo>
                <a:lnTo>
                  <a:pt x="7348428" y="0"/>
                </a:lnTo>
                <a:lnTo>
                  <a:pt x="7348428" y="7121325"/>
                </a:lnTo>
                <a:lnTo>
                  <a:pt x="0" y="7121325"/>
                </a:lnTo>
                <a:lnTo>
                  <a:pt x="0" y="0"/>
                </a:lnTo>
                <a:close/>
              </a:path>
            </a:pathLst>
          </a:custGeom>
          <a:blipFill>
            <a:blip r:embed="rId2">
              <a:alphaModFix amt="42000"/>
            </a:blip>
            <a:stretch>
              <a:fillRect/>
            </a:stretch>
          </a:blipFill>
        </p:spPr>
        <p:txBody>
          <a:bodyPr/>
          <a:lstStyle/>
          <a:p>
            <a:endParaRPr lang="en-US"/>
          </a:p>
        </p:txBody>
      </p:sp>
      <p:sp>
        <p:nvSpPr>
          <p:cNvPr id="6" name="Freeform 6"/>
          <p:cNvSpPr/>
          <p:nvPr/>
        </p:nvSpPr>
        <p:spPr>
          <a:xfrm>
            <a:off x="11049000" y="-1060235"/>
            <a:ext cx="8405991" cy="7996038"/>
          </a:xfrm>
          <a:custGeom>
            <a:avLst/>
            <a:gdLst/>
            <a:ahLst/>
            <a:cxnLst/>
            <a:rect l="l" t="t" r="r" b="b"/>
            <a:pathLst>
              <a:path w="8405991" h="7996038">
                <a:moveTo>
                  <a:pt x="0" y="0"/>
                </a:moveTo>
                <a:lnTo>
                  <a:pt x="8405991" y="0"/>
                </a:lnTo>
                <a:lnTo>
                  <a:pt x="8405991" y="7996038"/>
                </a:lnTo>
                <a:lnTo>
                  <a:pt x="0" y="7996038"/>
                </a:lnTo>
                <a:lnTo>
                  <a:pt x="0" y="0"/>
                </a:lnTo>
                <a:close/>
              </a:path>
            </a:pathLst>
          </a:custGeom>
          <a:blipFill>
            <a:blip r:embed="rId2">
              <a:alphaModFix amt="42000"/>
            </a:blip>
            <a:stretch>
              <a:fillRect b="-1877"/>
            </a:stretch>
          </a:blipFill>
        </p:spPr>
        <p:txBody>
          <a:bodyPr/>
          <a:lstStyle/>
          <a:p>
            <a:endParaRPr lang="en-US"/>
          </a:p>
        </p:txBody>
      </p:sp>
      <p:grpSp>
        <p:nvGrpSpPr>
          <p:cNvPr id="7" name="Group 7"/>
          <p:cNvGrpSpPr/>
          <p:nvPr/>
        </p:nvGrpSpPr>
        <p:grpSpPr>
          <a:xfrm>
            <a:off x="10638516" y="2107115"/>
            <a:ext cx="7157310" cy="7310617"/>
            <a:chOff x="0" y="0"/>
            <a:chExt cx="1885053" cy="1528691"/>
          </a:xfrm>
        </p:grpSpPr>
        <p:sp>
          <p:nvSpPr>
            <p:cNvPr id="8" name="Freeform 8"/>
            <p:cNvSpPr/>
            <p:nvPr/>
          </p:nvSpPr>
          <p:spPr>
            <a:xfrm>
              <a:off x="0" y="0"/>
              <a:ext cx="1885053" cy="1528691"/>
            </a:xfrm>
            <a:custGeom>
              <a:avLst/>
              <a:gdLst/>
              <a:ahLst/>
              <a:cxnLst/>
              <a:rect l="l" t="t" r="r" b="b"/>
              <a:pathLst>
                <a:path w="1885053" h="1528691">
                  <a:moveTo>
                    <a:pt x="19470" y="0"/>
                  </a:moveTo>
                  <a:lnTo>
                    <a:pt x="1865582" y="0"/>
                  </a:lnTo>
                  <a:cubicBezTo>
                    <a:pt x="1870746" y="0"/>
                    <a:pt x="1875699" y="2051"/>
                    <a:pt x="1879350" y="5703"/>
                  </a:cubicBezTo>
                  <a:cubicBezTo>
                    <a:pt x="1883002" y="9354"/>
                    <a:pt x="1885053" y="14306"/>
                    <a:pt x="1885053" y="19470"/>
                  </a:cubicBezTo>
                  <a:lnTo>
                    <a:pt x="1885053" y="1509220"/>
                  </a:lnTo>
                  <a:cubicBezTo>
                    <a:pt x="1885053" y="1514384"/>
                    <a:pt x="1883002" y="1519336"/>
                    <a:pt x="1879350" y="1522988"/>
                  </a:cubicBezTo>
                  <a:cubicBezTo>
                    <a:pt x="1875699" y="1526639"/>
                    <a:pt x="1870746" y="1528691"/>
                    <a:pt x="1865582" y="1528691"/>
                  </a:cubicBezTo>
                  <a:lnTo>
                    <a:pt x="19470" y="1528691"/>
                  </a:lnTo>
                  <a:cubicBezTo>
                    <a:pt x="14306" y="1528691"/>
                    <a:pt x="9354" y="1526639"/>
                    <a:pt x="5703" y="1522988"/>
                  </a:cubicBezTo>
                  <a:cubicBezTo>
                    <a:pt x="2051" y="1519336"/>
                    <a:pt x="0" y="1514384"/>
                    <a:pt x="0" y="1509220"/>
                  </a:cubicBezTo>
                  <a:lnTo>
                    <a:pt x="0" y="19470"/>
                  </a:lnTo>
                  <a:cubicBezTo>
                    <a:pt x="0" y="14306"/>
                    <a:pt x="2051" y="9354"/>
                    <a:pt x="5703" y="5703"/>
                  </a:cubicBezTo>
                  <a:cubicBezTo>
                    <a:pt x="9354" y="2051"/>
                    <a:pt x="14306" y="0"/>
                    <a:pt x="19470" y="0"/>
                  </a:cubicBezTo>
                  <a:close/>
                </a:path>
              </a:pathLst>
            </a:custGeom>
            <a:solidFill>
              <a:srgbClr val="FEE19A"/>
            </a:solidFill>
          </p:spPr>
          <p:txBody>
            <a:bodyPr/>
            <a:lstStyle/>
            <a:p>
              <a:endParaRPr lang="en-US"/>
            </a:p>
          </p:txBody>
        </p:sp>
        <p:sp>
          <p:nvSpPr>
            <p:cNvPr id="9" name="TextBox 9"/>
            <p:cNvSpPr txBox="1"/>
            <p:nvPr/>
          </p:nvSpPr>
          <p:spPr>
            <a:xfrm>
              <a:off x="0" y="-9525"/>
              <a:ext cx="1885053" cy="1538216"/>
            </a:xfrm>
            <a:prstGeom prst="rect">
              <a:avLst/>
            </a:prstGeom>
          </p:spPr>
          <p:txBody>
            <a:bodyPr lIns="50800" tIns="50800" rIns="50800" bIns="50800" rtlCol="0" anchor="ctr"/>
            <a:lstStyle/>
            <a:p>
              <a:pPr algn="r">
                <a:lnSpc>
                  <a:spcPts val="2400"/>
                </a:lnSpc>
              </a:pPr>
              <a:endParaRPr/>
            </a:p>
          </p:txBody>
        </p:sp>
      </p:grpSp>
      <p:grpSp>
        <p:nvGrpSpPr>
          <p:cNvPr id="10" name="Group 10"/>
          <p:cNvGrpSpPr/>
          <p:nvPr/>
        </p:nvGrpSpPr>
        <p:grpSpPr>
          <a:xfrm>
            <a:off x="2307968" y="3426380"/>
            <a:ext cx="6721028" cy="2039346"/>
            <a:chOff x="0" y="0"/>
            <a:chExt cx="8961370" cy="2719128"/>
          </a:xfrm>
        </p:grpSpPr>
        <p:sp>
          <p:nvSpPr>
            <p:cNvPr id="11" name="Freeform 11"/>
            <p:cNvSpPr/>
            <p:nvPr/>
          </p:nvSpPr>
          <p:spPr>
            <a:xfrm>
              <a:off x="0" y="0"/>
              <a:ext cx="8961371" cy="2719128"/>
            </a:xfrm>
            <a:custGeom>
              <a:avLst/>
              <a:gdLst/>
              <a:ahLst/>
              <a:cxnLst/>
              <a:rect l="l" t="t" r="r" b="b"/>
              <a:pathLst>
                <a:path w="8961371" h="2719128">
                  <a:moveTo>
                    <a:pt x="0" y="0"/>
                  </a:moveTo>
                  <a:lnTo>
                    <a:pt x="8961371" y="0"/>
                  </a:lnTo>
                  <a:lnTo>
                    <a:pt x="8961371" y="2719128"/>
                  </a:lnTo>
                  <a:lnTo>
                    <a:pt x="0" y="2719128"/>
                  </a:lnTo>
                  <a:close/>
                </a:path>
              </a:pathLst>
            </a:custGeom>
            <a:solidFill>
              <a:srgbClr val="FAF9F4">
                <a:alpha val="0"/>
              </a:srgbClr>
            </a:solidFill>
          </p:spPr>
          <p:txBody>
            <a:bodyPr/>
            <a:lstStyle/>
            <a:p>
              <a:endParaRPr lang="en-US"/>
            </a:p>
          </p:txBody>
        </p:sp>
        <p:sp>
          <p:nvSpPr>
            <p:cNvPr id="12" name="TextBox 12"/>
            <p:cNvSpPr txBox="1"/>
            <p:nvPr/>
          </p:nvSpPr>
          <p:spPr>
            <a:xfrm>
              <a:off x="0" y="-9525"/>
              <a:ext cx="8961370" cy="2728653"/>
            </a:xfrm>
            <a:prstGeom prst="rect">
              <a:avLst/>
            </a:prstGeom>
          </p:spPr>
          <p:txBody>
            <a:bodyPr lIns="0" tIns="0" rIns="0" bIns="0" rtlCol="0" anchor="t"/>
            <a:lstStyle/>
            <a:p>
              <a:pPr algn="l">
                <a:lnSpc>
                  <a:spcPts val="6000"/>
                </a:lnSpc>
              </a:pPr>
              <a:r>
                <a:rPr lang="en-US" sz="5000">
                  <a:solidFill>
                    <a:srgbClr val="394646"/>
                  </a:solidFill>
                  <a:latin typeface="Enduro Narrow"/>
                  <a:ea typeface="Enduro Narrow"/>
                  <a:cs typeface="Enduro Narrow"/>
                  <a:sym typeface="Enduro Narrow"/>
                </a:rPr>
                <a:t>Resources and templates that make a splash</a:t>
              </a:r>
            </a:p>
          </p:txBody>
        </p:sp>
      </p:grpSp>
      <p:grpSp>
        <p:nvGrpSpPr>
          <p:cNvPr id="13" name="Group 13"/>
          <p:cNvGrpSpPr/>
          <p:nvPr/>
        </p:nvGrpSpPr>
        <p:grpSpPr>
          <a:xfrm>
            <a:off x="11309215" y="2400300"/>
            <a:ext cx="528404" cy="528404"/>
            <a:chOff x="0" y="0"/>
            <a:chExt cx="1016276" cy="1016276"/>
          </a:xfrm>
        </p:grpSpPr>
        <p:sp>
          <p:nvSpPr>
            <p:cNvPr id="14" name="Freeform 14"/>
            <p:cNvSpPr/>
            <p:nvPr/>
          </p:nvSpPr>
          <p:spPr>
            <a:xfrm>
              <a:off x="0" y="0"/>
              <a:ext cx="1016254" cy="1016254"/>
            </a:xfrm>
            <a:custGeom>
              <a:avLst/>
              <a:gdLst/>
              <a:ahLst/>
              <a:cxnLst/>
              <a:rect l="l" t="t" r="r" b="b"/>
              <a:pathLst>
                <a:path w="1016254" h="1016254">
                  <a:moveTo>
                    <a:pt x="0" y="169418"/>
                  </a:moveTo>
                  <a:cubicBezTo>
                    <a:pt x="0" y="75819"/>
                    <a:pt x="75819" y="0"/>
                    <a:pt x="169418" y="0"/>
                  </a:cubicBezTo>
                  <a:lnTo>
                    <a:pt x="846836" y="0"/>
                  </a:lnTo>
                  <a:cubicBezTo>
                    <a:pt x="940435" y="0"/>
                    <a:pt x="1016254" y="75819"/>
                    <a:pt x="1016254" y="169418"/>
                  </a:cubicBezTo>
                  <a:lnTo>
                    <a:pt x="1016254" y="846836"/>
                  </a:lnTo>
                  <a:cubicBezTo>
                    <a:pt x="1016254" y="940435"/>
                    <a:pt x="940435" y="1016254"/>
                    <a:pt x="846836" y="1016254"/>
                  </a:cubicBezTo>
                  <a:lnTo>
                    <a:pt x="169418" y="1016254"/>
                  </a:lnTo>
                  <a:cubicBezTo>
                    <a:pt x="75819" y="1016254"/>
                    <a:pt x="0" y="940435"/>
                    <a:pt x="0" y="846836"/>
                  </a:cubicBezTo>
                  <a:close/>
                </a:path>
              </a:pathLst>
            </a:custGeom>
            <a:solidFill>
              <a:srgbClr val="FFFFFF"/>
            </a:solidFill>
          </p:spPr>
          <p:txBody>
            <a:bodyPr/>
            <a:lstStyle/>
            <a:p>
              <a:endParaRPr lang="en-US"/>
            </a:p>
          </p:txBody>
        </p:sp>
      </p:grpSp>
      <p:grpSp>
        <p:nvGrpSpPr>
          <p:cNvPr id="15" name="Group 15"/>
          <p:cNvGrpSpPr/>
          <p:nvPr/>
        </p:nvGrpSpPr>
        <p:grpSpPr>
          <a:xfrm>
            <a:off x="11309215" y="4186984"/>
            <a:ext cx="528404" cy="528404"/>
            <a:chOff x="0" y="0"/>
            <a:chExt cx="1016276" cy="1016276"/>
          </a:xfrm>
        </p:grpSpPr>
        <p:sp>
          <p:nvSpPr>
            <p:cNvPr id="16" name="Freeform 16"/>
            <p:cNvSpPr/>
            <p:nvPr/>
          </p:nvSpPr>
          <p:spPr>
            <a:xfrm>
              <a:off x="0" y="0"/>
              <a:ext cx="1016254" cy="1016254"/>
            </a:xfrm>
            <a:custGeom>
              <a:avLst/>
              <a:gdLst/>
              <a:ahLst/>
              <a:cxnLst/>
              <a:rect l="l" t="t" r="r" b="b"/>
              <a:pathLst>
                <a:path w="1016254" h="1016254">
                  <a:moveTo>
                    <a:pt x="0" y="169418"/>
                  </a:moveTo>
                  <a:cubicBezTo>
                    <a:pt x="0" y="75819"/>
                    <a:pt x="75819" y="0"/>
                    <a:pt x="169418" y="0"/>
                  </a:cubicBezTo>
                  <a:lnTo>
                    <a:pt x="846836" y="0"/>
                  </a:lnTo>
                  <a:cubicBezTo>
                    <a:pt x="940435" y="0"/>
                    <a:pt x="1016254" y="75819"/>
                    <a:pt x="1016254" y="169418"/>
                  </a:cubicBezTo>
                  <a:lnTo>
                    <a:pt x="1016254" y="846836"/>
                  </a:lnTo>
                  <a:cubicBezTo>
                    <a:pt x="1016254" y="940435"/>
                    <a:pt x="940435" y="1016254"/>
                    <a:pt x="846836" y="1016254"/>
                  </a:cubicBezTo>
                  <a:lnTo>
                    <a:pt x="169418" y="1016254"/>
                  </a:lnTo>
                  <a:cubicBezTo>
                    <a:pt x="75819" y="1016254"/>
                    <a:pt x="0" y="940435"/>
                    <a:pt x="0" y="846836"/>
                  </a:cubicBezTo>
                  <a:close/>
                </a:path>
              </a:pathLst>
            </a:custGeom>
            <a:solidFill>
              <a:srgbClr val="FFFFFF"/>
            </a:solidFill>
          </p:spPr>
          <p:txBody>
            <a:bodyPr/>
            <a:lstStyle/>
            <a:p>
              <a:endParaRPr lang="en-US"/>
            </a:p>
          </p:txBody>
        </p:sp>
      </p:grpSp>
      <p:grpSp>
        <p:nvGrpSpPr>
          <p:cNvPr id="17" name="Group 17"/>
          <p:cNvGrpSpPr/>
          <p:nvPr/>
        </p:nvGrpSpPr>
        <p:grpSpPr>
          <a:xfrm>
            <a:off x="11309215" y="5973668"/>
            <a:ext cx="528404" cy="528404"/>
            <a:chOff x="0" y="0"/>
            <a:chExt cx="1016276" cy="1016276"/>
          </a:xfrm>
        </p:grpSpPr>
        <p:sp>
          <p:nvSpPr>
            <p:cNvPr id="18" name="Freeform 18">
              <a:hlinkClick r:id="rId3" tooltip="https://go1-com.cdn.prismic.io/go1-com/aCN2cSdWJ-7kSCPV_CustomerLaunchHypeVideo.mp4"/>
            </p:cNvPr>
            <p:cNvSpPr/>
            <p:nvPr/>
          </p:nvSpPr>
          <p:spPr>
            <a:xfrm>
              <a:off x="0" y="0"/>
              <a:ext cx="1016254" cy="1016254"/>
            </a:xfrm>
            <a:custGeom>
              <a:avLst/>
              <a:gdLst/>
              <a:ahLst/>
              <a:cxnLst/>
              <a:rect l="l" t="t" r="r" b="b"/>
              <a:pathLst>
                <a:path w="1016254" h="1016254">
                  <a:moveTo>
                    <a:pt x="0" y="169418"/>
                  </a:moveTo>
                  <a:cubicBezTo>
                    <a:pt x="0" y="75819"/>
                    <a:pt x="75819" y="0"/>
                    <a:pt x="169418" y="0"/>
                  </a:cubicBezTo>
                  <a:lnTo>
                    <a:pt x="846836" y="0"/>
                  </a:lnTo>
                  <a:cubicBezTo>
                    <a:pt x="940435" y="0"/>
                    <a:pt x="1016254" y="75819"/>
                    <a:pt x="1016254" y="169418"/>
                  </a:cubicBezTo>
                  <a:lnTo>
                    <a:pt x="1016254" y="846836"/>
                  </a:lnTo>
                  <a:cubicBezTo>
                    <a:pt x="1016254" y="940435"/>
                    <a:pt x="940435" y="1016254"/>
                    <a:pt x="846836" y="1016254"/>
                  </a:cubicBezTo>
                  <a:lnTo>
                    <a:pt x="169418" y="1016254"/>
                  </a:lnTo>
                  <a:cubicBezTo>
                    <a:pt x="75819" y="1016254"/>
                    <a:pt x="0" y="940435"/>
                    <a:pt x="0" y="846836"/>
                  </a:cubicBezTo>
                  <a:close/>
                </a:path>
              </a:pathLst>
            </a:custGeom>
            <a:solidFill>
              <a:srgbClr val="FFFFFF"/>
            </a:solidFill>
          </p:spPr>
          <p:txBody>
            <a:bodyPr/>
            <a:lstStyle/>
            <a:p>
              <a:endParaRPr lang="en-US"/>
            </a:p>
          </p:txBody>
        </p:sp>
      </p:grpSp>
      <p:grpSp>
        <p:nvGrpSpPr>
          <p:cNvPr id="19" name="Group 19"/>
          <p:cNvGrpSpPr/>
          <p:nvPr/>
        </p:nvGrpSpPr>
        <p:grpSpPr>
          <a:xfrm>
            <a:off x="11309215" y="7760352"/>
            <a:ext cx="528404" cy="528404"/>
            <a:chOff x="0" y="0"/>
            <a:chExt cx="1016276" cy="1016276"/>
          </a:xfrm>
        </p:grpSpPr>
        <p:sp>
          <p:nvSpPr>
            <p:cNvPr id="20" name="Freeform 20">
              <a:hlinkClick r:id="rId4" tooltip="https://go1.sharepoint.com/:w:/s/MarketingTeam/EagehQlvcRBMnpXzHOtto4EBYodM5NvTngRms6RPyTHBAQ?e=gWBYTp"/>
            </p:cNvPr>
            <p:cNvSpPr/>
            <p:nvPr/>
          </p:nvSpPr>
          <p:spPr>
            <a:xfrm>
              <a:off x="0" y="0"/>
              <a:ext cx="1016254" cy="1016254"/>
            </a:xfrm>
            <a:custGeom>
              <a:avLst/>
              <a:gdLst/>
              <a:ahLst/>
              <a:cxnLst/>
              <a:rect l="l" t="t" r="r" b="b"/>
              <a:pathLst>
                <a:path w="1016254" h="1016254">
                  <a:moveTo>
                    <a:pt x="0" y="169418"/>
                  </a:moveTo>
                  <a:cubicBezTo>
                    <a:pt x="0" y="75819"/>
                    <a:pt x="75819" y="0"/>
                    <a:pt x="169418" y="0"/>
                  </a:cubicBezTo>
                  <a:lnTo>
                    <a:pt x="846836" y="0"/>
                  </a:lnTo>
                  <a:cubicBezTo>
                    <a:pt x="940435" y="0"/>
                    <a:pt x="1016254" y="75819"/>
                    <a:pt x="1016254" y="169418"/>
                  </a:cubicBezTo>
                  <a:lnTo>
                    <a:pt x="1016254" y="846836"/>
                  </a:lnTo>
                  <a:cubicBezTo>
                    <a:pt x="1016254" y="940435"/>
                    <a:pt x="940435" y="1016254"/>
                    <a:pt x="846836" y="1016254"/>
                  </a:cubicBezTo>
                  <a:lnTo>
                    <a:pt x="169418" y="1016254"/>
                  </a:lnTo>
                  <a:cubicBezTo>
                    <a:pt x="75819" y="1016254"/>
                    <a:pt x="0" y="940435"/>
                    <a:pt x="0" y="846836"/>
                  </a:cubicBezTo>
                  <a:close/>
                </a:path>
              </a:pathLst>
            </a:custGeom>
            <a:solidFill>
              <a:srgbClr val="FFFFFF"/>
            </a:solidFill>
          </p:spPr>
          <p:txBody>
            <a:bodyPr/>
            <a:lstStyle/>
            <a:p>
              <a:endParaRPr lang="en-US"/>
            </a:p>
          </p:txBody>
        </p:sp>
      </p:grpSp>
      <p:grpSp>
        <p:nvGrpSpPr>
          <p:cNvPr id="21" name="Group 21"/>
          <p:cNvGrpSpPr/>
          <p:nvPr/>
        </p:nvGrpSpPr>
        <p:grpSpPr>
          <a:xfrm>
            <a:off x="2307968" y="1929441"/>
            <a:ext cx="6075697" cy="1096142"/>
            <a:chOff x="0" y="0"/>
            <a:chExt cx="1266474" cy="228490"/>
          </a:xfrm>
        </p:grpSpPr>
        <p:sp>
          <p:nvSpPr>
            <p:cNvPr id="22" name="Freeform 22"/>
            <p:cNvSpPr/>
            <p:nvPr/>
          </p:nvSpPr>
          <p:spPr>
            <a:xfrm>
              <a:off x="0" y="0"/>
              <a:ext cx="1266474" cy="228490"/>
            </a:xfrm>
            <a:custGeom>
              <a:avLst/>
              <a:gdLst/>
              <a:ahLst/>
              <a:cxnLst/>
              <a:rect l="l" t="t" r="r" b="b"/>
              <a:pathLst>
                <a:path w="1266474" h="228490">
                  <a:moveTo>
                    <a:pt x="7645" y="0"/>
                  </a:moveTo>
                  <a:lnTo>
                    <a:pt x="1258828" y="0"/>
                  </a:lnTo>
                  <a:cubicBezTo>
                    <a:pt x="1263051" y="0"/>
                    <a:pt x="1266474" y="3423"/>
                    <a:pt x="1266474" y="7645"/>
                  </a:cubicBezTo>
                  <a:lnTo>
                    <a:pt x="1266474" y="220844"/>
                  </a:lnTo>
                  <a:cubicBezTo>
                    <a:pt x="1266474" y="225067"/>
                    <a:pt x="1263051" y="228490"/>
                    <a:pt x="1258828" y="228490"/>
                  </a:cubicBezTo>
                  <a:lnTo>
                    <a:pt x="7645" y="228490"/>
                  </a:lnTo>
                  <a:cubicBezTo>
                    <a:pt x="3423" y="228490"/>
                    <a:pt x="0" y="225067"/>
                    <a:pt x="0" y="220844"/>
                  </a:cubicBezTo>
                  <a:lnTo>
                    <a:pt x="0" y="7645"/>
                  </a:lnTo>
                  <a:cubicBezTo>
                    <a:pt x="0" y="3423"/>
                    <a:pt x="3423" y="0"/>
                    <a:pt x="7645" y="0"/>
                  </a:cubicBezTo>
                  <a:close/>
                </a:path>
              </a:pathLst>
            </a:custGeom>
            <a:solidFill>
              <a:srgbClr val="FEE19A"/>
            </a:solidFill>
          </p:spPr>
          <p:txBody>
            <a:bodyPr/>
            <a:lstStyle/>
            <a:p>
              <a:endParaRPr lang="en-US"/>
            </a:p>
          </p:txBody>
        </p:sp>
        <p:sp>
          <p:nvSpPr>
            <p:cNvPr id="23" name="TextBox 23"/>
            <p:cNvSpPr txBox="1"/>
            <p:nvPr/>
          </p:nvSpPr>
          <p:spPr>
            <a:xfrm>
              <a:off x="0" y="-9525"/>
              <a:ext cx="1266474" cy="238015"/>
            </a:xfrm>
            <a:prstGeom prst="rect">
              <a:avLst/>
            </a:prstGeom>
          </p:spPr>
          <p:txBody>
            <a:bodyPr lIns="50800" tIns="50800" rIns="50800" bIns="50800" rtlCol="0" anchor="ctr"/>
            <a:lstStyle/>
            <a:p>
              <a:pPr algn="r">
                <a:lnSpc>
                  <a:spcPts val="2400"/>
                </a:lnSpc>
              </a:pPr>
              <a:endParaRPr/>
            </a:p>
          </p:txBody>
        </p:sp>
      </p:grpSp>
      <p:grpSp>
        <p:nvGrpSpPr>
          <p:cNvPr id="28" name="Group 28"/>
          <p:cNvGrpSpPr/>
          <p:nvPr/>
        </p:nvGrpSpPr>
        <p:grpSpPr>
          <a:xfrm>
            <a:off x="11309215" y="8653696"/>
            <a:ext cx="528404" cy="528404"/>
            <a:chOff x="0" y="0"/>
            <a:chExt cx="1016276" cy="1016276"/>
          </a:xfrm>
        </p:grpSpPr>
        <p:sp>
          <p:nvSpPr>
            <p:cNvPr id="29" name="Freeform 29"/>
            <p:cNvSpPr/>
            <p:nvPr/>
          </p:nvSpPr>
          <p:spPr>
            <a:xfrm>
              <a:off x="0" y="0"/>
              <a:ext cx="1016254" cy="1016254"/>
            </a:xfrm>
            <a:custGeom>
              <a:avLst/>
              <a:gdLst/>
              <a:ahLst/>
              <a:cxnLst/>
              <a:rect l="l" t="t" r="r" b="b"/>
              <a:pathLst>
                <a:path w="1016254" h="1016254">
                  <a:moveTo>
                    <a:pt x="0" y="169418"/>
                  </a:moveTo>
                  <a:cubicBezTo>
                    <a:pt x="0" y="75819"/>
                    <a:pt x="75819" y="0"/>
                    <a:pt x="169418" y="0"/>
                  </a:cubicBezTo>
                  <a:lnTo>
                    <a:pt x="846836" y="0"/>
                  </a:lnTo>
                  <a:cubicBezTo>
                    <a:pt x="940435" y="0"/>
                    <a:pt x="1016254" y="75819"/>
                    <a:pt x="1016254" y="169418"/>
                  </a:cubicBezTo>
                  <a:lnTo>
                    <a:pt x="1016254" y="846836"/>
                  </a:lnTo>
                  <a:cubicBezTo>
                    <a:pt x="1016254" y="940435"/>
                    <a:pt x="940435" y="1016254"/>
                    <a:pt x="846836" y="1016254"/>
                  </a:cubicBezTo>
                  <a:lnTo>
                    <a:pt x="169418" y="1016254"/>
                  </a:lnTo>
                  <a:cubicBezTo>
                    <a:pt x="75819" y="1016254"/>
                    <a:pt x="0" y="940435"/>
                    <a:pt x="0" y="846836"/>
                  </a:cubicBezTo>
                  <a:close/>
                </a:path>
              </a:pathLst>
            </a:custGeom>
            <a:solidFill>
              <a:srgbClr val="FFFFFF"/>
            </a:solidFill>
          </p:spPr>
          <p:txBody>
            <a:bodyPr/>
            <a:lstStyle/>
            <a:p>
              <a:endParaRPr lang="en-US"/>
            </a:p>
          </p:txBody>
        </p:sp>
      </p:grpSp>
      <p:grpSp>
        <p:nvGrpSpPr>
          <p:cNvPr id="31" name="Group 31"/>
          <p:cNvGrpSpPr/>
          <p:nvPr/>
        </p:nvGrpSpPr>
        <p:grpSpPr>
          <a:xfrm>
            <a:off x="11309215" y="6867010"/>
            <a:ext cx="528404" cy="528404"/>
            <a:chOff x="0" y="0"/>
            <a:chExt cx="1016276" cy="1016276"/>
          </a:xfrm>
        </p:grpSpPr>
        <p:sp>
          <p:nvSpPr>
            <p:cNvPr id="32" name="Freeform 32">
              <a:hlinkClick r:id="rId4" tooltip="https://go1.sharepoint.com/:w:/s/MarketingTeam/EagehQlvcRBMnpXzHOtto4EBYodM5NvTngRms6RPyTHBAQ?e=gWBYTp"/>
            </p:cNvPr>
            <p:cNvSpPr/>
            <p:nvPr/>
          </p:nvSpPr>
          <p:spPr>
            <a:xfrm>
              <a:off x="0" y="0"/>
              <a:ext cx="1016254" cy="1016254"/>
            </a:xfrm>
            <a:custGeom>
              <a:avLst/>
              <a:gdLst/>
              <a:ahLst/>
              <a:cxnLst/>
              <a:rect l="l" t="t" r="r" b="b"/>
              <a:pathLst>
                <a:path w="1016254" h="1016254">
                  <a:moveTo>
                    <a:pt x="0" y="169418"/>
                  </a:moveTo>
                  <a:cubicBezTo>
                    <a:pt x="0" y="75819"/>
                    <a:pt x="75819" y="0"/>
                    <a:pt x="169418" y="0"/>
                  </a:cubicBezTo>
                  <a:lnTo>
                    <a:pt x="846836" y="0"/>
                  </a:lnTo>
                  <a:cubicBezTo>
                    <a:pt x="940435" y="0"/>
                    <a:pt x="1016254" y="75819"/>
                    <a:pt x="1016254" y="169418"/>
                  </a:cubicBezTo>
                  <a:lnTo>
                    <a:pt x="1016254" y="846836"/>
                  </a:lnTo>
                  <a:cubicBezTo>
                    <a:pt x="1016254" y="940435"/>
                    <a:pt x="940435" y="1016254"/>
                    <a:pt x="846836" y="1016254"/>
                  </a:cubicBezTo>
                  <a:lnTo>
                    <a:pt x="169418" y="1016254"/>
                  </a:lnTo>
                  <a:cubicBezTo>
                    <a:pt x="75819" y="1016254"/>
                    <a:pt x="0" y="940435"/>
                    <a:pt x="0" y="846836"/>
                  </a:cubicBezTo>
                  <a:close/>
                </a:path>
              </a:pathLst>
            </a:custGeom>
            <a:solidFill>
              <a:srgbClr val="FFFFFF"/>
            </a:solidFill>
          </p:spPr>
          <p:txBody>
            <a:bodyPr/>
            <a:lstStyle/>
            <a:p>
              <a:endParaRPr lang="en-US"/>
            </a:p>
          </p:txBody>
        </p:sp>
      </p:grpSp>
      <p:sp>
        <p:nvSpPr>
          <p:cNvPr id="33" name="Freeform 33">
            <a:hlinkClick r:id="rId5" tooltip="https://go1-com.cdn.prismic.io/go1-com/aGIZz3fc4bHWi0XY_Go1LearnforAdmins-1-.pdf"/>
          </p:cNvPr>
          <p:cNvSpPr/>
          <p:nvPr/>
        </p:nvSpPr>
        <p:spPr>
          <a:xfrm>
            <a:off x="11405017" y="2490228"/>
            <a:ext cx="348548" cy="348548"/>
          </a:xfrm>
          <a:custGeom>
            <a:avLst/>
            <a:gdLst/>
            <a:ahLst/>
            <a:cxnLst/>
            <a:rect l="l" t="t" r="r" b="b"/>
            <a:pathLst>
              <a:path w="348548" h="348548">
                <a:moveTo>
                  <a:pt x="0" y="0"/>
                </a:moveTo>
                <a:lnTo>
                  <a:pt x="348547" y="0"/>
                </a:lnTo>
                <a:lnTo>
                  <a:pt x="348547" y="348548"/>
                </a:lnTo>
                <a:lnTo>
                  <a:pt x="0" y="348548"/>
                </a:lnTo>
                <a:lnTo>
                  <a:pt x="0" y="0"/>
                </a:lnTo>
                <a:close/>
              </a:path>
            </a:pathLst>
          </a:custGeom>
          <a:blipFill>
            <a:blip r:embed="rId6"/>
            <a:stretch>
              <a:fillRect/>
            </a:stretch>
          </a:blipFill>
        </p:spPr>
        <p:txBody>
          <a:bodyPr/>
          <a:lstStyle/>
          <a:p>
            <a:endParaRPr lang="en-US"/>
          </a:p>
        </p:txBody>
      </p:sp>
      <p:sp>
        <p:nvSpPr>
          <p:cNvPr id="34" name="Freeform 34">
            <a:hlinkClick r:id="rId7" tooltip="https://go1-com.cdn.prismic.io/go1-com/aGIYlnfc4bHWi0XX_Go1LearnforLearners-3-.pdf"/>
          </p:cNvPr>
          <p:cNvSpPr/>
          <p:nvPr/>
        </p:nvSpPr>
        <p:spPr>
          <a:xfrm>
            <a:off x="11405017" y="4306632"/>
            <a:ext cx="348548" cy="348548"/>
          </a:xfrm>
          <a:custGeom>
            <a:avLst/>
            <a:gdLst/>
            <a:ahLst/>
            <a:cxnLst/>
            <a:rect l="l" t="t" r="r" b="b"/>
            <a:pathLst>
              <a:path w="348548" h="348548">
                <a:moveTo>
                  <a:pt x="0" y="0"/>
                </a:moveTo>
                <a:lnTo>
                  <a:pt x="348547" y="0"/>
                </a:lnTo>
                <a:lnTo>
                  <a:pt x="348547" y="348548"/>
                </a:lnTo>
                <a:lnTo>
                  <a:pt x="0" y="348548"/>
                </a:lnTo>
                <a:lnTo>
                  <a:pt x="0" y="0"/>
                </a:lnTo>
                <a:close/>
              </a:path>
            </a:pathLst>
          </a:custGeom>
          <a:blipFill>
            <a:blip r:embed="rId6"/>
            <a:stretch>
              <a:fillRect/>
            </a:stretch>
          </a:blipFill>
        </p:spPr>
        <p:txBody>
          <a:bodyPr/>
          <a:lstStyle/>
          <a:p>
            <a:endParaRPr lang="en-US"/>
          </a:p>
        </p:txBody>
      </p:sp>
      <p:sp>
        <p:nvSpPr>
          <p:cNvPr id="35" name="Freeform 35">
            <a:hlinkClick r:id="rId8" tooltip="https://go1-com.cdn.prismic.io/go1-com/aHR5j0MqNJQqH01Z_Go1forlearnersOnePager.pdf"/>
          </p:cNvPr>
          <p:cNvSpPr/>
          <p:nvPr/>
        </p:nvSpPr>
        <p:spPr>
          <a:xfrm>
            <a:off x="11405017" y="6962744"/>
            <a:ext cx="348548" cy="348548"/>
          </a:xfrm>
          <a:custGeom>
            <a:avLst/>
            <a:gdLst/>
            <a:ahLst/>
            <a:cxnLst/>
            <a:rect l="l" t="t" r="r" b="b"/>
            <a:pathLst>
              <a:path w="348548" h="348548">
                <a:moveTo>
                  <a:pt x="0" y="0"/>
                </a:moveTo>
                <a:lnTo>
                  <a:pt x="348548" y="0"/>
                </a:lnTo>
                <a:lnTo>
                  <a:pt x="348548" y="348547"/>
                </a:lnTo>
                <a:lnTo>
                  <a:pt x="0" y="348547"/>
                </a:lnTo>
                <a:lnTo>
                  <a:pt x="0" y="0"/>
                </a:lnTo>
                <a:close/>
              </a:path>
            </a:pathLst>
          </a:custGeom>
          <a:blipFill>
            <a:blip r:embed="rId6"/>
            <a:stretch>
              <a:fillRect/>
            </a:stretch>
          </a:blipFill>
        </p:spPr>
        <p:txBody>
          <a:bodyPr/>
          <a:lstStyle/>
          <a:p>
            <a:endParaRPr lang="en-US"/>
          </a:p>
        </p:txBody>
      </p:sp>
      <p:sp>
        <p:nvSpPr>
          <p:cNvPr id="36" name="Freeform 36">
            <a:hlinkClick r:id="rId9" tooltip="https://go1.sharepoint.com/:w:/s/MarketingTeam/EagehQlvcRBMnpXzHOtto4EBISuO6AfFRwD1K5yGh5EA2g?e=BZGVaN"/>
          </p:cNvPr>
          <p:cNvSpPr/>
          <p:nvPr/>
        </p:nvSpPr>
        <p:spPr>
          <a:xfrm>
            <a:off x="11405017" y="7870946"/>
            <a:ext cx="348548" cy="348548"/>
          </a:xfrm>
          <a:custGeom>
            <a:avLst/>
            <a:gdLst/>
            <a:ahLst/>
            <a:cxnLst/>
            <a:rect l="l" t="t" r="r" b="b"/>
            <a:pathLst>
              <a:path w="348548" h="348548">
                <a:moveTo>
                  <a:pt x="0" y="0"/>
                </a:moveTo>
                <a:lnTo>
                  <a:pt x="348548" y="0"/>
                </a:lnTo>
                <a:lnTo>
                  <a:pt x="348548" y="348547"/>
                </a:lnTo>
                <a:lnTo>
                  <a:pt x="0" y="348547"/>
                </a:lnTo>
                <a:lnTo>
                  <a:pt x="0" y="0"/>
                </a:lnTo>
                <a:close/>
              </a:path>
            </a:pathLst>
          </a:custGeom>
          <a:blipFill>
            <a:blip r:embed="rId6"/>
            <a:stretch>
              <a:fillRect/>
            </a:stretch>
          </a:blipFill>
        </p:spPr>
        <p:txBody>
          <a:bodyPr/>
          <a:lstStyle/>
          <a:p>
            <a:endParaRPr lang="en-US"/>
          </a:p>
        </p:txBody>
      </p:sp>
      <p:sp>
        <p:nvSpPr>
          <p:cNvPr id="37" name="TextBox 37"/>
          <p:cNvSpPr txBox="1"/>
          <p:nvPr/>
        </p:nvSpPr>
        <p:spPr>
          <a:xfrm>
            <a:off x="12109704" y="2421318"/>
            <a:ext cx="4370581" cy="438776"/>
          </a:xfrm>
          <a:prstGeom prst="rect">
            <a:avLst/>
          </a:prstGeom>
        </p:spPr>
        <p:txBody>
          <a:bodyPr lIns="0" tIns="0" rIns="0" bIns="0" rtlCol="0" anchor="t">
            <a:spAutoFit/>
          </a:bodyPr>
          <a:lstStyle/>
          <a:p>
            <a:pPr marL="0" lvl="0" indent="0" algn="l">
              <a:lnSpc>
                <a:spcPts val="3642"/>
              </a:lnSpc>
            </a:pPr>
            <a:r>
              <a:rPr lang="en-US" sz="2601">
                <a:solidFill>
                  <a:srgbClr val="394646"/>
                </a:solidFill>
                <a:latin typeface="Enduro"/>
                <a:ea typeface="Enduro"/>
                <a:cs typeface="Enduro"/>
                <a:sym typeface="Enduro"/>
              </a:rPr>
              <a:t>Admin platform guide</a:t>
            </a:r>
          </a:p>
        </p:txBody>
      </p:sp>
      <p:sp>
        <p:nvSpPr>
          <p:cNvPr id="38" name="TextBox 38"/>
          <p:cNvSpPr txBox="1"/>
          <p:nvPr/>
        </p:nvSpPr>
        <p:spPr>
          <a:xfrm>
            <a:off x="12109704" y="4203251"/>
            <a:ext cx="3830018" cy="438776"/>
          </a:xfrm>
          <a:prstGeom prst="rect">
            <a:avLst/>
          </a:prstGeom>
        </p:spPr>
        <p:txBody>
          <a:bodyPr lIns="0" tIns="0" rIns="0" bIns="0" rtlCol="0" anchor="t">
            <a:spAutoFit/>
          </a:bodyPr>
          <a:lstStyle/>
          <a:p>
            <a:pPr marL="0" lvl="0" indent="0" algn="l">
              <a:lnSpc>
                <a:spcPts val="3642"/>
              </a:lnSpc>
            </a:pPr>
            <a:r>
              <a:rPr lang="en-US" sz="2601">
                <a:solidFill>
                  <a:srgbClr val="394646"/>
                </a:solidFill>
                <a:latin typeface="Enduro"/>
                <a:ea typeface="Enduro"/>
                <a:cs typeface="Enduro"/>
                <a:sym typeface="Enduro"/>
              </a:rPr>
              <a:t>Learner platform guide</a:t>
            </a:r>
          </a:p>
        </p:txBody>
      </p:sp>
      <p:sp>
        <p:nvSpPr>
          <p:cNvPr id="39" name="TextBox 39"/>
          <p:cNvSpPr txBox="1"/>
          <p:nvPr/>
        </p:nvSpPr>
        <p:spPr>
          <a:xfrm>
            <a:off x="12109704" y="5985184"/>
            <a:ext cx="4990636" cy="426335"/>
          </a:xfrm>
          <a:prstGeom prst="rect">
            <a:avLst/>
          </a:prstGeom>
        </p:spPr>
        <p:txBody>
          <a:bodyPr lIns="0" tIns="0" rIns="0" bIns="0" rtlCol="0" anchor="t">
            <a:spAutoFit/>
          </a:bodyPr>
          <a:lstStyle/>
          <a:p>
            <a:pPr marL="0" lvl="0" indent="0" algn="l">
              <a:lnSpc>
                <a:spcPts val="3642"/>
              </a:lnSpc>
            </a:pPr>
            <a:r>
              <a:rPr lang="en-US" sz="2601">
                <a:solidFill>
                  <a:srgbClr val="394646"/>
                </a:solidFill>
                <a:latin typeface="Enduro"/>
                <a:ea typeface="Enduro"/>
                <a:cs typeface="Enduro"/>
                <a:sym typeface="Enduro"/>
              </a:rPr>
              <a:t>Learner promo video</a:t>
            </a:r>
          </a:p>
        </p:txBody>
      </p:sp>
      <p:sp>
        <p:nvSpPr>
          <p:cNvPr id="40" name="TextBox 40"/>
          <p:cNvSpPr txBox="1"/>
          <p:nvPr/>
        </p:nvSpPr>
        <p:spPr>
          <a:xfrm>
            <a:off x="12109704" y="7779558"/>
            <a:ext cx="4431351" cy="438776"/>
          </a:xfrm>
          <a:prstGeom prst="rect">
            <a:avLst/>
          </a:prstGeom>
        </p:spPr>
        <p:txBody>
          <a:bodyPr lIns="0" tIns="0" rIns="0" bIns="0" rtlCol="0" anchor="t">
            <a:spAutoFit/>
          </a:bodyPr>
          <a:lstStyle/>
          <a:p>
            <a:pPr marL="0" lvl="0" indent="0" algn="l">
              <a:lnSpc>
                <a:spcPts val="3642"/>
              </a:lnSpc>
            </a:pPr>
            <a:r>
              <a:rPr lang="en-US" sz="2601">
                <a:solidFill>
                  <a:srgbClr val="394646"/>
                </a:solidFill>
                <a:latin typeface="Enduro"/>
                <a:ea typeface="Enduro"/>
                <a:cs typeface="Enduro"/>
                <a:sym typeface="Enduro"/>
              </a:rPr>
              <a:t>Launch-day email - plain text</a:t>
            </a:r>
          </a:p>
        </p:txBody>
      </p:sp>
      <p:sp>
        <p:nvSpPr>
          <p:cNvPr id="41" name="TextBox 41"/>
          <p:cNvSpPr txBox="1"/>
          <p:nvPr/>
        </p:nvSpPr>
        <p:spPr>
          <a:xfrm>
            <a:off x="2307968" y="5585690"/>
            <a:ext cx="6496353" cy="1407732"/>
          </a:xfrm>
          <a:prstGeom prst="rect">
            <a:avLst/>
          </a:prstGeom>
        </p:spPr>
        <p:txBody>
          <a:bodyPr lIns="0" tIns="0" rIns="0" bIns="0" rtlCol="0" anchor="t">
            <a:spAutoFit/>
          </a:bodyPr>
          <a:lstStyle/>
          <a:p>
            <a:pPr algn="l">
              <a:lnSpc>
                <a:spcPts val="3783"/>
              </a:lnSpc>
            </a:pPr>
            <a:r>
              <a:rPr lang="en-US" sz="2702" spc="-32">
                <a:solidFill>
                  <a:srgbClr val="242C2C"/>
                </a:solidFill>
                <a:latin typeface="Enduro"/>
                <a:ea typeface="Enduro"/>
                <a:cs typeface="Enduro"/>
                <a:sym typeface="Enduro"/>
              </a:rPr>
              <a:t>Whether a team of 1 or 10 is supporting Go1's rollout, we can give you a head start with ready-made resources.</a:t>
            </a:r>
          </a:p>
        </p:txBody>
      </p:sp>
      <p:sp>
        <p:nvSpPr>
          <p:cNvPr id="42" name="TextBox 42"/>
          <p:cNvSpPr txBox="1"/>
          <p:nvPr/>
        </p:nvSpPr>
        <p:spPr>
          <a:xfrm>
            <a:off x="2519940" y="2182270"/>
            <a:ext cx="5704975" cy="600009"/>
          </a:xfrm>
          <a:prstGeom prst="rect">
            <a:avLst/>
          </a:prstGeom>
        </p:spPr>
        <p:txBody>
          <a:bodyPr lIns="0" tIns="0" rIns="0" bIns="0" rtlCol="0" anchor="t">
            <a:spAutoFit/>
          </a:bodyPr>
          <a:lstStyle/>
          <a:p>
            <a:pPr algn="l">
              <a:lnSpc>
                <a:spcPts val="2425"/>
              </a:lnSpc>
              <a:spcBef>
                <a:spcPct val="0"/>
              </a:spcBef>
            </a:pPr>
            <a:r>
              <a:rPr lang="en-US" sz="2021">
                <a:solidFill>
                  <a:srgbClr val="394646"/>
                </a:solidFill>
                <a:latin typeface="Enduro"/>
                <a:ea typeface="Enduro"/>
                <a:cs typeface="Enduro"/>
                <a:sym typeface="Enduro"/>
              </a:rPr>
              <a:t>Access, personalize, and share with learners, managers, and internal L&amp;D champions</a:t>
            </a:r>
          </a:p>
        </p:txBody>
      </p:sp>
      <p:sp>
        <p:nvSpPr>
          <p:cNvPr id="43" name="TextBox 43"/>
          <p:cNvSpPr txBox="1"/>
          <p:nvPr/>
        </p:nvSpPr>
        <p:spPr>
          <a:xfrm>
            <a:off x="11293404" y="9620250"/>
            <a:ext cx="5462617" cy="247650"/>
          </a:xfrm>
          <a:prstGeom prst="rect">
            <a:avLst/>
          </a:prstGeom>
        </p:spPr>
        <p:txBody>
          <a:bodyPr lIns="0" tIns="0" rIns="0" bIns="0" rtlCol="0" anchor="t">
            <a:spAutoFit/>
          </a:bodyPr>
          <a:lstStyle/>
          <a:p>
            <a:pPr algn="l">
              <a:lnSpc>
                <a:spcPts val="1919"/>
              </a:lnSpc>
            </a:pPr>
            <a:r>
              <a:rPr lang="en-US" sz="1599" u="sng" spc="-63">
                <a:latin typeface="Enduro"/>
                <a:ea typeface="Enduro"/>
                <a:cs typeface="Enduro"/>
                <a:sym typeface="Enduro"/>
                <a:hlinkClick r:id="rId10" tooltip="https://www.go1.com/customer-success-hub">
                  <a:extLst>
                    <a:ext uri="{A12FA001-AC4F-418D-AE19-62706E023703}">
                      <ahyp:hlinkClr xmlns:ahyp="http://schemas.microsoft.com/office/drawing/2018/hyperlinkcolor" val="tx"/>
                    </a:ext>
                  </a:extLst>
                </a:hlinkClick>
              </a:rPr>
              <a:t>For more resources, check out our  Customer Success Hub</a:t>
            </a:r>
          </a:p>
        </p:txBody>
      </p:sp>
      <p:sp>
        <p:nvSpPr>
          <p:cNvPr id="45" name="TextBox 45"/>
          <p:cNvSpPr txBox="1"/>
          <p:nvPr/>
        </p:nvSpPr>
        <p:spPr>
          <a:xfrm>
            <a:off x="12121450" y="8676746"/>
            <a:ext cx="5137850" cy="438776"/>
          </a:xfrm>
          <a:prstGeom prst="rect">
            <a:avLst/>
          </a:prstGeom>
        </p:spPr>
        <p:txBody>
          <a:bodyPr lIns="0" tIns="0" rIns="0" bIns="0" rtlCol="0" anchor="t">
            <a:spAutoFit/>
          </a:bodyPr>
          <a:lstStyle/>
          <a:p>
            <a:pPr marL="0" lvl="0" indent="0" algn="l">
              <a:lnSpc>
                <a:spcPts val="3642"/>
              </a:lnSpc>
            </a:pPr>
            <a:r>
              <a:rPr lang="en-US" sz="2601">
                <a:solidFill>
                  <a:srgbClr val="394646"/>
                </a:solidFill>
                <a:latin typeface="Enduro"/>
                <a:ea typeface="Enduro"/>
                <a:cs typeface="Enduro"/>
                <a:sym typeface="Enduro"/>
              </a:rPr>
              <a:t>Launch-day email - Go1 branded</a:t>
            </a:r>
          </a:p>
        </p:txBody>
      </p:sp>
      <p:sp>
        <p:nvSpPr>
          <p:cNvPr id="46" name="TextBox 46"/>
          <p:cNvSpPr txBox="1"/>
          <p:nvPr/>
        </p:nvSpPr>
        <p:spPr>
          <a:xfrm>
            <a:off x="12109704" y="6882371"/>
            <a:ext cx="5576666" cy="426335"/>
          </a:xfrm>
          <a:prstGeom prst="rect">
            <a:avLst/>
          </a:prstGeom>
        </p:spPr>
        <p:txBody>
          <a:bodyPr lIns="0" tIns="0" rIns="0" bIns="0" rtlCol="0" anchor="t">
            <a:spAutoFit/>
          </a:bodyPr>
          <a:lstStyle/>
          <a:p>
            <a:pPr marL="0" lvl="0" indent="0" algn="l">
              <a:lnSpc>
                <a:spcPts val="3642"/>
              </a:lnSpc>
            </a:pPr>
            <a:r>
              <a:rPr lang="en-US" sz="2601">
                <a:solidFill>
                  <a:srgbClr val="394646"/>
                </a:solidFill>
                <a:latin typeface="Enduro"/>
                <a:ea typeface="Enduro"/>
                <a:cs typeface="Enduro"/>
                <a:sym typeface="Enduro"/>
              </a:rPr>
              <a:t>Learner one pager and FAQ</a:t>
            </a:r>
          </a:p>
        </p:txBody>
      </p:sp>
      <p:grpSp>
        <p:nvGrpSpPr>
          <p:cNvPr id="47" name="Group 33">
            <a:extLst>
              <a:ext uri="{FF2B5EF4-FFF2-40B4-BE49-F238E27FC236}">
                <a16:creationId xmlns:a16="http://schemas.microsoft.com/office/drawing/2014/main" id="{9EA308D6-878F-B475-DF20-DF99982789D2}"/>
              </a:ext>
            </a:extLst>
          </p:cNvPr>
          <p:cNvGrpSpPr/>
          <p:nvPr/>
        </p:nvGrpSpPr>
        <p:grpSpPr>
          <a:xfrm>
            <a:off x="15033811" y="769580"/>
            <a:ext cx="3810005" cy="518240"/>
            <a:chOff x="0" y="0"/>
            <a:chExt cx="1003458" cy="136491"/>
          </a:xfrm>
        </p:grpSpPr>
        <p:sp>
          <p:nvSpPr>
            <p:cNvPr id="48" name="Freeform 34">
              <a:extLst>
                <a:ext uri="{FF2B5EF4-FFF2-40B4-BE49-F238E27FC236}">
                  <a16:creationId xmlns:a16="http://schemas.microsoft.com/office/drawing/2014/main" id="{01A68518-E712-268C-E932-AED56C34B5E3}"/>
                </a:ext>
              </a:extLst>
            </p:cNvPr>
            <p:cNvSpPr/>
            <p:nvPr/>
          </p:nvSpPr>
          <p:spPr>
            <a:xfrm>
              <a:off x="0" y="0"/>
              <a:ext cx="1003458" cy="136491"/>
            </a:xfrm>
            <a:custGeom>
              <a:avLst/>
              <a:gdLst/>
              <a:ahLst/>
              <a:cxnLst/>
              <a:rect l="l" t="t" r="r" b="b"/>
              <a:pathLst>
                <a:path w="1003458" h="136491">
                  <a:moveTo>
                    <a:pt x="12192" y="0"/>
                  </a:moveTo>
                  <a:lnTo>
                    <a:pt x="991266" y="0"/>
                  </a:lnTo>
                  <a:cubicBezTo>
                    <a:pt x="998000" y="0"/>
                    <a:pt x="1003458" y="5459"/>
                    <a:pt x="1003458" y="12192"/>
                  </a:cubicBezTo>
                  <a:lnTo>
                    <a:pt x="1003458" y="124299"/>
                  </a:lnTo>
                  <a:cubicBezTo>
                    <a:pt x="1003458" y="131033"/>
                    <a:pt x="998000" y="136491"/>
                    <a:pt x="991266" y="136491"/>
                  </a:cubicBezTo>
                  <a:lnTo>
                    <a:pt x="12192" y="136491"/>
                  </a:lnTo>
                  <a:cubicBezTo>
                    <a:pt x="8958" y="136491"/>
                    <a:pt x="5857" y="135207"/>
                    <a:pt x="3571" y="132920"/>
                  </a:cubicBezTo>
                  <a:cubicBezTo>
                    <a:pt x="1285" y="130634"/>
                    <a:pt x="0" y="127533"/>
                    <a:pt x="0" y="124299"/>
                  </a:cubicBezTo>
                  <a:lnTo>
                    <a:pt x="0" y="12192"/>
                  </a:lnTo>
                  <a:cubicBezTo>
                    <a:pt x="0" y="8958"/>
                    <a:pt x="1285" y="5857"/>
                    <a:pt x="3571" y="3571"/>
                  </a:cubicBezTo>
                  <a:cubicBezTo>
                    <a:pt x="5857" y="1285"/>
                    <a:pt x="8958" y="0"/>
                    <a:pt x="12192" y="0"/>
                  </a:cubicBezTo>
                  <a:close/>
                </a:path>
              </a:pathLst>
            </a:custGeom>
            <a:solidFill>
              <a:srgbClr val="DAAB4E"/>
            </a:solidFill>
          </p:spPr>
          <p:txBody>
            <a:bodyPr/>
            <a:lstStyle/>
            <a:p>
              <a:endParaRPr lang="en-US"/>
            </a:p>
          </p:txBody>
        </p:sp>
        <p:sp>
          <p:nvSpPr>
            <p:cNvPr id="49" name="TextBox 35">
              <a:extLst>
                <a:ext uri="{FF2B5EF4-FFF2-40B4-BE49-F238E27FC236}">
                  <a16:creationId xmlns:a16="http://schemas.microsoft.com/office/drawing/2014/main" id="{F7F34189-CCCD-015F-CD97-96A8C83DDE08}"/>
                </a:ext>
              </a:extLst>
            </p:cNvPr>
            <p:cNvSpPr txBox="1"/>
            <p:nvPr/>
          </p:nvSpPr>
          <p:spPr>
            <a:xfrm>
              <a:off x="0" y="-9525"/>
              <a:ext cx="1003458" cy="146016"/>
            </a:xfrm>
            <a:prstGeom prst="rect">
              <a:avLst/>
            </a:prstGeom>
          </p:spPr>
          <p:txBody>
            <a:bodyPr lIns="50800" tIns="50800" rIns="50800" bIns="50800" rtlCol="0" anchor="ctr"/>
            <a:lstStyle/>
            <a:p>
              <a:pPr algn="r">
                <a:lnSpc>
                  <a:spcPts val="2400"/>
                </a:lnSpc>
              </a:pPr>
              <a:endParaRPr/>
            </a:p>
          </p:txBody>
        </p:sp>
      </p:grpSp>
      <p:sp>
        <p:nvSpPr>
          <p:cNvPr id="50" name="TextBox 36">
            <a:extLst>
              <a:ext uri="{FF2B5EF4-FFF2-40B4-BE49-F238E27FC236}">
                <a16:creationId xmlns:a16="http://schemas.microsoft.com/office/drawing/2014/main" id="{6BA211F2-FA50-28A0-9CBB-28C3C05EB783}"/>
              </a:ext>
            </a:extLst>
          </p:cNvPr>
          <p:cNvSpPr txBox="1"/>
          <p:nvPr/>
        </p:nvSpPr>
        <p:spPr>
          <a:xfrm>
            <a:off x="15033811" y="866792"/>
            <a:ext cx="2652558" cy="314292"/>
          </a:xfrm>
          <a:prstGeom prst="rect">
            <a:avLst/>
          </a:prstGeom>
        </p:spPr>
        <p:txBody>
          <a:bodyPr wrap="square" lIns="0" tIns="0" rIns="0" bIns="0" rtlCol="0" anchor="t">
            <a:spAutoFit/>
          </a:bodyPr>
          <a:lstStyle/>
          <a:p>
            <a:pPr algn="ctr">
              <a:lnSpc>
                <a:spcPts val="2400"/>
              </a:lnSpc>
              <a:spcBef>
                <a:spcPct val="0"/>
              </a:spcBef>
            </a:pPr>
            <a:r>
              <a:rPr lang="en-US" sz="2000">
                <a:solidFill>
                  <a:srgbClr val="FFFFFF"/>
                </a:solidFill>
                <a:latin typeface="Enduro"/>
                <a:ea typeface="Enduro"/>
                <a:cs typeface="Enduro"/>
                <a:sym typeface="Enduro"/>
              </a:rPr>
              <a:t>Launch with impact</a:t>
            </a:r>
          </a:p>
        </p:txBody>
      </p:sp>
      <p:grpSp>
        <p:nvGrpSpPr>
          <p:cNvPr id="25" name="Group 13">
            <a:extLst>
              <a:ext uri="{FF2B5EF4-FFF2-40B4-BE49-F238E27FC236}">
                <a16:creationId xmlns:a16="http://schemas.microsoft.com/office/drawing/2014/main" id="{F49F9BC2-7D6E-DAC1-674B-25A0324B2F3B}"/>
              </a:ext>
            </a:extLst>
          </p:cNvPr>
          <p:cNvGrpSpPr/>
          <p:nvPr/>
        </p:nvGrpSpPr>
        <p:grpSpPr>
          <a:xfrm>
            <a:off x="11309215" y="3293642"/>
            <a:ext cx="528404" cy="528404"/>
            <a:chOff x="0" y="0"/>
            <a:chExt cx="1016276" cy="1016276"/>
          </a:xfrm>
        </p:grpSpPr>
        <p:sp>
          <p:nvSpPr>
            <p:cNvPr id="26" name="Freeform 14">
              <a:extLst>
                <a:ext uri="{FF2B5EF4-FFF2-40B4-BE49-F238E27FC236}">
                  <a16:creationId xmlns:a16="http://schemas.microsoft.com/office/drawing/2014/main" id="{ACAEBC4E-DBE3-025D-DD6C-EB88F643CC5E}"/>
                </a:ext>
              </a:extLst>
            </p:cNvPr>
            <p:cNvSpPr/>
            <p:nvPr/>
          </p:nvSpPr>
          <p:spPr>
            <a:xfrm>
              <a:off x="0" y="0"/>
              <a:ext cx="1016254" cy="1016254"/>
            </a:xfrm>
            <a:custGeom>
              <a:avLst/>
              <a:gdLst/>
              <a:ahLst/>
              <a:cxnLst/>
              <a:rect l="l" t="t" r="r" b="b"/>
              <a:pathLst>
                <a:path w="1016254" h="1016254">
                  <a:moveTo>
                    <a:pt x="0" y="169418"/>
                  </a:moveTo>
                  <a:cubicBezTo>
                    <a:pt x="0" y="75819"/>
                    <a:pt x="75819" y="0"/>
                    <a:pt x="169418" y="0"/>
                  </a:cubicBezTo>
                  <a:lnTo>
                    <a:pt x="846836" y="0"/>
                  </a:lnTo>
                  <a:cubicBezTo>
                    <a:pt x="940435" y="0"/>
                    <a:pt x="1016254" y="75819"/>
                    <a:pt x="1016254" y="169418"/>
                  </a:cubicBezTo>
                  <a:lnTo>
                    <a:pt x="1016254" y="846836"/>
                  </a:lnTo>
                  <a:cubicBezTo>
                    <a:pt x="1016254" y="940435"/>
                    <a:pt x="940435" y="1016254"/>
                    <a:pt x="846836" y="1016254"/>
                  </a:cubicBezTo>
                  <a:lnTo>
                    <a:pt x="169418" y="1016254"/>
                  </a:lnTo>
                  <a:cubicBezTo>
                    <a:pt x="75819" y="1016254"/>
                    <a:pt x="0" y="940435"/>
                    <a:pt x="0" y="846836"/>
                  </a:cubicBezTo>
                  <a:close/>
                </a:path>
              </a:pathLst>
            </a:custGeom>
            <a:solidFill>
              <a:srgbClr val="FFFFFF"/>
            </a:solidFill>
          </p:spPr>
          <p:txBody>
            <a:bodyPr/>
            <a:lstStyle/>
            <a:p>
              <a:endParaRPr lang="en-US"/>
            </a:p>
          </p:txBody>
        </p:sp>
      </p:grpSp>
      <p:sp>
        <p:nvSpPr>
          <p:cNvPr id="27" name="Freeform 33">
            <a:hlinkClick r:id="rId11" tooltip="https://go1-com.cdn.prismic.io/go1-com/aGIZz3fc4bHWi0XY_Go1LearnforAdmins-1-.pdf"/>
            <a:extLst>
              <a:ext uri="{FF2B5EF4-FFF2-40B4-BE49-F238E27FC236}">
                <a16:creationId xmlns:a16="http://schemas.microsoft.com/office/drawing/2014/main" id="{7E6AD339-862B-8323-D798-A47F7BC82FFE}"/>
              </a:ext>
            </a:extLst>
          </p:cNvPr>
          <p:cNvSpPr/>
          <p:nvPr/>
        </p:nvSpPr>
        <p:spPr>
          <a:xfrm>
            <a:off x="11405017" y="3398430"/>
            <a:ext cx="348548" cy="348548"/>
          </a:xfrm>
          <a:custGeom>
            <a:avLst/>
            <a:gdLst/>
            <a:ahLst/>
            <a:cxnLst/>
            <a:rect l="l" t="t" r="r" b="b"/>
            <a:pathLst>
              <a:path w="348548" h="348548">
                <a:moveTo>
                  <a:pt x="0" y="0"/>
                </a:moveTo>
                <a:lnTo>
                  <a:pt x="348547" y="0"/>
                </a:lnTo>
                <a:lnTo>
                  <a:pt x="348547" y="348548"/>
                </a:lnTo>
                <a:lnTo>
                  <a:pt x="0" y="348548"/>
                </a:lnTo>
                <a:lnTo>
                  <a:pt x="0" y="0"/>
                </a:lnTo>
                <a:close/>
              </a:path>
            </a:pathLst>
          </a:custGeom>
          <a:blipFill>
            <a:blip r:embed="rId6"/>
            <a:stretch>
              <a:fillRect/>
            </a:stretch>
          </a:blipFill>
        </p:spPr>
        <p:txBody>
          <a:bodyPr/>
          <a:lstStyle/>
          <a:p>
            <a:endParaRPr lang="en-US"/>
          </a:p>
        </p:txBody>
      </p:sp>
      <p:sp>
        <p:nvSpPr>
          <p:cNvPr id="44" name="TextBox 37">
            <a:extLst>
              <a:ext uri="{FF2B5EF4-FFF2-40B4-BE49-F238E27FC236}">
                <a16:creationId xmlns:a16="http://schemas.microsoft.com/office/drawing/2014/main" id="{D85DCD42-5419-E468-8EC1-98F4445F0209}"/>
              </a:ext>
            </a:extLst>
          </p:cNvPr>
          <p:cNvSpPr txBox="1"/>
          <p:nvPr/>
        </p:nvSpPr>
        <p:spPr>
          <a:xfrm>
            <a:off x="12164819" y="3318505"/>
            <a:ext cx="4370581" cy="426335"/>
          </a:xfrm>
          <a:prstGeom prst="rect">
            <a:avLst/>
          </a:prstGeom>
        </p:spPr>
        <p:txBody>
          <a:bodyPr lIns="0" tIns="0" rIns="0" bIns="0" rtlCol="0" anchor="t">
            <a:spAutoFit/>
          </a:bodyPr>
          <a:lstStyle/>
          <a:p>
            <a:pPr marL="0" lvl="0" indent="0" algn="l">
              <a:lnSpc>
                <a:spcPts val="3642"/>
              </a:lnSpc>
            </a:pPr>
            <a:r>
              <a:rPr lang="en-US" sz="2601">
                <a:solidFill>
                  <a:srgbClr val="394646"/>
                </a:solidFill>
                <a:latin typeface="Enduro"/>
                <a:ea typeface="Enduro"/>
                <a:cs typeface="Enduro"/>
                <a:sym typeface="Enduro"/>
              </a:rPr>
              <a:t>Admin platform demo</a:t>
            </a:r>
          </a:p>
        </p:txBody>
      </p:sp>
      <p:grpSp>
        <p:nvGrpSpPr>
          <p:cNvPr id="51" name="Group 13">
            <a:extLst>
              <a:ext uri="{FF2B5EF4-FFF2-40B4-BE49-F238E27FC236}">
                <a16:creationId xmlns:a16="http://schemas.microsoft.com/office/drawing/2014/main" id="{6571120D-0969-A907-153F-8B77C39B6EBD}"/>
              </a:ext>
            </a:extLst>
          </p:cNvPr>
          <p:cNvGrpSpPr/>
          <p:nvPr/>
        </p:nvGrpSpPr>
        <p:grpSpPr>
          <a:xfrm>
            <a:off x="11309215" y="5080326"/>
            <a:ext cx="528404" cy="528404"/>
            <a:chOff x="0" y="0"/>
            <a:chExt cx="1016276" cy="1016276"/>
          </a:xfrm>
        </p:grpSpPr>
        <p:sp>
          <p:nvSpPr>
            <p:cNvPr id="52" name="Freeform 14">
              <a:extLst>
                <a:ext uri="{FF2B5EF4-FFF2-40B4-BE49-F238E27FC236}">
                  <a16:creationId xmlns:a16="http://schemas.microsoft.com/office/drawing/2014/main" id="{221330CF-BF3B-29FE-D178-31D99AA647F3}"/>
                </a:ext>
              </a:extLst>
            </p:cNvPr>
            <p:cNvSpPr/>
            <p:nvPr/>
          </p:nvSpPr>
          <p:spPr>
            <a:xfrm>
              <a:off x="0" y="0"/>
              <a:ext cx="1016254" cy="1016254"/>
            </a:xfrm>
            <a:custGeom>
              <a:avLst/>
              <a:gdLst/>
              <a:ahLst/>
              <a:cxnLst/>
              <a:rect l="l" t="t" r="r" b="b"/>
              <a:pathLst>
                <a:path w="1016254" h="1016254">
                  <a:moveTo>
                    <a:pt x="0" y="169418"/>
                  </a:moveTo>
                  <a:cubicBezTo>
                    <a:pt x="0" y="75819"/>
                    <a:pt x="75819" y="0"/>
                    <a:pt x="169418" y="0"/>
                  </a:cubicBezTo>
                  <a:lnTo>
                    <a:pt x="846836" y="0"/>
                  </a:lnTo>
                  <a:cubicBezTo>
                    <a:pt x="940435" y="0"/>
                    <a:pt x="1016254" y="75819"/>
                    <a:pt x="1016254" y="169418"/>
                  </a:cubicBezTo>
                  <a:lnTo>
                    <a:pt x="1016254" y="846836"/>
                  </a:lnTo>
                  <a:cubicBezTo>
                    <a:pt x="1016254" y="940435"/>
                    <a:pt x="940435" y="1016254"/>
                    <a:pt x="846836" y="1016254"/>
                  </a:cubicBezTo>
                  <a:lnTo>
                    <a:pt x="169418" y="1016254"/>
                  </a:lnTo>
                  <a:cubicBezTo>
                    <a:pt x="75819" y="1016254"/>
                    <a:pt x="0" y="940435"/>
                    <a:pt x="0" y="846836"/>
                  </a:cubicBezTo>
                  <a:close/>
                </a:path>
              </a:pathLst>
            </a:custGeom>
            <a:solidFill>
              <a:srgbClr val="FFFFFF"/>
            </a:solidFill>
          </p:spPr>
          <p:txBody>
            <a:bodyPr/>
            <a:lstStyle/>
            <a:p>
              <a:endParaRPr lang="en-US"/>
            </a:p>
          </p:txBody>
        </p:sp>
      </p:grpSp>
      <p:sp>
        <p:nvSpPr>
          <p:cNvPr id="53" name="Freeform 33">
            <a:hlinkClick r:id="rId12" tooltip="https://go1-com.cdn.prismic.io/go1-com/aGIZz3fc4bHWi0XY_Go1LearnforAdmins-1-.pdf"/>
            <a:extLst>
              <a:ext uri="{FF2B5EF4-FFF2-40B4-BE49-F238E27FC236}">
                <a16:creationId xmlns:a16="http://schemas.microsoft.com/office/drawing/2014/main" id="{1498BF9C-93D0-F237-76E8-B67401F6BF65}"/>
              </a:ext>
            </a:extLst>
          </p:cNvPr>
          <p:cNvSpPr/>
          <p:nvPr/>
        </p:nvSpPr>
        <p:spPr>
          <a:xfrm>
            <a:off x="11405017" y="5214834"/>
            <a:ext cx="348548" cy="348548"/>
          </a:xfrm>
          <a:custGeom>
            <a:avLst/>
            <a:gdLst/>
            <a:ahLst/>
            <a:cxnLst/>
            <a:rect l="l" t="t" r="r" b="b"/>
            <a:pathLst>
              <a:path w="348548" h="348548">
                <a:moveTo>
                  <a:pt x="0" y="0"/>
                </a:moveTo>
                <a:lnTo>
                  <a:pt x="348547" y="0"/>
                </a:lnTo>
                <a:lnTo>
                  <a:pt x="348547" y="348548"/>
                </a:lnTo>
                <a:lnTo>
                  <a:pt x="0" y="348548"/>
                </a:lnTo>
                <a:lnTo>
                  <a:pt x="0" y="0"/>
                </a:lnTo>
                <a:close/>
              </a:path>
            </a:pathLst>
          </a:custGeom>
          <a:blipFill>
            <a:blip r:embed="rId6"/>
            <a:stretch>
              <a:fillRect/>
            </a:stretch>
          </a:blipFill>
        </p:spPr>
        <p:txBody>
          <a:bodyPr/>
          <a:lstStyle/>
          <a:p>
            <a:endParaRPr lang="en-US"/>
          </a:p>
        </p:txBody>
      </p:sp>
      <p:sp>
        <p:nvSpPr>
          <p:cNvPr id="54" name="TextBox 37">
            <a:extLst>
              <a:ext uri="{FF2B5EF4-FFF2-40B4-BE49-F238E27FC236}">
                <a16:creationId xmlns:a16="http://schemas.microsoft.com/office/drawing/2014/main" id="{1F5AC686-0061-1E5A-E950-D1BA4EFA4DEA}"/>
              </a:ext>
            </a:extLst>
          </p:cNvPr>
          <p:cNvSpPr txBox="1"/>
          <p:nvPr/>
        </p:nvSpPr>
        <p:spPr>
          <a:xfrm>
            <a:off x="12125932" y="5100438"/>
            <a:ext cx="4370581" cy="426335"/>
          </a:xfrm>
          <a:prstGeom prst="rect">
            <a:avLst/>
          </a:prstGeom>
        </p:spPr>
        <p:txBody>
          <a:bodyPr lIns="0" tIns="0" rIns="0" bIns="0" rtlCol="0" anchor="t">
            <a:spAutoFit/>
          </a:bodyPr>
          <a:lstStyle/>
          <a:p>
            <a:pPr marL="0" lvl="0" indent="0" algn="l">
              <a:lnSpc>
                <a:spcPts val="3642"/>
              </a:lnSpc>
            </a:pPr>
            <a:r>
              <a:rPr lang="en-US" sz="2601">
                <a:solidFill>
                  <a:srgbClr val="394646"/>
                </a:solidFill>
                <a:latin typeface="Enduro"/>
                <a:ea typeface="Enduro"/>
                <a:cs typeface="Enduro"/>
                <a:sym typeface="Enduro"/>
              </a:rPr>
              <a:t>Learner platform demo</a:t>
            </a:r>
          </a:p>
        </p:txBody>
      </p:sp>
      <p:sp>
        <p:nvSpPr>
          <p:cNvPr id="55" name="Freeform 33">
            <a:hlinkClick r:id="rId13" tooltip="https://go1-com.cdn.prismic.io/go1-com/aGIZz3fc4bHWi0XY_Go1LearnforAdmins-1-.pdf"/>
            <a:extLst>
              <a:ext uri="{FF2B5EF4-FFF2-40B4-BE49-F238E27FC236}">
                <a16:creationId xmlns:a16="http://schemas.microsoft.com/office/drawing/2014/main" id="{21037403-EB57-18A4-2DA6-F8B3AED45F15}"/>
              </a:ext>
            </a:extLst>
          </p:cNvPr>
          <p:cNvSpPr/>
          <p:nvPr/>
        </p:nvSpPr>
        <p:spPr>
          <a:xfrm>
            <a:off x="11391620" y="6080498"/>
            <a:ext cx="348548" cy="348548"/>
          </a:xfrm>
          <a:custGeom>
            <a:avLst/>
            <a:gdLst/>
            <a:ahLst/>
            <a:cxnLst/>
            <a:rect l="l" t="t" r="r" b="b"/>
            <a:pathLst>
              <a:path w="348548" h="348548">
                <a:moveTo>
                  <a:pt x="0" y="0"/>
                </a:moveTo>
                <a:lnTo>
                  <a:pt x="348547" y="0"/>
                </a:lnTo>
                <a:lnTo>
                  <a:pt x="348547" y="348548"/>
                </a:lnTo>
                <a:lnTo>
                  <a:pt x="0" y="348548"/>
                </a:lnTo>
                <a:lnTo>
                  <a:pt x="0" y="0"/>
                </a:lnTo>
                <a:close/>
              </a:path>
            </a:pathLst>
          </a:custGeom>
          <a:blipFill>
            <a:blip r:embed="rId6"/>
            <a:stretch>
              <a:fillRect/>
            </a:stretch>
          </a:blipFill>
        </p:spPr>
        <p:txBody>
          <a:bodyPr/>
          <a:lstStyle/>
          <a:p>
            <a:endParaRPr lang="en-US"/>
          </a:p>
        </p:txBody>
      </p:sp>
      <p:sp>
        <p:nvSpPr>
          <p:cNvPr id="56" name="Freeform 36">
            <a:hlinkClick r:id="rId14" tooltip="https://go1.sharepoint.com/:w:/s/MarketingTeam/EagehQlvcRBMnpXzHOtto4EBISuO6AfFRwD1K5yGh5EA2g?e=BZGVaN"/>
            <a:extLst>
              <a:ext uri="{FF2B5EF4-FFF2-40B4-BE49-F238E27FC236}">
                <a16:creationId xmlns:a16="http://schemas.microsoft.com/office/drawing/2014/main" id="{C87A827D-0400-C0CD-0537-88AE9BBEC031}"/>
              </a:ext>
            </a:extLst>
          </p:cNvPr>
          <p:cNvSpPr/>
          <p:nvPr/>
        </p:nvSpPr>
        <p:spPr>
          <a:xfrm>
            <a:off x="11403366" y="8743618"/>
            <a:ext cx="348548" cy="348548"/>
          </a:xfrm>
          <a:custGeom>
            <a:avLst/>
            <a:gdLst/>
            <a:ahLst/>
            <a:cxnLst/>
            <a:rect l="l" t="t" r="r" b="b"/>
            <a:pathLst>
              <a:path w="348548" h="348548">
                <a:moveTo>
                  <a:pt x="0" y="0"/>
                </a:moveTo>
                <a:lnTo>
                  <a:pt x="348548" y="0"/>
                </a:lnTo>
                <a:lnTo>
                  <a:pt x="348548" y="348547"/>
                </a:lnTo>
                <a:lnTo>
                  <a:pt x="0" y="348547"/>
                </a:lnTo>
                <a:lnTo>
                  <a:pt x="0" y="0"/>
                </a:lnTo>
                <a:close/>
              </a:path>
            </a:pathLst>
          </a:custGeom>
          <a:blipFill>
            <a:blip r:embed="rId6"/>
            <a:stretch>
              <a:fillRect/>
            </a:stretch>
          </a:blipFill>
        </p:spPr>
        <p:txBody>
          <a:bodyPr/>
          <a:lstStyle/>
          <a:p>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9A9389"/>
        </a:solidFill>
        <a:effectLst/>
      </p:bgPr>
    </p:bg>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txBody>
          <a:bodyPr/>
          <a:lstStyle/>
          <a:p>
            <a:endParaRPr lang="en-US"/>
          </a:p>
        </p:txBody>
      </p:sp>
      <p:grpSp>
        <p:nvGrpSpPr>
          <p:cNvPr id="3" name="Group 3"/>
          <p:cNvGrpSpPr>
            <a:grpSpLocks noChangeAspect="1"/>
          </p:cNvGrpSpPr>
          <p:nvPr/>
        </p:nvGrpSpPr>
        <p:grpSpPr>
          <a:xfrm>
            <a:off x="893959" y="9542602"/>
            <a:ext cx="727138" cy="422491"/>
            <a:chOff x="0" y="0"/>
            <a:chExt cx="727138" cy="422491"/>
          </a:xfrm>
        </p:grpSpPr>
        <p:sp>
          <p:nvSpPr>
            <p:cNvPr id="4" name="Freeform 4"/>
            <p:cNvSpPr/>
            <p:nvPr/>
          </p:nvSpPr>
          <p:spPr>
            <a:xfrm>
              <a:off x="63500" y="63500"/>
              <a:ext cx="272796" cy="295402"/>
            </a:xfrm>
            <a:custGeom>
              <a:avLst/>
              <a:gdLst/>
              <a:ahLst/>
              <a:cxnLst/>
              <a:rect l="l" t="t" r="r" b="b"/>
              <a:pathLst>
                <a:path w="272796" h="295402">
                  <a:moveTo>
                    <a:pt x="220345" y="128397"/>
                  </a:moveTo>
                  <a:cubicBezTo>
                    <a:pt x="183261" y="128397"/>
                    <a:pt x="142621" y="151003"/>
                    <a:pt x="120015" y="164973"/>
                  </a:cubicBezTo>
                  <a:lnTo>
                    <a:pt x="111252" y="171069"/>
                  </a:lnTo>
                  <a:lnTo>
                    <a:pt x="122301" y="189484"/>
                  </a:lnTo>
                  <a:lnTo>
                    <a:pt x="132080" y="184404"/>
                  </a:lnTo>
                  <a:cubicBezTo>
                    <a:pt x="155194" y="172212"/>
                    <a:pt x="179197" y="166497"/>
                    <a:pt x="201549" y="166497"/>
                  </a:cubicBezTo>
                  <a:cubicBezTo>
                    <a:pt x="223901" y="166497"/>
                    <a:pt x="236601" y="176911"/>
                    <a:pt x="236601" y="194437"/>
                  </a:cubicBezTo>
                  <a:cubicBezTo>
                    <a:pt x="236601" y="219329"/>
                    <a:pt x="208026" y="256159"/>
                    <a:pt x="146685" y="256159"/>
                  </a:cubicBezTo>
                  <a:cubicBezTo>
                    <a:pt x="85344" y="256159"/>
                    <a:pt x="41783" y="206502"/>
                    <a:pt x="41783" y="140716"/>
                  </a:cubicBezTo>
                  <a:cubicBezTo>
                    <a:pt x="41783" y="100203"/>
                    <a:pt x="57912" y="74803"/>
                    <a:pt x="71501" y="60452"/>
                  </a:cubicBezTo>
                  <a:cubicBezTo>
                    <a:pt x="88900" y="42164"/>
                    <a:pt x="112522" y="31623"/>
                    <a:pt x="136525" y="31623"/>
                  </a:cubicBezTo>
                  <a:cubicBezTo>
                    <a:pt x="160528" y="31623"/>
                    <a:pt x="184912" y="43180"/>
                    <a:pt x="205613" y="65151"/>
                  </a:cubicBezTo>
                  <a:lnTo>
                    <a:pt x="211328" y="71247"/>
                  </a:lnTo>
                  <a:lnTo>
                    <a:pt x="247650" y="31877"/>
                  </a:lnTo>
                  <a:lnTo>
                    <a:pt x="240411" y="26924"/>
                  </a:lnTo>
                  <a:cubicBezTo>
                    <a:pt x="214249" y="9271"/>
                    <a:pt x="184658" y="0"/>
                    <a:pt x="154940" y="0"/>
                  </a:cubicBezTo>
                  <a:cubicBezTo>
                    <a:pt x="115062" y="0"/>
                    <a:pt x="75819" y="15494"/>
                    <a:pt x="47244" y="42545"/>
                  </a:cubicBezTo>
                  <a:cubicBezTo>
                    <a:pt x="16764" y="71501"/>
                    <a:pt x="0" y="111379"/>
                    <a:pt x="0" y="155194"/>
                  </a:cubicBezTo>
                  <a:cubicBezTo>
                    <a:pt x="0" y="246253"/>
                    <a:pt x="67818" y="295402"/>
                    <a:pt x="131699" y="295402"/>
                  </a:cubicBezTo>
                  <a:cubicBezTo>
                    <a:pt x="170688" y="295402"/>
                    <a:pt x="207137" y="281051"/>
                    <a:pt x="234569" y="254889"/>
                  </a:cubicBezTo>
                  <a:cubicBezTo>
                    <a:pt x="258191" y="232410"/>
                    <a:pt x="272796" y="202565"/>
                    <a:pt x="272796" y="177165"/>
                  </a:cubicBezTo>
                  <a:cubicBezTo>
                    <a:pt x="272796" y="147066"/>
                    <a:pt x="252730" y="128270"/>
                    <a:pt x="220345" y="128270"/>
                  </a:cubicBezTo>
                  <a:close/>
                </a:path>
              </a:pathLst>
            </a:custGeom>
            <a:solidFill>
              <a:srgbClr val="FAF9F4"/>
            </a:solidFill>
          </p:spPr>
          <p:txBody>
            <a:bodyPr/>
            <a:lstStyle/>
            <a:p>
              <a:endParaRPr lang="en-US"/>
            </a:p>
          </p:txBody>
        </p:sp>
        <p:sp>
          <p:nvSpPr>
            <p:cNvPr id="5" name="Freeform 5"/>
            <p:cNvSpPr/>
            <p:nvPr/>
          </p:nvSpPr>
          <p:spPr>
            <a:xfrm>
              <a:off x="361188" y="151765"/>
              <a:ext cx="200152" cy="207264"/>
            </a:xfrm>
            <a:custGeom>
              <a:avLst/>
              <a:gdLst/>
              <a:ahLst/>
              <a:cxnLst/>
              <a:rect l="l" t="t" r="r" b="b"/>
              <a:pathLst>
                <a:path w="200152" h="207264">
                  <a:moveTo>
                    <a:pt x="104775" y="0"/>
                  </a:moveTo>
                  <a:cubicBezTo>
                    <a:pt x="45085" y="0"/>
                    <a:pt x="0" y="46736"/>
                    <a:pt x="0" y="108585"/>
                  </a:cubicBezTo>
                  <a:cubicBezTo>
                    <a:pt x="0" y="165735"/>
                    <a:pt x="40132" y="207264"/>
                    <a:pt x="95377" y="207264"/>
                  </a:cubicBezTo>
                  <a:cubicBezTo>
                    <a:pt x="155067" y="207264"/>
                    <a:pt x="200152" y="160528"/>
                    <a:pt x="200152" y="98679"/>
                  </a:cubicBezTo>
                  <a:cubicBezTo>
                    <a:pt x="200152" y="41529"/>
                    <a:pt x="160020" y="0"/>
                    <a:pt x="104775" y="0"/>
                  </a:cubicBezTo>
                  <a:close/>
                  <a:moveTo>
                    <a:pt x="41021" y="96901"/>
                  </a:moveTo>
                  <a:cubicBezTo>
                    <a:pt x="41021" y="65278"/>
                    <a:pt x="57912" y="31242"/>
                    <a:pt x="94996" y="31242"/>
                  </a:cubicBezTo>
                  <a:cubicBezTo>
                    <a:pt x="137160" y="31242"/>
                    <a:pt x="159131" y="71120"/>
                    <a:pt x="159131" y="110363"/>
                  </a:cubicBezTo>
                  <a:cubicBezTo>
                    <a:pt x="159131" y="141986"/>
                    <a:pt x="142240" y="176022"/>
                    <a:pt x="105156" y="176022"/>
                  </a:cubicBezTo>
                  <a:cubicBezTo>
                    <a:pt x="62992" y="176022"/>
                    <a:pt x="41021" y="136144"/>
                    <a:pt x="41021" y="96901"/>
                  </a:cubicBezTo>
                  <a:close/>
                </a:path>
              </a:pathLst>
            </a:custGeom>
            <a:solidFill>
              <a:srgbClr val="FAF9F4"/>
            </a:solidFill>
          </p:spPr>
          <p:txBody>
            <a:bodyPr/>
            <a:lstStyle/>
            <a:p>
              <a:endParaRPr lang="en-US"/>
            </a:p>
          </p:txBody>
        </p:sp>
        <p:sp>
          <p:nvSpPr>
            <p:cNvPr id="6" name="Freeform 6"/>
            <p:cNvSpPr/>
            <p:nvPr/>
          </p:nvSpPr>
          <p:spPr>
            <a:xfrm>
              <a:off x="560451" y="63500"/>
              <a:ext cx="103378" cy="291973"/>
            </a:xfrm>
            <a:custGeom>
              <a:avLst/>
              <a:gdLst/>
              <a:ahLst/>
              <a:cxnLst/>
              <a:rect l="l" t="t" r="r" b="b"/>
              <a:pathLst>
                <a:path w="103378" h="291973">
                  <a:moveTo>
                    <a:pt x="89154" y="0"/>
                  </a:moveTo>
                  <a:lnTo>
                    <a:pt x="86995" y="2032"/>
                  </a:lnTo>
                  <a:cubicBezTo>
                    <a:pt x="58039" y="28067"/>
                    <a:pt x="30480" y="50038"/>
                    <a:pt x="5334" y="67564"/>
                  </a:cubicBezTo>
                  <a:lnTo>
                    <a:pt x="0" y="71247"/>
                  </a:lnTo>
                  <a:lnTo>
                    <a:pt x="8636" y="89408"/>
                  </a:lnTo>
                  <a:lnTo>
                    <a:pt x="60579" y="64643"/>
                  </a:lnTo>
                  <a:lnTo>
                    <a:pt x="60579" y="291973"/>
                  </a:lnTo>
                  <a:lnTo>
                    <a:pt x="103378" y="291973"/>
                  </a:lnTo>
                  <a:lnTo>
                    <a:pt x="103124" y="0"/>
                  </a:lnTo>
                  <a:close/>
                </a:path>
              </a:pathLst>
            </a:custGeom>
            <a:solidFill>
              <a:srgbClr val="FAF9F4"/>
            </a:solidFill>
          </p:spPr>
          <p:txBody>
            <a:bodyPr/>
            <a:lstStyle/>
            <a:p>
              <a:endParaRPr lang="en-US"/>
            </a:p>
          </p:txBody>
        </p:sp>
      </p:grpSp>
      <p:sp>
        <p:nvSpPr>
          <p:cNvPr id="7" name="TextBox 7"/>
          <p:cNvSpPr txBox="1"/>
          <p:nvPr/>
        </p:nvSpPr>
        <p:spPr>
          <a:xfrm>
            <a:off x="1843922" y="2511606"/>
            <a:ext cx="14600155" cy="3419602"/>
          </a:xfrm>
          <a:prstGeom prst="rect">
            <a:avLst/>
          </a:prstGeom>
        </p:spPr>
        <p:txBody>
          <a:bodyPr lIns="0" tIns="0" rIns="0" bIns="0" rtlCol="0" anchor="t">
            <a:spAutoFit/>
          </a:bodyPr>
          <a:lstStyle/>
          <a:p>
            <a:pPr algn="ctr">
              <a:lnSpc>
                <a:spcPts val="13574"/>
              </a:lnSpc>
            </a:pPr>
            <a:r>
              <a:rPr lang="en-US" sz="11000" spc="418">
                <a:solidFill>
                  <a:srgbClr val="FFFFFF"/>
                </a:solidFill>
                <a:latin typeface="Enduro Narrow"/>
                <a:ea typeface="Enduro Narrow"/>
                <a:cs typeface="Enduro Narrow"/>
                <a:sym typeface="Enduro Narrow"/>
              </a:rPr>
              <a:t>Internal Promotion Flyers</a:t>
            </a:r>
          </a:p>
        </p:txBody>
      </p:sp>
      <p:sp>
        <p:nvSpPr>
          <p:cNvPr id="8" name="TextBox 8"/>
          <p:cNvSpPr txBox="1"/>
          <p:nvPr/>
        </p:nvSpPr>
        <p:spPr>
          <a:xfrm>
            <a:off x="2575050" y="6797996"/>
            <a:ext cx="13137899" cy="620903"/>
          </a:xfrm>
          <a:prstGeom prst="rect">
            <a:avLst/>
          </a:prstGeom>
        </p:spPr>
        <p:txBody>
          <a:bodyPr lIns="0" tIns="0" rIns="0" bIns="0" rtlCol="0" anchor="t">
            <a:spAutoFit/>
          </a:bodyPr>
          <a:lstStyle/>
          <a:p>
            <a:pPr algn="ctr">
              <a:lnSpc>
                <a:spcPts val="4935"/>
              </a:lnSpc>
            </a:pPr>
            <a:r>
              <a:rPr lang="en-US" sz="3999" spc="151">
                <a:solidFill>
                  <a:srgbClr val="FFFFFF"/>
                </a:solidFill>
                <a:latin typeface="Enduro"/>
                <a:ea typeface="Enduro"/>
                <a:cs typeface="Enduro"/>
                <a:sym typeface="Enduro"/>
              </a:rPr>
              <a:t>Get your teams excited about launching with Go1</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AF9F4"/>
        </a:solidFill>
        <a:effectLst/>
      </p:bgPr>
    </p:bg>
    <p:spTree>
      <p:nvGrpSpPr>
        <p:cNvPr id="1" name=""/>
        <p:cNvGrpSpPr/>
        <p:nvPr/>
      </p:nvGrpSpPr>
      <p:grpSpPr>
        <a:xfrm>
          <a:off x="0" y="0"/>
          <a:ext cx="0" cy="0"/>
          <a:chOff x="0" y="0"/>
          <a:chExt cx="0" cy="0"/>
        </a:xfrm>
      </p:grpSpPr>
      <p:grpSp>
        <p:nvGrpSpPr>
          <p:cNvPr id="2" name="Group 2"/>
          <p:cNvGrpSpPr/>
          <p:nvPr/>
        </p:nvGrpSpPr>
        <p:grpSpPr>
          <a:xfrm>
            <a:off x="9253005" y="0"/>
            <a:ext cx="9034995" cy="10287000"/>
            <a:chOff x="0" y="0"/>
            <a:chExt cx="2379587" cy="2709333"/>
          </a:xfrm>
        </p:grpSpPr>
        <p:sp>
          <p:nvSpPr>
            <p:cNvPr id="3" name="Freeform 3"/>
            <p:cNvSpPr/>
            <p:nvPr/>
          </p:nvSpPr>
          <p:spPr>
            <a:xfrm>
              <a:off x="0" y="0"/>
              <a:ext cx="2379587" cy="2709333"/>
            </a:xfrm>
            <a:custGeom>
              <a:avLst/>
              <a:gdLst/>
              <a:ahLst/>
              <a:cxnLst/>
              <a:rect l="l" t="t" r="r" b="b"/>
              <a:pathLst>
                <a:path w="2379587" h="2709333">
                  <a:moveTo>
                    <a:pt x="0" y="0"/>
                  </a:moveTo>
                  <a:lnTo>
                    <a:pt x="2379587" y="0"/>
                  </a:lnTo>
                  <a:lnTo>
                    <a:pt x="2379587" y="2709333"/>
                  </a:lnTo>
                  <a:lnTo>
                    <a:pt x="0" y="2709333"/>
                  </a:lnTo>
                  <a:close/>
                </a:path>
              </a:pathLst>
            </a:custGeom>
            <a:solidFill>
              <a:srgbClr val="D3E9EE"/>
            </a:solidFill>
          </p:spPr>
          <p:txBody>
            <a:bodyPr/>
            <a:lstStyle/>
            <a:p>
              <a:endParaRPr lang="en-US"/>
            </a:p>
          </p:txBody>
        </p:sp>
        <p:sp>
          <p:nvSpPr>
            <p:cNvPr id="4" name="TextBox 4"/>
            <p:cNvSpPr txBox="1"/>
            <p:nvPr/>
          </p:nvSpPr>
          <p:spPr>
            <a:xfrm>
              <a:off x="0" y="-38100"/>
              <a:ext cx="2379587" cy="2747433"/>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1028700" y="1028700"/>
            <a:ext cx="2833830" cy="2833830"/>
            <a:chOff x="0" y="0"/>
            <a:chExt cx="6350000" cy="6350000"/>
          </a:xfrm>
        </p:grpSpPr>
        <p:sp>
          <p:nvSpPr>
            <p:cNvPr id="6" name="Freeform 6"/>
            <p:cNvSpPr/>
            <p:nvPr/>
          </p:nvSpPr>
          <p:spPr>
            <a:xfrm flipH="1">
              <a:off x="0" y="0"/>
              <a:ext cx="6350000" cy="6350000"/>
            </a:xfrm>
            <a:custGeom>
              <a:avLst/>
              <a:gdLst/>
              <a:ahLst/>
              <a:cxnLst/>
              <a:rect l="l" t="t" r="r" b="b"/>
              <a:pathLst>
                <a:path w="6350000" h="6350000">
                  <a:moveTo>
                    <a:pt x="3175000" y="0"/>
                  </a:moveTo>
                  <a:cubicBezTo>
                    <a:pt x="4928504" y="0"/>
                    <a:pt x="6350000" y="1421496"/>
                    <a:pt x="6350000" y="3175000"/>
                  </a:cubicBezTo>
                  <a:cubicBezTo>
                    <a:pt x="6350000" y="4928504"/>
                    <a:pt x="4928504" y="6350000"/>
                    <a:pt x="3175000" y="6350000"/>
                  </a:cubicBezTo>
                  <a:cubicBezTo>
                    <a:pt x="1421496" y="6350000"/>
                    <a:pt x="0" y="4928504"/>
                    <a:pt x="0" y="3175000"/>
                  </a:cubicBezTo>
                  <a:cubicBezTo>
                    <a:pt x="0" y="1421496"/>
                    <a:pt x="1421496" y="0"/>
                    <a:pt x="3175000" y="0"/>
                  </a:cubicBezTo>
                  <a:close/>
                </a:path>
              </a:pathLst>
            </a:custGeom>
            <a:solidFill>
              <a:srgbClr val="000000">
                <a:alpha val="0"/>
              </a:srgbClr>
            </a:solidFill>
            <a:ln w="12700">
              <a:solidFill>
                <a:srgbClr val="000000"/>
              </a:solidFill>
            </a:ln>
          </p:spPr>
          <p:txBody>
            <a:bodyPr/>
            <a:lstStyle/>
            <a:p>
              <a:endParaRPr lang="en-US"/>
            </a:p>
          </p:txBody>
        </p:sp>
      </p:grpSp>
      <p:sp>
        <p:nvSpPr>
          <p:cNvPr id="7" name="Freeform 7"/>
          <p:cNvSpPr/>
          <p:nvPr/>
        </p:nvSpPr>
        <p:spPr>
          <a:xfrm>
            <a:off x="10447543" y="856376"/>
            <a:ext cx="2699373" cy="4021413"/>
          </a:xfrm>
          <a:custGeom>
            <a:avLst/>
            <a:gdLst/>
            <a:ahLst/>
            <a:cxnLst/>
            <a:rect l="l" t="t" r="r" b="b"/>
            <a:pathLst>
              <a:path w="2699373" h="4021413">
                <a:moveTo>
                  <a:pt x="0" y="0"/>
                </a:moveTo>
                <a:lnTo>
                  <a:pt x="2699374" y="0"/>
                </a:lnTo>
                <a:lnTo>
                  <a:pt x="2699374" y="4021413"/>
                </a:lnTo>
                <a:lnTo>
                  <a:pt x="0" y="4021413"/>
                </a:lnTo>
                <a:lnTo>
                  <a:pt x="0" y="0"/>
                </a:lnTo>
                <a:close/>
              </a:path>
            </a:pathLst>
          </a:custGeom>
          <a:blipFill>
            <a:blip r:embed="rId2"/>
            <a:stretch>
              <a:fillRect/>
            </a:stretch>
          </a:blipFill>
        </p:spPr>
        <p:txBody>
          <a:bodyPr/>
          <a:lstStyle/>
          <a:p>
            <a:endParaRPr lang="en-US"/>
          </a:p>
        </p:txBody>
      </p:sp>
      <p:sp>
        <p:nvSpPr>
          <p:cNvPr id="8" name="Freeform 8"/>
          <p:cNvSpPr/>
          <p:nvPr/>
        </p:nvSpPr>
        <p:spPr>
          <a:xfrm>
            <a:off x="13978364" y="856376"/>
            <a:ext cx="2699373" cy="4021413"/>
          </a:xfrm>
          <a:custGeom>
            <a:avLst/>
            <a:gdLst/>
            <a:ahLst/>
            <a:cxnLst/>
            <a:rect l="l" t="t" r="r" b="b"/>
            <a:pathLst>
              <a:path w="2699373" h="4021413">
                <a:moveTo>
                  <a:pt x="0" y="0"/>
                </a:moveTo>
                <a:lnTo>
                  <a:pt x="2699374" y="0"/>
                </a:lnTo>
                <a:lnTo>
                  <a:pt x="2699374" y="4021413"/>
                </a:lnTo>
                <a:lnTo>
                  <a:pt x="0" y="4021413"/>
                </a:lnTo>
                <a:lnTo>
                  <a:pt x="0" y="0"/>
                </a:lnTo>
                <a:close/>
              </a:path>
            </a:pathLst>
          </a:custGeom>
          <a:blipFill>
            <a:blip r:embed="rId3"/>
            <a:stretch>
              <a:fillRect/>
            </a:stretch>
          </a:blipFill>
        </p:spPr>
        <p:txBody>
          <a:bodyPr/>
          <a:lstStyle/>
          <a:p>
            <a:endParaRPr lang="en-US"/>
          </a:p>
        </p:txBody>
      </p:sp>
      <p:sp>
        <p:nvSpPr>
          <p:cNvPr id="9" name="Freeform 9"/>
          <p:cNvSpPr/>
          <p:nvPr/>
        </p:nvSpPr>
        <p:spPr>
          <a:xfrm>
            <a:off x="10447543" y="5409211"/>
            <a:ext cx="2699373" cy="4021413"/>
          </a:xfrm>
          <a:custGeom>
            <a:avLst/>
            <a:gdLst/>
            <a:ahLst/>
            <a:cxnLst/>
            <a:rect l="l" t="t" r="r" b="b"/>
            <a:pathLst>
              <a:path w="2699373" h="4021413">
                <a:moveTo>
                  <a:pt x="0" y="0"/>
                </a:moveTo>
                <a:lnTo>
                  <a:pt x="2699374" y="0"/>
                </a:lnTo>
                <a:lnTo>
                  <a:pt x="2699374" y="4021413"/>
                </a:lnTo>
                <a:lnTo>
                  <a:pt x="0" y="4021413"/>
                </a:lnTo>
                <a:lnTo>
                  <a:pt x="0" y="0"/>
                </a:lnTo>
                <a:close/>
              </a:path>
            </a:pathLst>
          </a:custGeom>
          <a:blipFill>
            <a:blip r:embed="rId4"/>
            <a:stretch>
              <a:fillRect/>
            </a:stretch>
          </a:blipFill>
        </p:spPr>
        <p:txBody>
          <a:bodyPr/>
          <a:lstStyle/>
          <a:p>
            <a:endParaRPr lang="en-US"/>
          </a:p>
        </p:txBody>
      </p:sp>
      <p:sp>
        <p:nvSpPr>
          <p:cNvPr id="10" name="Freeform 10"/>
          <p:cNvSpPr/>
          <p:nvPr/>
        </p:nvSpPr>
        <p:spPr>
          <a:xfrm>
            <a:off x="13978364" y="5409211"/>
            <a:ext cx="2699373" cy="4021413"/>
          </a:xfrm>
          <a:custGeom>
            <a:avLst/>
            <a:gdLst/>
            <a:ahLst/>
            <a:cxnLst/>
            <a:rect l="l" t="t" r="r" b="b"/>
            <a:pathLst>
              <a:path w="2699373" h="4021413">
                <a:moveTo>
                  <a:pt x="0" y="0"/>
                </a:moveTo>
                <a:lnTo>
                  <a:pt x="2699374" y="0"/>
                </a:lnTo>
                <a:lnTo>
                  <a:pt x="2699374" y="4021413"/>
                </a:lnTo>
                <a:lnTo>
                  <a:pt x="0" y="4021413"/>
                </a:lnTo>
                <a:lnTo>
                  <a:pt x="0" y="0"/>
                </a:lnTo>
                <a:close/>
              </a:path>
            </a:pathLst>
          </a:custGeom>
          <a:blipFill>
            <a:blip r:embed="rId5"/>
            <a:stretch>
              <a:fillRect/>
            </a:stretch>
          </a:blipFill>
        </p:spPr>
        <p:txBody>
          <a:bodyPr/>
          <a:lstStyle/>
          <a:p>
            <a:endParaRPr lang="en-US"/>
          </a:p>
        </p:txBody>
      </p:sp>
      <p:sp>
        <p:nvSpPr>
          <p:cNvPr id="11" name="AutoShape 11"/>
          <p:cNvSpPr/>
          <p:nvPr/>
        </p:nvSpPr>
        <p:spPr>
          <a:xfrm>
            <a:off x="10447543" y="4858739"/>
            <a:ext cx="3115097" cy="0"/>
          </a:xfrm>
          <a:prstGeom prst="line">
            <a:avLst/>
          </a:prstGeom>
          <a:ln w="57150" cap="flat">
            <a:solidFill>
              <a:srgbClr val="33616A"/>
            </a:solidFill>
            <a:prstDash val="solid"/>
            <a:headEnd type="none" w="sm" len="sm"/>
            <a:tailEnd type="none" w="sm" len="sm"/>
          </a:ln>
        </p:spPr>
        <p:txBody>
          <a:bodyPr/>
          <a:lstStyle/>
          <a:p>
            <a:endParaRPr lang="en-US"/>
          </a:p>
        </p:txBody>
      </p:sp>
      <p:sp>
        <p:nvSpPr>
          <p:cNvPr id="12" name="AutoShape 12"/>
          <p:cNvSpPr/>
          <p:nvPr/>
        </p:nvSpPr>
        <p:spPr>
          <a:xfrm>
            <a:off x="10447543" y="9411574"/>
            <a:ext cx="3115097" cy="0"/>
          </a:xfrm>
          <a:prstGeom prst="line">
            <a:avLst/>
          </a:prstGeom>
          <a:ln w="57150" cap="flat">
            <a:solidFill>
              <a:srgbClr val="33616A"/>
            </a:solidFill>
            <a:prstDash val="solid"/>
            <a:headEnd type="none" w="sm" len="sm"/>
            <a:tailEnd type="none" w="sm" len="sm"/>
          </a:ln>
        </p:spPr>
        <p:txBody>
          <a:bodyPr/>
          <a:lstStyle/>
          <a:p>
            <a:endParaRPr lang="en-US"/>
          </a:p>
        </p:txBody>
      </p:sp>
      <p:sp>
        <p:nvSpPr>
          <p:cNvPr id="13" name="AutoShape 13"/>
          <p:cNvSpPr/>
          <p:nvPr/>
        </p:nvSpPr>
        <p:spPr>
          <a:xfrm>
            <a:off x="13978364" y="4858739"/>
            <a:ext cx="3115097" cy="0"/>
          </a:xfrm>
          <a:prstGeom prst="line">
            <a:avLst/>
          </a:prstGeom>
          <a:ln w="57150" cap="flat">
            <a:solidFill>
              <a:srgbClr val="33616A"/>
            </a:solidFill>
            <a:prstDash val="solid"/>
            <a:headEnd type="none" w="sm" len="sm"/>
            <a:tailEnd type="none" w="sm" len="sm"/>
          </a:ln>
        </p:spPr>
        <p:txBody>
          <a:bodyPr/>
          <a:lstStyle/>
          <a:p>
            <a:endParaRPr lang="en-US"/>
          </a:p>
        </p:txBody>
      </p:sp>
      <p:sp>
        <p:nvSpPr>
          <p:cNvPr id="14" name="AutoShape 14"/>
          <p:cNvSpPr/>
          <p:nvPr/>
        </p:nvSpPr>
        <p:spPr>
          <a:xfrm>
            <a:off x="13978364" y="9411574"/>
            <a:ext cx="3115097" cy="0"/>
          </a:xfrm>
          <a:prstGeom prst="line">
            <a:avLst/>
          </a:prstGeom>
          <a:ln w="57150" cap="flat">
            <a:solidFill>
              <a:srgbClr val="33616A"/>
            </a:solidFill>
            <a:prstDash val="solid"/>
            <a:headEnd type="none" w="sm" len="sm"/>
            <a:tailEnd type="none" w="sm" len="sm"/>
          </a:ln>
        </p:spPr>
        <p:txBody>
          <a:bodyPr/>
          <a:lstStyle/>
          <a:p>
            <a:endParaRPr lang="en-US"/>
          </a:p>
        </p:txBody>
      </p:sp>
      <p:sp>
        <p:nvSpPr>
          <p:cNvPr id="15" name="TextBox 15"/>
          <p:cNvSpPr txBox="1"/>
          <p:nvPr/>
        </p:nvSpPr>
        <p:spPr>
          <a:xfrm>
            <a:off x="1028700" y="8340359"/>
            <a:ext cx="2471663" cy="375895"/>
          </a:xfrm>
          <a:prstGeom prst="rect">
            <a:avLst/>
          </a:prstGeom>
        </p:spPr>
        <p:txBody>
          <a:bodyPr lIns="0" tIns="0" rIns="0" bIns="0" rtlCol="0" anchor="t">
            <a:spAutoFit/>
          </a:bodyPr>
          <a:lstStyle/>
          <a:p>
            <a:pPr algn="l">
              <a:lnSpc>
                <a:spcPts val="2995"/>
              </a:lnSpc>
              <a:spcBef>
                <a:spcPct val="0"/>
              </a:spcBef>
            </a:pPr>
            <a:r>
              <a:rPr lang="en-US" sz="2400" b="1" spc="-28">
                <a:solidFill>
                  <a:srgbClr val="394646"/>
                </a:solidFill>
                <a:latin typeface="Enduro Bold"/>
                <a:ea typeface="Enduro Bold"/>
                <a:cs typeface="Enduro Bold"/>
                <a:sym typeface="Enduro Bold"/>
              </a:rPr>
              <a:t>[Insert full name] </a:t>
            </a:r>
          </a:p>
        </p:txBody>
      </p:sp>
      <p:sp>
        <p:nvSpPr>
          <p:cNvPr id="16" name="TextBox 16"/>
          <p:cNvSpPr txBox="1"/>
          <p:nvPr/>
        </p:nvSpPr>
        <p:spPr>
          <a:xfrm>
            <a:off x="1028700" y="4858739"/>
            <a:ext cx="6923282" cy="2787599"/>
          </a:xfrm>
          <a:prstGeom prst="rect">
            <a:avLst/>
          </a:prstGeom>
        </p:spPr>
        <p:txBody>
          <a:bodyPr lIns="0" tIns="0" rIns="0" bIns="0" rtlCol="0" anchor="t">
            <a:spAutoFit/>
          </a:bodyPr>
          <a:lstStyle/>
          <a:p>
            <a:pPr algn="l">
              <a:lnSpc>
                <a:spcPts val="4492"/>
              </a:lnSpc>
              <a:spcBef>
                <a:spcPct val="0"/>
              </a:spcBef>
            </a:pPr>
            <a:r>
              <a:rPr lang="en-US" sz="3600" spc="-43">
                <a:solidFill>
                  <a:srgbClr val="394646"/>
                </a:solidFill>
                <a:latin typeface="Enduro Narrow"/>
                <a:ea typeface="Enduro Narrow"/>
                <a:cs typeface="Enduro Narrow"/>
                <a:sym typeface="Enduro Narrow"/>
              </a:rPr>
              <a:t>[example] "The leadership and communication courses on Go1 have been incredibly valuable. They've helped me grow as a CEO and build a more connected, effective team."</a:t>
            </a:r>
          </a:p>
        </p:txBody>
      </p:sp>
      <p:sp>
        <p:nvSpPr>
          <p:cNvPr id="17" name="TextBox 17"/>
          <p:cNvSpPr txBox="1"/>
          <p:nvPr/>
        </p:nvSpPr>
        <p:spPr>
          <a:xfrm>
            <a:off x="1028700" y="8882405"/>
            <a:ext cx="3147715" cy="375895"/>
          </a:xfrm>
          <a:prstGeom prst="rect">
            <a:avLst/>
          </a:prstGeom>
        </p:spPr>
        <p:txBody>
          <a:bodyPr lIns="0" tIns="0" rIns="0" bIns="0" rtlCol="0" anchor="t">
            <a:spAutoFit/>
          </a:bodyPr>
          <a:lstStyle/>
          <a:p>
            <a:pPr algn="l">
              <a:lnSpc>
                <a:spcPts val="2995"/>
              </a:lnSpc>
              <a:spcBef>
                <a:spcPct val="0"/>
              </a:spcBef>
            </a:pPr>
            <a:r>
              <a:rPr lang="en-US" sz="2400" spc="-28">
                <a:solidFill>
                  <a:srgbClr val="394646"/>
                </a:solidFill>
                <a:latin typeface="Enduro"/>
                <a:ea typeface="Enduro"/>
                <a:cs typeface="Enduro"/>
                <a:sym typeface="Enduro"/>
              </a:rPr>
              <a:t>[Insert company name]</a:t>
            </a:r>
          </a:p>
        </p:txBody>
      </p:sp>
      <p:sp>
        <p:nvSpPr>
          <p:cNvPr id="18" name="TextBox 18"/>
          <p:cNvSpPr txBox="1"/>
          <p:nvPr/>
        </p:nvSpPr>
        <p:spPr>
          <a:xfrm>
            <a:off x="4395091" y="1984581"/>
            <a:ext cx="2202210" cy="1877949"/>
          </a:xfrm>
          <a:prstGeom prst="rect">
            <a:avLst/>
          </a:prstGeom>
        </p:spPr>
        <p:txBody>
          <a:bodyPr lIns="0" tIns="0" rIns="0" bIns="0" rtlCol="0" anchor="t">
            <a:spAutoFit/>
          </a:bodyPr>
          <a:lstStyle/>
          <a:p>
            <a:pPr algn="l">
              <a:lnSpc>
                <a:spcPts val="7488"/>
              </a:lnSpc>
            </a:pPr>
            <a:r>
              <a:rPr lang="en-US" sz="6000" spc="-72">
                <a:solidFill>
                  <a:srgbClr val="394646"/>
                </a:solidFill>
                <a:latin typeface="Enduro Narrow"/>
                <a:ea typeface="Enduro Narrow"/>
                <a:cs typeface="Enduro Narrow"/>
                <a:sym typeface="Enduro Narrow"/>
              </a:rPr>
              <a:t>Leader</a:t>
            </a:r>
          </a:p>
          <a:p>
            <a:pPr algn="l">
              <a:lnSpc>
                <a:spcPts val="7488"/>
              </a:lnSpc>
              <a:spcBef>
                <a:spcPct val="0"/>
              </a:spcBef>
            </a:pPr>
            <a:r>
              <a:rPr lang="en-US" sz="6000" spc="-72">
                <a:solidFill>
                  <a:srgbClr val="394646"/>
                </a:solidFill>
                <a:latin typeface="Enduro Narrow"/>
                <a:ea typeface="Enduro Narrow"/>
                <a:cs typeface="Enduro Narrow"/>
                <a:sym typeface="Enduro Narrow"/>
              </a:rPr>
              <a:t>Feature</a:t>
            </a:r>
          </a:p>
        </p:txBody>
      </p:sp>
      <p:grpSp>
        <p:nvGrpSpPr>
          <p:cNvPr id="19" name="Group 19"/>
          <p:cNvGrpSpPr/>
          <p:nvPr/>
        </p:nvGrpSpPr>
        <p:grpSpPr>
          <a:xfrm>
            <a:off x="4490341" y="3964904"/>
            <a:ext cx="8511891" cy="2357192"/>
            <a:chOff x="0" y="0"/>
            <a:chExt cx="2241815" cy="620824"/>
          </a:xfrm>
        </p:grpSpPr>
        <p:sp>
          <p:nvSpPr>
            <p:cNvPr id="20" name="Freeform 20"/>
            <p:cNvSpPr/>
            <p:nvPr/>
          </p:nvSpPr>
          <p:spPr>
            <a:xfrm>
              <a:off x="0" y="0"/>
              <a:ext cx="2241815" cy="620824"/>
            </a:xfrm>
            <a:custGeom>
              <a:avLst/>
              <a:gdLst/>
              <a:ahLst/>
              <a:cxnLst/>
              <a:rect l="l" t="t" r="r" b="b"/>
              <a:pathLst>
                <a:path w="2241815" h="620824">
                  <a:moveTo>
                    <a:pt x="0" y="0"/>
                  </a:moveTo>
                  <a:lnTo>
                    <a:pt x="2241815" y="0"/>
                  </a:lnTo>
                  <a:lnTo>
                    <a:pt x="2241815" y="620824"/>
                  </a:lnTo>
                  <a:lnTo>
                    <a:pt x="0" y="620824"/>
                  </a:lnTo>
                  <a:close/>
                </a:path>
              </a:pathLst>
            </a:custGeom>
            <a:solidFill>
              <a:srgbClr val="E6804C"/>
            </a:solidFill>
          </p:spPr>
          <p:txBody>
            <a:bodyPr/>
            <a:lstStyle/>
            <a:p>
              <a:endParaRPr lang="en-US"/>
            </a:p>
          </p:txBody>
        </p:sp>
        <p:sp>
          <p:nvSpPr>
            <p:cNvPr id="21" name="TextBox 21"/>
            <p:cNvSpPr txBox="1"/>
            <p:nvPr/>
          </p:nvSpPr>
          <p:spPr>
            <a:xfrm>
              <a:off x="0" y="-19050"/>
              <a:ext cx="2241815" cy="639874"/>
            </a:xfrm>
            <a:prstGeom prst="rect">
              <a:avLst/>
            </a:prstGeom>
          </p:spPr>
          <p:txBody>
            <a:bodyPr lIns="50800" tIns="50800" rIns="50800" bIns="50800" rtlCol="0" anchor="ctr"/>
            <a:lstStyle/>
            <a:p>
              <a:pPr algn="ctr">
                <a:lnSpc>
                  <a:spcPts val="2995"/>
                </a:lnSpc>
              </a:pPr>
              <a:r>
                <a:rPr lang="en-US" sz="2400" b="1" spc="-28">
                  <a:solidFill>
                    <a:srgbClr val="FFFFFF"/>
                  </a:solidFill>
                  <a:latin typeface="Enduro Bold"/>
                  <a:ea typeface="Enduro Bold"/>
                  <a:cs typeface="Enduro Bold"/>
                  <a:sym typeface="Enduro Bold"/>
                </a:rPr>
                <a:t>A message from your Leadership </a:t>
              </a:r>
            </a:p>
            <a:p>
              <a:pPr algn="ctr">
                <a:lnSpc>
                  <a:spcPts val="2995"/>
                </a:lnSpc>
              </a:pPr>
              <a:endParaRPr lang="en-US" sz="2400" b="1" spc="-28">
                <a:solidFill>
                  <a:srgbClr val="FFFFFF"/>
                </a:solidFill>
                <a:latin typeface="Enduro Bold"/>
                <a:ea typeface="Enduro Bold"/>
                <a:cs typeface="Enduro Bold"/>
                <a:sym typeface="Enduro Bold"/>
              </a:endParaRPr>
            </a:p>
            <a:p>
              <a:pPr algn="ctr">
                <a:lnSpc>
                  <a:spcPts val="2995"/>
                </a:lnSpc>
              </a:pPr>
              <a:r>
                <a:rPr lang="en-US" sz="2400" b="1" spc="-28">
                  <a:solidFill>
                    <a:srgbClr val="FFFFFF"/>
                  </a:solidFill>
                  <a:latin typeface="Enduro Bold"/>
                  <a:ea typeface="Enduro Bold"/>
                  <a:cs typeface="Enduro Bold"/>
                  <a:sym typeface="Enduro Bold"/>
                </a:rPr>
                <a:t>Customize for your organization </a:t>
              </a:r>
              <a:r>
                <a:rPr lang="en-US" sz="2400" spc="-28">
                  <a:solidFill>
                    <a:srgbClr val="FFFFFF"/>
                  </a:solidFill>
                  <a:latin typeface="Enduro"/>
                  <a:ea typeface="Enduro"/>
                  <a:cs typeface="Enduro"/>
                  <a:sym typeface="Enduro"/>
                </a:rPr>
                <a:t>- drop in a photo, quote from your leadership sponsor , and links to key content you want to promote on day 1</a:t>
              </a:r>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AF9F4"/>
        </a:solidFill>
        <a:effectLst/>
      </p:bgPr>
    </p:bg>
    <p:spTree>
      <p:nvGrpSpPr>
        <p:cNvPr id="1" name=""/>
        <p:cNvGrpSpPr/>
        <p:nvPr/>
      </p:nvGrpSpPr>
      <p:grpSpPr>
        <a:xfrm>
          <a:off x="0" y="0"/>
          <a:ext cx="0" cy="0"/>
          <a:chOff x="0" y="0"/>
          <a:chExt cx="0" cy="0"/>
        </a:xfrm>
      </p:grpSpPr>
      <p:grpSp>
        <p:nvGrpSpPr>
          <p:cNvPr id="61" name="Group 2">
            <a:extLst>
              <a:ext uri="{FF2B5EF4-FFF2-40B4-BE49-F238E27FC236}">
                <a16:creationId xmlns:a16="http://schemas.microsoft.com/office/drawing/2014/main" id="{89225E87-8F1B-0B55-629F-6FACE92F5D48}"/>
              </a:ext>
            </a:extLst>
          </p:cNvPr>
          <p:cNvGrpSpPr/>
          <p:nvPr/>
        </p:nvGrpSpPr>
        <p:grpSpPr>
          <a:xfrm>
            <a:off x="9253005" y="0"/>
            <a:ext cx="9034995" cy="10287000"/>
            <a:chOff x="0" y="0"/>
            <a:chExt cx="2379587" cy="2709333"/>
          </a:xfrm>
          <a:solidFill>
            <a:srgbClr val="9A4421"/>
          </a:solidFill>
        </p:grpSpPr>
        <p:sp>
          <p:nvSpPr>
            <p:cNvPr id="62" name="Freeform 3">
              <a:extLst>
                <a:ext uri="{FF2B5EF4-FFF2-40B4-BE49-F238E27FC236}">
                  <a16:creationId xmlns:a16="http://schemas.microsoft.com/office/drawing/2014/main" id="{7CFCBF34-F0F9-915A-4E9C-146F5F28419E}"/>
                </a:ext>
              </a:extLst>
            </p:cNvPr>
            <p:cNvSpPr/>
            <p:nvPr/>
          </p:nvSpPr>
          <p:spPr>
            <a:xfrm>
              <a:off x="0" y="0"/>
              <a:ext cx="2379587" cy="2709333"/>
            </a:xfrm>
            <a:custGeom>
              <a:avLst/>
              <a:gdLst/>
              <a:ahLst/>
              <a:cxnLst/>
              <a:rect l="l" t="t" r="r" b="b"/>
              <a:pathLst>
                <a:path w="2379587" h="2709333">
                  <a:moveTo>
                    <a:pt x="0" y="0"/>
                  </a:moveTo>
                  <a:lnTo>
                    <a:pt x="2379587" y="0"/>
                  </a:lnTo>
                  <a:lnTo>
                    <a:pt x="2379587" y="2709333"/>
                  </a:lnTo>
                  <a:lnTo>
                    <a:pt x="0" y="2709333"/>
                  </a:lnTo>
                  <a:close/>
                </a:path>
              </a:pathLst>
            </a:custGeom>
            <a:grpFill/>
          </p:spPr>
          <p:txBody>
            <a:bodyPr/>
            <a:lstStyle/>
            <a:p>
              <a:endParaRPr lang="en-US"/>
            </a:p>
          </p:txBody>
        </p:sp>
        <p:sp>
          <p:nvSpPr>
            <p:cNvPr id="63" name="TextBox 4">
              <a:extLst>
                <a:ext uri="{FF2B5EF4-FFF2-40B4-BE49-F238E27FC236}">
                  <a16:creationId xmlns:a16="http://schemas.microsoft.com/office/drawing/2014/main" id="{C8453B71-80FA-625D-A09E-446FDB0FF88E}"/>
                </a:ext>
              </a:extLst>
            </p:cNvPr>
            <p:cNvSpPr txBox="1"/>
            <p:nvPr/>
          </p:nvSpPr>
          <p:spPr>
            <a:xfrm>
              <a:off x="0" y="0"/>
              <a:ext cx="2379587" cy="2709333"/>
            </a:xfrm>
            <a:prstGeom prst="rect">
              <a:avLst/>
            </a:prstGeom>
            <a:grpFill/>
          </p:spPr>
          <p:txBody>
            <a:bodyPr lIns="50800" tIns="50800" rIns="50800" bIns="50800" rtlCol="0" anchor="ctr"/>
            <a:lstStyle/>
            <a:p>
              <a:pPr algn="ctr">
                <a:lnSpc>
                  <a:spcPts val="2659"/>
                </a:lnSpc>
              </a:pPr>
              <a:endParaRPr/>
            </a:p>
          </p:txBody>
        </p:sp>
      </p:grpSp>
      <p:grpSp>
        <p:nvGrpSpPr>
          <p:cNvPr id="2" name="Group 2"/>
          <p:cNvGrpSpPr/>
          <p:nvPr/>
        </p:nvGrpSpPr>
        <p:grpSpPr>
          <a:xfrm>
            <a:off x="979394" y="5686177"/>
            <a:ext cx="811366" cy="811366"/>
            <a:chOff x="0" y="0"/>
            <a:chExt cx="213693" cy="213693"/>
          </a:xfrm>
        </p:grpSpPr>
        <p:sp>
          <p:nvSpPr>
            <p:cNvPr id="3" name="Freeform 3"/>
            <p:cNvSpPr/>
            <p:nvPr/>
          </p:nvSpPr>
          <p:spPr>
            <a:xfrm>
              <a:off x="0" y="0"/>
              <a:ext cx="213693" cy="213693"/>
            </a:xfrm>
            <a:custGeom>
              <a:avLst/>
              <a:gdLst/>
              <a:ahLst/>
              <a:cxnLst/>
              <a:rect l="l" t="t" r="r" b="b"/>
              <a:pathLst>
                <a:path w="213693" h="213693">
                  <a:moveTo>
                    <a:pt x="95418" y="0"/>
                  </a:moveTo>
                  <a:lnTo>
                    <a:pt x="118275" y="0"/>
                  </a:lnTo>
                  <a:cubicBezTo>
                    <a:pt x="170973" y="0"/>
                    <a:pt x="213693" y="42720"/>
                    <a:pt x="213693" y="95418"/>
                  </a:cubicBezTo>
                  <a:lnTo>
                    <a:pt x="213693" y="118275"/>
                  </a:lnTo>
                  <a:cubicBezTo>
                    <a:pt x="213693" y="143581"/>
                    <a:pt x="203640" y="167851"/>
                    <a:pt x="185746" y="185746"/>
                  </a:cubicBezTo>
                  <a:cubicBezTo>
                    <a:pt x="167851" y="203640"/>
                    <a:pt x="143581" y="213693"/>
                    <a:pt x="118275" y="213693"/>
                  </a:cubicBezTo>
                  <a:lnTo>
                    <a:pt x="95418" y="213693"/>
                  </a:lnTo>
                  <a:cubicBezTo>
                    <a:pt x="70112" y="213693"/>
                    <a:pt x="45842" y="203640"/>
                    <a:pt x="27947" y="185746"/>
                  </a:cubicBezTo>
                  <a:cubicBezTo>
                    <a:pt x="10053" y="167851"/>
                    <a:pt x="0" y="143581"/>
                    <a:pt x="0" y="118275"/>
                  </a:cubicBezTo>
                  <a:lnTo>
                    <a:pt x="0" y="95418"/>
                  </a:lnTo>
                  <a:cubicBezTo>
                    <a:pt x="0" y="70112"/>
                    <a:pt x="10053" y="45842"/>
                    <a:pt x="27947" y="27947"/>
                  </a:cubicBezTo>
                  <a:cubicBezTo>
                    <a:pt x="45842" y="10053"/>
                    <a:pt x="70112" y="0"/>
                    <a:pt x="95418" y="0"/>
                  </a:cubicBezTo>
                  <a:close/>
                </a:path>
              </a:pathLst>
            </a:custGeom>
            <a:solidFill>
              <a:srgbClr val="B05C3B"/>
            </a:solidFill>
          </p:spPr>
          <p:txBody>
            <a:bodyPr/>
            <a:lstStyle/>
            <a:p>
              <a:endParaRPr lang="en-US"/>
            </a:p>
          </p:txBody>
        </p:sp>
        <p:sp>
          <p:nvSpPr>
            <p:cNvPr id="4" name="TextBox 4"/>
            <p:cNvSpPr txBox="1"/>
            <p:nvPr/>
          </p:nvSpPr>
          <p:spPr>
            <a:xfrm>
              <a:off x="0" y="-38100"/>
              <a:ext cx="213693" cy="251793"/>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3377542" y="5686177"/>
            <a:ext cx="811366" cy="811366"/>
            <a:chOff x="0" y="0"/>
            <a:chExt cx="213693" cy="213693"/>
          </a:xfrm>
        </p:grpSpPr>
        <p:sp>
          <p:nvSpPr>
            <p:cNvPr id="6" name="Freeform 6"/>
            <p:cNvSpPr/>
            <p:nvPr/>
          </p:nvSpPr>
          <p:spPr>
            <a:xfrm>
              <a:off x="0" y="0"/>
              <a:ext cx="213693" cy="213693"/>
            </a:xfrm>
            <a:custGeom>
              <a:avLst/>
              <a:gdLst/>
              <a:ahLst/>
              <a:cxnLst/>
              <a:rect l="l" t="t" r="r" b="b"/>
              <a:pathLst>
                <a:path w="213693" h="213693">
                  <a:moveTo>
                    <a:pt x="95418" y="0"/>
                  </a:moveTo>
                  <a:lnTo>
                    <a:pt x="118275" y="0"/>
                  </a:lnTo>
                  <a:cubicBezTo>
                    <a:pt x="170973" y="0"/>
                    <a:pt x="213693" y="42720"/>
                    <a:pt x="213693" y="95418"/>
                  </a:cubicBezTo>
                  <a:lnTo>
                    <a:pt x="213693" y="118275"/>
                  </a:lnTo>
                  <a:cubicBezTo>
                    <a:pt x="213693" y="143581"/>
                    <a:pt x="203640" y="167851"/>
                    <a:pt x="185746" y="185746"/>
                  </a:cubicBezTo>
                  <a:cubicBezTo>
                    <a:pt x="167851" y="203640"/>
                    <a:pt x="143581" y="213693"/>
                    <a:pt x="118275" y="213693"/>
                  </a:cubicBezTo>
                  <a:lnTo>
                    <a:pt x="95418" y="213693"/>
                  </a:lnTo>
                  <a:cubicBezTo>
                    <a:pt x="70112" y="213693"/>
                    <a:pt x="45842" y="203640"/>
                    <a:pt x="27947" y="185746"/>
                  </a:cubicBezTo>
                  <a:cubicBezTo>
                    <a:pt x="10053" y="167851"/>
                    <a:pt x="0" y="143581"/>
                    <a:pt x="0" y="118275"/>
                  </a:cubicBezTo>
                  <a:lnTo>
                    <a:pt x="0" y="95418"/>
                  </a:lnTo>
                  <a:cubicBezTo>
                    <a:pt x="0" y="70112"/>
                    <a:pt x="10053" y="45842"/>
                    <a:pt x="27947" y="27947"/>
                  </a:cubicBezTo>
                  <a:cubicBezTo>
                    <a:pt x="45842" y="10053"/>
                    <a:pt x="70112" y="0"/>
                    <a:pt x="95418" y="0"/>
                  </a:cubicBezTo>
                  <a:close/>
                </a:path>
              </a:pathLst>
            </a:custGeom>
            <a:solidFill>
              <a:srgbClr val="B05C3B"/>
            </a:solidFill>
          </p:spPr>
          <p:txBody>
            <a:bodyPr/>
            <a:lstStyle/>
            <a:p>
              <a:endParaRPr lang="en-US"/>
            </a:p>
          </p:txBody>
        </p:sp>
        <p:sp>
          <p:nvSpPr>
            <p:cNvPr id="7" name="TextBox 7"/>
            <p:cNvSpPr txBox="1"/>
            <p:nvPr/>
          </p:nvSpPr>
          <p:spPr>
            <a:xfrm>
              <a:off x="0" y="-38100"/>
              <a:ext cx="213693" cy="251793"/>
            </a:xfrm>
            <a:prstGeom prst="rect">
              <a:avLst/>
            </a:prstGeom>
          </p:spPr>
          <p:txBody>
            <a:bodyPr lIns="50800" tIns="50800" rIns="50800" bIns="50800" rtlCol="0" anchor="ctr"/>
            <a:lstStyle/>
            <a:p>
              <a:pPr algn="ctr">
                <a:lnSpc>
                  <a:spcPts val="2659"/>
                </a:lnSpc>
              </a:pPr>
              <a:endParaRPr/>
            </a:p>
          </p:txBody>
        </p:sp>
      </p:grpSp>
      <p:grpSp>
        <p:nvGrpSpPr>
          <p:cNvPr id="8" name="Group 8"/>
          <p:cNvGrpSpPr/>
          <p:nvPr/>
        </p:nvGrpSpPr>
        <p:grpSpPr>
          <a:xfrm>
            <a:off x="5851049" y="5686177"/>
            <a:ext cx="811366" cy="811366"/>
            <a:chOff x="0" y="0"/>
            <a:chExt cx="213693" cy="213693"/>
          </a:xfrm>
        </p:grpSpPr>
        <p:sp>
          <p:nvSpPr>
            <p:cNvPr id="9" name="Freeform 9"/>
            <p:cNvSpPr/>
            <p:nvPr/>
          </p:nvSpPr>
          <p:spPr>
            <a:xfrm>
              <a:off x="0" y="0"/>
              <a:ext cx="213693" cy="213693"/>
            </a:xfrm>
            <a:custGeom>
              <a:avLst/>
              <a:gdLst/>
              <a:ahLst/>
              <a:cxnLst/>
              <a:rect l="l" t="t" r="r" b="b"/>
              <a:pathLst>
                <a:path w="213693" h="213693">
                  <a:moveTo>
                    <a:pt x="95418" y="0"/>
                  </a:moveTo>
                  <a:lnTo>
                    <a:pt x="118275" y="0"/>
                  </a:lnTo>
                  <a:cubicBezTo>
                    <a:pt x="170973" y="0"/>
                    <a:pt x="213693" y="42720"/>
                    <a:pt x="213693" y="95418"/>
                  </a:cubicBezTo>
                  <a:lnTo>
                    <a:pt x="213693" y="118275"/>
                  </a:lnTo>
                  <a:cubicBezTo>
                    <a:pt x="213693" y="143581"/>
                    <a:pt x="203640" y="167851"/>
                    <a:pt x="185746" y="185746"/>
                  </a:cubicBezTo>
                  <a:cubicBezTo>
                    <a:pt x="167851" y="203640"/>
                    <a:pt x="143581" y="213693"/>
                    <a:pt x="118275" y="213693"/>
                  </a:cubicBezTo>
                  <a:lnTo>
                    <a:pt x="95418" y="213693"/>
                  </a:lnTo>
                  <a:cubicBezTo>
                    <a:pt x="70112" y="213693"/>
                    <a:pt x="45842" y="203640"/>
                    <a:pt x="27947" y="185746"/>
                  </a:cubicBezTo>
                  <a:cubicBezTo>
                    <a:pt x="10053" y="167851"/>
                    <a:pt x="0" y="143581"/>
                    <a:pt x="0" y="118275"/>
                  </a:cubicBezTo>
                  <a:lnTo>
                    <a:pt x="0" y="95418"/>
                  </a:lnTo>
                  <a:cubicBezTo>
                    <a:pt x="0" y="70112"/>
                    <a:pt x="10053" y="45842"/>
                    <a:pt x="27947" y="27947"/>
                  </a:cubicBezTo>
                  <a:cubicBezTo>
                    <a:pt x="45842" y="10053"/>
                    <a:pt x="70112" y="0"/>
                    <a:pt x="95418" y="0"/>
                  </a:cubicBezTo>
                  <a:close/>
                </a:path>
              </a:pathLst>
            </a:custGeom>
            <a:solidFill>
              <a:srgbClr val="B05C3B"/>
            </a:solidFill>
          </p:spPr>
          <p:txBody>
            <a:bodyPr/>
            <a:lstStyle/>
            <a:p>
              <a:endParaRPr lang="en-US"/>
            </a:p>
          </p:txBody>
        </p:sp>
        <p:sp>
          <p:nvSpPr>
            <p:cNvPr id="10" name="TextBox 10"/>
            <p:cNvSpPr txBox="1"/>
            <p:nvPr/>
          </p:nvSpPr>
          <p:spPr>
            <a:xfrm>
              <a:off x="0" y="-38100"/>
              <a:ext cx="213693" cy="251793"/>
            </a:xfrm>
            <a:prstGeom prst="rect">
              <a:avLst/>
            </a:prstGeom>
          </p:spPr>
          <p:txBody>
            <a:bodyPr lIns="50800" tIns="50800" rIns="50800" bIns="50800" rtlCol="0" anchor="ctr"/>
            <a:lstStyle/>
            <a:p>
              <a:pPr algn="ctr">
                <a:lnSpc>
                  <a:spcPts val="2659"/>
                </a:lnSpc>
              </a:pPr>
              <a:endParaRPr/>
            </a:p>
          </p:txBody>
        </p:sp>
      </p:grpSp>
      <p:sp>
        <p:nvSpPr>
          <p:cNvPr id="11" name="Freeform 11"/>
          <p:cNvSpPr/>
          <p:nvPr/>
        </p:nvSpPr>
        <p:spPr>
          <a:xfrm rot="-2930909">
            <a:off x="13770502" y="-3901478"/>
            <a:ext cx="6152250" cy="7184351"/>
          </a:xfrm>
          <a:custGeom>
            <a:avLst/>
            <a:gdLst/>
            <a:ahLst/>
            <a:cxnLst/>
            <a:rect l="l" t="t" r="r" b="b"/>
            <a:pathLst>
              <a:path w="6152250" h="7184351">
                <a:moveTo>
                  <a:pt x="0" y="0"/>
                </a:moveTo>
                <a:lnTo>
                  <a:pt x="6152250" y="0"/>
                </a:lnTo>
                <a:lnTo>
                  <a:pt x="6152250" y="7184352"/>
                </a:lnTo>
                <a:lnTo>
                  <a:pt x="0" y="7184352"/>
                </a:lnTo>
                <a:lnTo>
                  <a:pt x="0" y="0"/>
                </a:lnTo>
                <a:close/>
              </a:path>
            </a:pathLst>
          </a:custGeom>
          <a:blipFill>
            <a:blip r:embed="rId3"/>
            <a:stretch>
              <a:fillRect t="-7598"/>
            </a:stretch>
          </a:blipFill>
        </p:spPr>
        <p:txBody>
          <a:bodyPr/>
          <a:lstStyle/>
          <a:p>
            <a:endParaRPr lang="en-US"/>
          </a:p>
        </p:txBody>
      </p:sp>
      <p:sp>
        <p:nvSpPr>
          <p:cNvPr id="12" name="Freeform 12" descr="preencoded.png"/>
          <p:cNvSpPr/>
          <p:nvPr/>
        </p:nvSpPr>
        <p:spPr>
          <a:xfrm>
            <a:off x="952500" y="9505950"/>
            <a:ext cx="606051" cy="304800"/>
          </a:xfrm>
          <a:custGeom>
            <a:avLst/>
            <a:gdLst/>
            <a:ahLst/>
            <a:cxnLst/>
            <a:rect l="l" t="t" r="r" b="b"/>
            <a:pathLst>
              <a:path w="606051" h="304800">
                <a:moveTo>
                  <a:pt x="0" y="0"/>
                </a:moveTo>
                <a:lnTo>
                  <a:pt x="606051" y="0"/>
                </a:lnTo>
                <a:lnTo>
                  <a:pt x="606051" y="304800"/>
                </a:lnTo>
                <a:lnTo>
                  <a:pt x="0" y="304800"/>
                </a:lnTo>
                <a:lnTo>
                  <a:pt x="0" y="0"/>
                </a:lnTo>
                <a:close/>
              </a:path>
            </a:pathLst>
          </a:custGeom>
          <a:blipFill>
            <a:blip r:embed="rId4">
              <a:extLst>
                <a:ext uri="{96DAC541-7B7A-43D3-8B79-37D633B846F1}">
                  <asvg:svgBlip xmlns:asvg="http://schemas.microsoft.com/office/drawing/2016/SVG/main" r:embed="rId5"/>
                </a:ext>
              </a:extLst>
            </a:blip>
            <a:stretch>
              <a:fillRect r="-585"/>
            </a:stretch>
          </a:blipFill>
        </p:spPr>
        <p:txBody>
          <a:bodyPr/>
          <a:lstStyle/>
          <a:p>
            <a:endParaRPr lang="en-US"/>
          </a:p>
        </p:txBody>
      </p:sp>
      <p:sp>
        <p:nvSpPr>
          <p:cNvPr id="13" name="Freeform 13"/>
          <p:cNvSpPr/>
          <p:nvPr/>
        </p:nvSpPr>
        <p:spPr>
          <a:xfrm>
            <a:off x="1119371" y="5855677"/>
            <a:ext cx="531412" cy="472366"/>
          </a:xfrm>
          <a:custGeom>
            <a:avLst/>
            <a:gdLst/>
            <a:ahLst/>
            <a:cxnLst/>
            <a:rect l="l" t="t" r="r" b="b"/>
            <a:pathLst>
              <a:path w="531412" h="472366">
                <a:moveTo>
                  <a:pt x="0" y="0"/>
                </a:moveTo>
                <a:lnTo>
                  <a:pt x="531412" y="0"/>
                </a:lnTo>
                <a:lnTo>
                  <a:pt x="531412" y="472366"/>
                </a:lnTo>
                <a:lnTo>
                  <a:pt x="0" y="472366"/>
                </a:lnTo>
                <a:lnTo>
                  <a:pt x="0" y="0"/>
                </a:lnTo>
                <a:close/>
              </a:path>
            </a:pathLst>
          </a:custGeom>
          <a:blipFill>
            <a:blip r:embed="rId6"/>
            <a:stretch>
              <a:fillRect/>
            </a:stretch>
          </a:blipFill>
        </p:spPr>
        <p:txBody>
          <a:bodyPr/>
          <a:lstStyle/>
          <a:p>
            <a:endParaRPr lang="en-US"/>
          </a:p>
        </p:txBody>
      </p:sp>
      <p:sp>
        <p:nvSpPr>
          <p:cNvPr id="14" name="Freeform 14"/>
          <p:cNvSpPr/>
          <p:nvPr/>
        </p:nvSpPr>
        <p:spPr>
          <a:xfrm>
            <a:off x="6055808" y="5855677"/>
            <a:ext cx="478987" cy="478987"/>
          </a:xfrm>
          <a:custGeom>
            <a:avLst/>
            <a:gdLst/>
            <a:ahLst/>
            <a:cxnLst/>
            <a:rect l="l" t="t" r="r" b="b"/>
            <a:pathLst>
              <a:path w="478987" h="478987">
                <a:moveTo>
                  <a:pt x="0" y="0"/>
                </a:moveTo>
                <a:lnTo>
                  <a:pt x="478987" y="0"/>
                </a:lnTo>
                <a:lnTo>
                  <a:pt x="478987" y="478986"/>
                </a:lnTo>
                <a:lnTo>
                  <a:pt x="0" y="478986"/>
                </a:lnTo>
                <a:lnTo>
                  <a:pt x="0" y="0"/>
                </a:lnTo>
                <a:close/>
              </a:path>
            </a:pathLst>
          </a:custGeom>
          <a:blipFill>
            <a:blip r:embed="rId7"/>
            <a:stretch>
              <a:fillRect/>
            </a:stretch>
          </a:blipFill>
        </p:spPr>
        <p:txBody>
          <a:bodyPr/>
          <a:lstStyle/>
          <a:p>
            <a:endParaRPr lang="en-US"/>
          </a:p>
        </p:txBody>
      </p:sp>
      <p:sp>
        <p:nvSpPr>
          <p:cNvPr id="15" name="Freeform 15"/>
          <p:cNvSpPr/>
          <p:nvPr/>
        </p:nvSpPr>
        <p:spPr>
          <a:xfrm>
            <a:off x="3518017" y="5878220"/>
            <a:ext cx="530416" cy="427280"/>
          </a:xfrm>
          <a:custGeom>
            <a:avLst/>
            <a:gdLst/>
            <a:ahLst/>
            <a:cxnLst/>
            <a:rect l="l" t="t" r="r" b="b"/>
            <a:pathLst>
              <a:path w="530416" h="427280">
                <a:moveTo>
                  <a:pt x="0" y="0"/>
                </a:moveTo>
                <a:lnTo>
                  <a:pt x="530416" y="0"/>
                </a:lnTo>
                <a:lnTo>
                  <a:pt x="530416" y="427280"/>
                </a:lnTo>
                <a:lnTo>
                  <a:pt x="0" y="427280"/>
                </a:lnTo>
                <a:lnTo>
                  <a:pt x="0" y="0"/>
                </a:lnTo>
                <a:close/>
              </a:path>
            </a:pathLst>
          </a:custGeom>
          <a:blipFill>
            <a:blip r:embed="rId8"/>
            <a:stretch>
              <a:fillRect/>
            </a:stretch>
          </a:blipFill>
        </p:spPr>
        <p:txBody>
          <a:bodyPr/>
          <a:lstStyle/>
          <a:p>
            <a:endParaRPr lang="en-US"/>
          </a:p>
        </p:txBody>
      </p:sp>
      <p:sp>
        <p:nvSpPr>
          <p:cNvPr id="16" name="TextBox 16"/>
          <p:cNvSpPr txBox="1"/>
          <p:nvPr/>
        </p:nvSpPr>
        <p:spPr>
          <a:xfrm>
            <a:off x="1028700" y="2131695"/>
            <a:ext cx="7398510" cy="1578253"/>
          </a:xfrm>
          <a:prstGeom prst="rect">
            <a:avLst/>
          </a:prstGeom>
        </p:spPr>
        <p:txBody>
          <a:bodyPr lIns="0" tIns="0" rIns="0" bIns="0" rtlCol="0" anchor="t">
            <a:spAutoFit/>
          </a:bodyPr>
          <a:lstStyle/>
          <a:p>
            <a:pPr algn="l">
              <a:lnSpc>
                <a:spcPts val="2520"/>
              </a:lnSpc>
            </a:pPr>
            <a:r>
              <a:rPr lang="en-US">
                <a:latin typeface="Enduro"/>
                <a:ea typeface="Enduro"/>
                <a:sym typeface="Enduro Bold"/>
              </a:rPr>
              <a:t>Go1 Learn </a:t>
            </a:r>
            <a:r>
              <a:rPr lang="en-US" sz="1800">
                <a:latin typeface="Enduro"/>
                <a:ea typeface="Enduro"/>
                <a:cs typeface="Enduro"/>
                <a:sym typeface="Enduro"/>
              </a:rPr>
              <a:t>brings together the best learning content from 250+ top providers and niche experts, all in one easy-to-use platform. With a personalized learning experience built just for you, it’s never been easier to explore new topics &amp; grow your skills. </a:t>
            </a:r>
          </a:p>
          <a:p>
            <a:pPr algn="l">
              <a:lnSpc>
                <a:spcPts val="2520"/>
              </a:lnSpc>
            </a:pPr>
            <a:endParaRPr lang="en-US">
              <a:latin typeface="Enduro"/>
              <a:ea typeface="Enduro"/>
              <a:cs typeface="Enduro"/>
              <a:sym typeface="Enduro"/>
            </a:endParaRPr>
          </a:p>
        </p:txBody>
      </p:sp>
      <p:sp>
        <p:nvSpPr>
          <p:cNvPr id="17" name="TextBox 17"/>
          <p:cNvSpPr txBox="1"/>
          <p:nvPr/>
        </p:nvSpPr>
        <p:spPr>
          <a:xfrm>
            <a:off x="979394" y="6774815"/>
            <a:ext cx="2085343" cy="2207260"/>
          </a:xfrm>
          <a:prstGeom prst="rect">
            <a:avLst/>
          </a:prstGeom>
        </p:spPr>
        <p:txBody>
          <a:bodyPr lIns="0" tIns="0" rIns="0" bIns="0" rtlCol="0" anchor="t">
            <a:spAutoFit/>
          </a:bodyPr>
          <a:lstStyle/>
          <a:p>
            <a:pPr algn="l">
              <a:lnSpc>
                <a:spcPts val="2239"/>
              </a:lnSpc>
            </a:pPr>
            <a:r>
              <a:rPr lang="en-US" sz="1599" b="1">
                <a:solidFill>
                  <a:srgbClr val="394646"/>
                </a:solidFill>
                <a:latin typeface="Enduro Bold"/>
                <a:ea typeface="Enduro Bold"/>
                <a:cs typeface="Enduro Bold"/>
                <a:sym typeface="Enduro Bold"/>
              </a:rPr>
              <a:t>Your learning, your way </a:t>
            </a:r>
            <a:r>
              <a:rPr lang="en-US" sz="1599">
                <a:solidFill>
                  <a:srgbClr val="394646"/>
                </a:solidFill>
                <a:latin typeface="Enduro"/>
                <a:ea typeface="Enduro"/>
                <a:cs typeface="Enduro"/>
                <a:sym typeface="Enduro"/>
              </a:rPr>
              <a:t>– </a:t>
            </a:r>
          </a:p>
          <a:p>
            <a:pPr algn="l">
              <a:lnSpc>
                <a:spcPts val="2239"/>
              </a:lnSpc>
            </a:pPr>
            <a:r>
              <a:rPr lang="en-US" sz="1599">
                <a:solidFill>
                  <a:srgbClr val="394646"/>
                </a:solidFill>
                <a:latin typeface="Enduro"/>
                <a:ea typeface="Enduro"/>
                <a:cs typeface="Enduro"/>
                <a:sym typeface="Enduro"/>
              </a:rPr>
              <a:t>Explore bite-sized lessons, curated playlists, and flexible formats that fit your schedule.</a:t>
            </a:r>
          </a:p>
          <a:p>
            <a:pPr algn="l">
              <a:lnSpc>
                <a:spcPts val="2239"/>
              </a:lnSpc>
            </a:pPr>
            <a:endParaRPr lang="en-US" sz="1599">
              <a:solidFill>
                <a:srgbClr val="394646"/>
              </a:solidFill>
              <a:latin typeface="Enduro"/>
              <a:ea typeface="Enduro"/>
              <a:cs typeface="Enduro"/>
              <a:sym typeface="Enduro"/>
            </a:endParaRPr>
          </a:p>
        </p:txBody>
      </p:sp>
      <p:sp>
        <p:nvSpPr>
          <p:cNvPr id="18" name="TextBox 18"/>
          <p:cNvSpPr txBox="1"/>
          <p:nvPr/>
        </p:nvSpPr>
        <p:spPr>
          <a:xfrm>
            <a:off x="979394" y="5127962"/>
            <a:ext cx="4772213" cy="415290"/>
          </a:xfrm>
          <a:prstGeom prst="rect">
            <a:avLst/>
          </a:prstGeom>
        </p:spPr>
        <p:txBody>
          <a:bodyPr lIns="0" tIns="0" rIns="0" bIns="0" rtlCol="0" anchor="t">
            <a:spAutoFit/>
          </a:bodyPr>
          <a:lstStyle/>
          <a:p>
            <a:pPr algn="l">
              <a:lnSpc>
                <a:spcPts val="3359"/>
              </a:lnSpc>
            </a:pPr>
            <a:r>
              <a:rPr lang="en-US" sz="2400">
                <a:solidFill>
                  <a:srgbClr val="394646"/>
                </a:solidFill>
                <a:latin typeface="Enduro"/>
                <a:ea typeface="Enduro"/>
                <a:cs typeface="Enduro"/>
                <a:sym typeface="Enduro"/>
              </a:rPr>
              <a:t>Why you’ll love Go1 Learn</a:t>
            </a:r>
          </a:p>
        </p:txBody>
      </p:sp>
      <p:sp>
        <p:nvSpPr>
          <p:cNvPr id="19" name="TextBox 19"/>
          <p:cNvSpPr txBox="1"/>
          <p:nvPr/>
        </p:nvSpPr>
        <p:spPr>
          <a:xfrm>
            <a:off x="3377542" y="6774815"/>
            <a:ext cx="2091387" cy="2207260"/>
          </a:xfrm>
          <a:prstGeom prst="rect">
            <a:avLst/>
          </a:prstGeom>
        </p:spPr>
        <p:txBody>
          <a:bodyPr lIns="0" tIns="0" rIns="0" bIns="0" rtlCol="0" anchor="t">
            <a:spAutoFit/>
          </a:bodyPr>
          <a:lstStyle/>
          <a:p>
            <a:pPr algn="l">
              <a:lnSpc>
                <a:spcPts val="2239"/>
              </a:lnSpc>
            </a:pPr>
            <a:r>
              <a:rPr lang="en-US" sz="1599" b="1">
                <a:solidFill>
                  <a:srgbClr val="394646"/>
                </a:solidFill>
                <a:latin typeface="Enduro Bold"/>
                <a:ea typeface="Enduro Bold"/>
                <a:cs typeface="Enduro Bold"/>
                <a:sym typeface="Enduro Bold"/>
              </a:rPr>
              <a:t>Top tier content </a:t>
            </a:r>
            <a:r>
              <a:rPr lang="en-US" sz="1599">
                <a:solidFill>
                  <a:srgbClr val="394646"/>
                </a:solidFill>
                <a:latin typeface="Enduro"/>
                <a:ea typeface="Enduro"/>
                <a:cs typeface="Enduro"/>
                <a:sym typeface="Enduro"/>
              </a:rPr>
              <a:t>– Access high-quality courses from trusted names like Harvard ManageMentor, Blinkist, CodeSignal, and more.</a:t>
            </a:r>
          </a:p>
          <a:p>
            <a:pPr algn="l">
              <a:lnSpc>
                <a:spcPts val="2239"/>
              </a:lnSpc>
            </a:pPr>
            <a:endParaRPr lang="en-US" sz="1599">
              <a:solidFill>
                <a:srgbClr val="394646"/>
              </a:solidFill>
              <a:latin typeface="Enduro"/>
              <a:ea typeface="Enduro"/>
              <a:cs typeface="Enduro"/>
              <a:sym typeface="Enduro"/>
            </a:endParaRPr>
          </a:p>
        </p:txBody>
      </p:sp>
      <p:sp>
        <p:nvSpPr>
          <p:cNvPr id="20" name="TextBox 20"/>
          <p:cNvSpPr txBox="1"/>
          <p:nvPr/>
        </p:nvSpPr>
        <p:spPr>
          <a:xfrm>
            <a:off x="5851049" y="6774815"/>
            <a:ext cx="2371200" cy="2483485"/>
          </a:xfrm>
          <a:prstGeom prst="rect">
            <a:avLst/>
          </a:prstGeom>
        </p:spPr>
        <p:txBody>
          <a:bodyPr lIns="0" tIns="0" rIns="0" bIns="0" rtlCol="0" anchor="t">
            <a:spAutoFit/>
          </a:bodyPr>
          <a:lstStyle/>
          <a:p>
            <a:pPr algn="l">
              <a:lnSpc>
                <a:spcPts val="2239"/>
              </a:lnSpc>
            </a:pPr>
            <a:r>
              <a:rPr lang="en-US" sz="1599" b="1">
                <a:solidFill>
                  <a:srgbClr val="394646"/>
                </a:solidFill>
                <a:latin typeface="Enduro Bold"/>
                <a:ea typeface="Enduro Bold"/>
                <a:cs typeface="Enduro Bold"/>
                <a:sym typeface="Enduro Bold"/>
              </a:rPr>
              <a:t>Tailored just for you</a:t>
            </a:r>
            <a:r>
              <a:rPr lang="en-US" sz="1599">
                <a:solidFill>
                  <a:srgbClr val="394646"/>
                </a:solidFill>
                <a:latin typeface="Enduro"/>
                <a:ea typeface="Enduro"/>
                <a:cs typeface="Enduro"/>
                <a:sym typeface="Enduro"/>
              </a:rPr>
              <a:t> – We’ll recommend content based on your interests and goals—so you always find something useful, relevant, and inspiring.</a:t>
            </a:r>
          </a:p>
          <a:p>
            <a:pPr algn="l">
              <a:lnSpc>
                <a:spcPts val="2239"/>
              </a:lnSpc>
            </a:pPr>
            <a:endParaRPr lang="en-US" sz="1599">
              <a:solidFill>
                <a:srgbClr val="394646"/>
              </a:solidFill>
              <a:latin typeface="Enduro"/>
              <a:ea typeface="Enduro"/>
              <a:cs typeface="Enduro"/>
              <a:sym typeface="Enduro"/>
            </a:endParaRPr>
          </a:p>
          <a:p>
            <a:pPr algn="l">
              <a:lnSpc>
                <a:spcPts val="2239"/>
              </a:lnSpc>
            </a:pPr>
            <a:endParaRPr lang="en-US" sz="1599">
              <a:solidFill>
                <a:srgbClr val="394646"/>
              </a:solidFill>
              <a:latin typeface="Enduro"/>
              <a:ea typeface="Enduro"/>
              <a:cs typeface="Enduro"/>
              <a:sym typeface="Enduro"/>
            </a:endParaRPr>
          </a:p>
        </p:txBody>
      </p:sp>
      <p:sp>
        <p:nvSpPr>
          <p:cNvPr id="21" name="TextBox 21"/>
          <p:cNvSpPr txBox="1"/>
          <p:nvPr/>
        </p:nvSpPr>
        <p:spPr>
          <a:xfrm>
            <a:off x="1028700" y="1396026"/>
            <a:ext cx="7078183" cy="524510"/>
          </a:xfrm>
          <a:prstGeom prst="rect">
            <a:avLst/>
          </a:prstGeom>
        </p:spPr>
        <p:txBody>
          <a:bodyPr lIns="0" tIns="0" rIns="0" bIns="0" rtlCol="0" anchor="t">
            <a:spAutoFit/>
          </a:bodyPr>
          <a:lstStyle/>
          <a:p>
            <a:pPr algn="l">
              <a:lnSpc>
                <a:spcPts val="4180"/>
              </a:lnSpc>
            </a:pPr>
            <a:r>
              <a:rPr lang="en-US" sz="3800">
                <a:solidFill>
                  <a:srgbClr val="394646"/>
                </a:solidFill>
                <a:latin typeface="Enduro Narrow"/>
                <a:ea typeface="Enduro Narrow"/>
                <a:cs typeface="Enduro Narrow"/>
                <a:sym typeface="Enduro Narrow"/>
              </a:rPr>
              <a:t>Discover something new – your way</a:t>
            </a:r>
          </a:p>
        </p:txBody>
      </p:sp>
      <p:grpSp>
        <p:nvGrpSpPr>
          <p:cNvPr id="22" name="Group 22"/>
          <p:cNvGrpSpPr/>
          <p:nvPr/>
        </p:nvGrpSpPr>
        <p:grpSpPr>
          <a:xfrm>
            <a:off x="2456875" y="8951446"/>
            <a:ext cx="3287306" cy="764054"/>
            <a:chOff x="0" y="0"/>
            <a:chExt cx="601448" cy="139792"/>
          </a:xfrm>
        </p:grpSpPr>
        <p:sp>
          <p:nvSpPr>
            <p:cNvPr id="23" name="Freeform 23"/>
            <p:cNvSpPr/>
            <p:nvPr/>
          </p:nvSpPr>
          <p:spPr>
            <a:xfrm>
              <a:off x="0" y="0"/>
              <a:ext cx="601448" cy="139792"/>
            </a:xfrm>
            <a:custGeom>
              <a:avLst/>
              <a:gdLst/>
              <a:ahLst/>
              <a:cxnLst/>
              <a:rect l="l" t="t" r="r" b="b"/>
              <a:pathLst>
                <a:path w="601448" h="139792">
                  <a:moveTo>
                    <a:pt x="14131" y="0"/>
                  </a:moveTo>
                  <a:lnTo>
                    <a:pt x="587317" y="0"/>
                  </a:lnTo>
                  <a:cubicBezTo>
                    <a:pt x="591065" y="0"/>
                    <a:pt x="594659" y="1489"/>
                    <a:pt x="597309" y="4139"/>
                  </a:cubicBezTo>
                  <a:cubicBezTo>
                    <a:pt x="599959" y="6789"/>
                    <a:pt x="601448" y="10383"/>
                    <a:pt x="601448" y="14131"/>
                  </a:cubicBezTo>
                  <a:lnTo>
                    <a:pt x="601448" y="125661"/>
                  </a:lnTo>
                  <a:cubicBezTo>
                    <a:pt x="601448" y="129409"/>
                    <a:pt x="599959" y="133003"/>
                    <a:pt x="597309" y="135653"/>
                  </a:cubicBezTo>
                  <a:cubicBezTo>
                    <a:pt x="594659" y="138303"/>
                    <a:pt x="591065" y="139792"/>
                    <a:pt x="587317" y="139792"/>
                  </a:cubicBezTo>
                  <a:lnTo>
                    <a:pt x="14131" y="139792"/>
                  </a:lnTo>
                  <a:cubicBezTo>
                    <a:pt x="10383" y="139792"/>
                    <a:pt x="6789" y="138303"/>
                    <a:pt x="4139" y="135653"/>
                  </a:cubicBezTo>
                  <a:cubicBezTo>
                    <a:pt x="1489" y="133003"/>
                    <a:pt x="0" y="129409"/>
                    <a:pt x="0" y="125661"/>
                  </a:cubicBezTo>
                  <a:lnTo>
                    <a:pt x="0" y="14131"/>
                  </a:lnTo>
                  <a:cubicBezTo>
                    <a:pt x="0" y="10383"/>
                    <a:pt x="1489" y="6789"/>
                    <a:pt x="4139" y="4139"/>
                  </a:cubicBezTo>
                  <a:cubicBezTo>
                    <a:pt x="6789" y="1489"/>
                    <a:pt x="10383" y="0"/>
                    <a:pt x="14131" y="0"/>
                  </a:cubicBezTo>
                  <a:close/>
                </a:path>
              </a:pathLst>
            </a:custGeom>
            <a:solidFill>
              <a:srgbClr val="FEE19A"/>
            </a:solidFill>
          </p:spPr>
          <p:txBody>
            <a:bodyPr/>
            <a:lstStyle/>
            <a:p>
              <a:endParaRPr lang="en-US"/>
            </a:p>
          </p:txBody>
        </p:sp>
        <p:sp>
          <p:nvSpPr>
            <p:cNvPr id="24" name="TextBox 24"/>
            <p:cNvSpPr txBox="1"/>
            <p:nvPr/>
          </p:nvSpPr>
          <p:spPr>
            <a:xfrm>
              <a:off x="0" y="-9525"/>
              <a:ext cx="601448" cy="149317"/>
            </a:xfrm>
            <a:prstGeom prst="rect">
              <a:avLst/>
            </a:prstGeom>
          </p:spPr>
          <p:txBody>
            <a:bodyPr lIns="50800" tIns="50800" rIns="50800" bIns="50800" rtlCol="0" anchor="ctr"/>
            <a:lstStyle/>
            <a:p>
              <a:pPr algn="r">
                <a:lnSpc>
                  <a:spcPts val="2400"/>
                </a:lnSpc>
              </a:pPr>
              <a:endParaRPr/>
            </a:p>
          </p:txBody>
        </p:sp>
      </p:grpSp>
      <p:sp>
        <p:nvSpPr>
          <p:cNvPr id="25" name="TextBox 25"/>
          <p:cNvSpPr txBox="1"/>
          <p:nvPr/>
        </p:nvSpPr>
        <p:spPr>
          <a:xfrm>
            <a:off x="2662578" y="9168951"/>
            <a:ext cx="4049143" cy="274777"/>
          </a:xfrm>
          <a:prstGeom prst="rect">
            <a:avLst/>
          </a:prstGeom>
        </p:spPr>
        <p:txBody>
          <a:bodyPr lIns="0" tIns="0" rIns="0" bIns="0" rtlCol="0" anchor="t">
            <a:spAutoFit/>
          </a:bodyPr>
          <a:lstStyle/>
          <a:p>
            <a:pPr algn="l">
              <a:lnSpc>
                <a:spcPts val="2246"/>
              </a:lnSpc>
            </a:pPr>
            <a:r>
              <a:rPr lang="en-US" sz="1799" b="1" u="sng">
                <a:latin typeface="Enduro Bold"/>
                <a:ea typeface="Enduro Bold"/>
                <a:cs typeface="Enduro Bold"/>
                <a:sym typeface="Enduro Bold"/>
                <a:hlinkClick r:id="rId9" tooltip="https://learn.go1.com">
                  <a:extLst>
                    <a:ext uri="{A12FA001-AC4F-418D-AE19-62706E023703}">
                      <ahyp:hlinkClr xmlns:ahyp="http://schemas.microsoft.com/office/drawing/2018/hyperlinkcolor" val="tx"/>
                    </a:ext>
                  </a:extLst>
                </a:hlinkClick>
              </a:rPr>
              <a:t>Log in and start learning!</a:t>
            </a:r>
          </a:p>
        </p:txBody>
      </p:sp>
      <p:grpSp>
        <p:nvGrpSpPr>
          <p:cNvPr id="26" name="Group 26"/>
          <p:cNvGrpSpPr/>
          <p:nvPr/>
        </p:nvGrpSpPr>
        <p:grpSpPr>
          <a:xfrm>
            <a:off x="12992724" y="6406969"/>
            <a:ext cx="1389401" cy="1389401"/>
            <a:chOff x="0" y="0"/>
            <a:chExt cx="1852535" cy="1852535"/>
          </a:xfrm>
        </p:grpSpPr>
        <p:sp>
          <p:nvSpPr>
            <p:cNvPr id="27" name="Freeform 27"/>
            <p:cNvSpPr/>
            <p:nvPr/>
          </p:nvSpPr>
          <p:spPr>
            <a:xfrm>
              <a:off x="0" y="0"/>
              <a:ext cx="1852422" cy="1852549"/>
            </a:xfrm>
            <a:custGeom>
              <a:avLst/>
              <a:gdLst/>
              <a:ahLst/>
              <a:cxnLst/>
              <a:rect l="l" t="t" r="r" b="b"/>
              <a:pathLst>
                <a:path w="1852422" h="1852549">
                  <a:moveTo>
                    <a:pt x="0" y="308737"/>
                  </a:moveTo>
                  <a:cubicBezTo>
                    <a:pt x="0" y="138176"/>
                    <a:pt x="138176" y="0"/>
                    <a:pt x="308737" y="0"/>
                  </a:cubicBezTo>
                  <a:lnTo>
                    <a:pt x="1543685" y="0"/>
                  </a:lnTo>
                  <a:cubicBezTo>
                    <a:pt x="1714246" y="0"/>
                    <a:pt x="1852422" y="138176"/>
                    <a:pt x="1852422" y="308737"/>
                  </a:cubicBezTo>
                  <a:lnTo>
                    <a:pt x="1852422" y="1543685"/>
                  </a:lnTo>
                  <a:cubicBezTo>
                    <a:pt x="1852422" y="1714246"/>
                    <a:pt x="1714246" y="1852422"/>
                    <a:pt x="1543685" y="1852422"/>
                  </a:cubicBezTo>
                  <a:lnTo>
                    <a:pt x="308737" y="1852422"/>
                  </a:lnTo>
                  <a:cubicBezTo>
                    <a:pt x="138176" y="1852549"/>
                    <a:pt x="0" y="1714246"/>
                    <a:pt x="0" y="1543812"/>
                  </a:cubicBezTo>
                  <a:close/>
                </a:path>
              </a:pathLst>
            </a:custGeom>
            <a:solidFill>
              <a:srgbClr val="FFFFFF"/>
            </a:solidFill>
          </p:spPr>
          <p:txBody>
            <a:bodyPr/>
            <a:lstStyle/>
            <a:p>
              <a:endParaRPr lang="en-US"/>
            </a:p>
          </p:txBody>
        </p:sp>
      </p:grpSp>
      <p:grpSp>
        <p:nvGrpSpPr>
          <p:cNvPr id="28" name="Group 28"/>
          <p:cNvGrpSpPr/>
          <p:nvPr/>
        </p:nvGrpSpPr>
        <p:grpSpPr>
          <a:xfrm>
            <a:off x="12992724" y="9601121"/>
            <a:ext cx="1389401" cy="1389401"/>
            <a:chOff x="0" y="0"/>
            <a:chExt cx="1852535" cy="1852535"/>
          </a:xfrm>
        </p:grpSpPr>
        <p:sp>
          <p:nvSpPr>
            <p:cNvPr id="29" name="Freeform 29"/>
            <p:cNvSpPr/>
            <p:nvPr/>
          </p:nvSpPr>
          <p:spPr>
            <a:xfrm>
              <a:off x="0" y="0"/>
              <a:ext cx="1852422" cy="1852549"/>
            </a:xfrm>
            <a:custGeom>
              <a:avLst/>
              <a:gdLst/>
              <a:ahLst/>
              <a:cxnLst/>
              <a:rect l="l" t="t" r="r" b="b"/>
              <a:pathLst>
                <a:path w="1852422" h="1852549">
                  <a:moveTo>
                    <a:pt x="0" y="308737"/>
                  </a:moveTo>
                  <a:cubicBezTo>
                    <a:pt x="0" y="138176"/>
                    <a:pt x="138176" y="0"/>
                    <a:pt x="308737" y="0"/>
                  </a:cubicBezTo>
                  <a:lnTo>
                    <a:pt x="1543685" y="0"/>
                  </a:lnTo>
                  <a:cubicBezTo>
                    <a:pt x="1714246" y="0"/>
                    <a:pt x="1852422" y="138176"/>
                    <a:pt x="1852422" y="308737"/>
                  </a:cubicBezTo>
                  <a:lnTo>
                    <a:pt x="1852422" y="1543685"/>
                  </a:lnTo>
                  <a:cubicBezTo>
                    <a:pt x="1852422" y="1714246"/>
                    <a:pt x="1714246" y="1852422"/>
                    <a:pt x="1543685" y="1852422"/>
                  </a:cubicBezTo>
                  <a:lnTo>
                    <a:pt x="308737" y="1852422"/>
                  </a:lnTo>
                  <a:cubicBezTo>
                    <a:pt x="138176" y="1852549"/>
                    <a:pt x="0" y="1714246"/>
                    <a:pt x="0" y="1543812"/>
                  </a:cubicBezTo>
                  <a:close/>
                </a:path>
              </a:pathLst>
            </a:custGeom>
            <a:solidFill>
              <a:srgbClr val="FFFFFF"/>
            </a:solidFill>
          </p:spPr>
          <p:txBody>
            <a:bodyPr/>
            <a:lstStyle/>
            <a:p>
              <a:endParaRPr lang="en-US"/>
            </a:p>
          </p:txBody>
        </p:sp>
      </p:grpSp>
      <p:grpSp>
        <p:nvGrpSpPr>
          <p:cNvPr id="30" name="Group 30"/>
          <p:cNvGrpSpPr/>
          <p:nvPr/>
        </p:nvGrpSpPr>
        <p:grpSpPr>
          <a:xfrm>
            <a:off x="12992724" y="8004045"/>
            <a:ext cx="1389401" cy="1389401"/>
            <a:chOff x="0" y="0"/>
            <a:chExt cx="1852535" cy="1852535"/>
          </a:xfrm>
        </p:grpSpPr>
        <p:sp>
          <p:nvSpPr>
            <p:cNvPr id="31" name="Freeform 31"/>
            <p:cNvSpPr/>
            <p:nvPr/>
          </p:nvSpPr>
          <p:spPr>
            <a:xfrm>
              <a:off x="0" y="0"/>
              <a:ext cx="1852422" cy="1852549"/>
            </a:xfrm>
            <a:custGeom>
              <a:avLst/>
              <a:gdLst/>
              <a:ahLst/>
              <a:cxnLst/>
              <a:rect l="l" t="t" r="r" b="b"/>
              <a:pathLst>
                <a:path w="1852422" h="1852549">
                  <a:moveTo>
                    <a:pt x="0" y="308737"/>
                  </a:moveTo>
                  <a:cubicBezTo>
                    <a:pt x="0" y="138176"/>
                    <a:pt x="138176" y="0"/>
                    <a:pt x="308737" y="0"/>
                  </a:cubicBezTo>
                  <a:lnTo>
                    <a:pt x="1543685" y="0"/>
                  </a:lnTo>
                  <a:cubicBezTo>
                    <a:pt x="1714246" y="0"/>
                    <a:pt x="1852422" y="138176"/>
                    <a:pt x="1852422" y="308737"/>
                  </a:cubicBezTo>
                  <a:lnTo>
                    <a:pt x="1852422" y="1543685"/>
                  </a:lnTo>
                  <a:cubicBezTo>
                    <a:pt x="1852422" y="1714246"/>
                    <a:pt x="1714246" y="1852422"/>
                    <a:pt x="1543685" y="1852422"/>
                  </a:cubicBezTo>
                  <a:lnTo>
                    <a:pt x="308737" y="1852422"/>
                  </a:lnTo>
                  <a:cubicBezTo>
                    <a:pt x="138176" y="1852549"/>
                    <a:pt x="0" y="1714246"/>
                    <a:pt x="0" y="1543812"/>
                  </a:cubicBezTo>
                  <a:close/>
                </a:path>
              </a:pathLst>
            </a:custGeom>
            <a:solidFill>
              <a:srgbClr val="FFFFFF"/>
            </a:solidFill>
          </p:spPr>
          <p:txBody>
            <a:bodyPr/>
            <a:lstStyle/>
            <a:p>
              <a:endParaRPr lang="en-US"/>
            </a:p>
          </p:txBody>
        </p:sp>
      </p:grpSp>
      <p:grpSp>
        <p:nvGrpSpPr>
          <p:cNvPr id="32" name="Group 32"/>
          <p:cNvGrpSpPr/>
          <p:nvPr/>
        </p:nvGrpSpPr>
        <p:grpSpPr>
          <a:xfrm>
            <a:off x="12992724" y="2963524"/>
            <a:ext cx="1389401" cy="1389401"/>
            <a:chOff x="0" y="0"/>
            <a:chExt cx="1852535" cy="1852535"/>
          </a:xfrm>
        </p:grpSpPr>
        <p:sp>
          <p:nvSpPr>
            <p:cNvPr id="33" name="Freeform 33"/>
            <p:cNvSpPr/>
            <p:nvPr/>
          </p:nvSpPr>
          <p:spPr>
            <a:xfrm>
              <a:off x="0" y="0"/>
              <a:ext cx="1852422" cy="1852549"/>
            </a:xfrm>
            <a:custGeom>
              <a:avLst/>
              <a:gdLst/>
              <a:ahLst/>
              <a:cxnLst/>
              <a:rect l="l" t="t" r="r" b="b"/>
              <a:pathLst>
                <a:path w="1852422" h="1852549">
                  <a:moveTo>
                    <a:pt x="0" y="308737"/>
                  </a:moveTo>
                  <a:cubicBezTo>
                    <a:pt x="0" y="138176"/>
                    <a:pt x="138176" y="0"/>
                    <a:pt x="308737" y="0"/>
                  </a:cubicBezTo>
                  <a:lnTo>
                    <a:pt x="1543685" y="0"/>
                  </a:lnTo>
                  <a:cubicBezTo>
                    <a:pt x="1714246" y="0"/>
                    <a:pt x="1852422" y="138176"/>
                    <a:pt x="1852422" y="308737"/>
                  </a:cubicBezTo>
                  <a:lnTo>
                    <a:pt x="1852422" y="1543685"/>
                  </a:lnTo>
                  <a:cubicBezTo>
                    <a:pt x="1852422" y="1714246"/>
                    <a:pt x="1714246" y="1852422"/>
                    <a:pt x="1543685" y="1852422"/>
                  </a:cubicBezTo>
                  <a:lnTo>
                    <a:pt x="308737" y="1852422"/>
                  </a:lnTo>
                  <a:cubicBezTo>
                    <a:pt x="138176" y="1852549"/>
                    <a:pt x="0" y="1714246"/>
                    <a:pt x="0" y="1543812"/>
                  </a:cubicBezTo>
                  <a:close/>
                </a:path>
              </a:pathLst>
            </a:custGeom>
            <a:solidFill>
              <a:srgbClr val="FFFFFF"/>
            </a:solidFill>
          </p:spPr>
          <p:txBody>
            <a:bodyPr/>
            <a:lstStyle/>
            <a:p>
              <a:endParaRPr lang="en-US"/>
            </a:p>
          </p:txBody>
        </p:sp>
      </p:grpSp>
      <p:grpSp>
        <p:nvGrpSpPr>
          <p:cNvPr id="34" name="Group 34"/>
          <p:cNvGrpSpPr/>
          <p:nvPr/>
        </p:nvGrpSpPr>
        <p:grpSpPr>
          <a:xfrm>
            <a:off x="12992724" y="1364574"/>
            <a:ext cx="1389401" cy="1389401"/>
            <a:chOff x="0" y="0"/>
            <a:chExt cx="1852535" cy="1852535"/>
          </a:xfrm>
        </p:grpSpPr>
        <p:sp>
          <p:nvSpPr>
            <p:cNvPr id="35" name="Freeform 35"/>
            <p:cNvSpPr/>
            <p:nvPr/>
          </p:nvSpPr>
          <p:spPr>
            <a:xfrm>
              <a:off x="0" y="0"/>
              <a:ext cx="1852422" cy="1852549"/>
            </a:xfrm>
            <a:custGeom>
              <a:avLst/>
              <a:gdLst/>
              <a:ahLst/>
              <a:cxnLst/>
              <a:rect l="l" t="t" r="r" b="b"/>
              <a:pathLst>
                <a:path w="1852422" h="1852549">
                  <a:moveTo>
                    <a:pt x="0" y="308737"/>
                  </a:moveTo>
                  <a:cubicBezTo>
                    <a:pt x="0" y="138176"/>
                    <a:pt x="138176" y="0"/>
                    <a:pt x="308737" y="0"/>
                  </a:cubicBezTo>
                  <a:lnTo>
                    <a:pt x="1543685" y="0"/>
                  </a:lnTo>
                  <a:cubicBezTo>
                    <a:pt x="1714246" y="0"/>
                    <a:pt x="1852422" y="138176"/>
                    <a:pt x="1852422" y="308737"/>
                  </a:cubicBezTo>
                  <a:lnTo>
                    <a:pt x="1852422" y="1543685"/>
                  </a:lnTo>
                  <a:cubicBezTo>
                    <a:pt x="1852422" y="1714246"/>
                    <a:pt x="1714246" y="1852422"/>
                    <a:pt x="1543685" y="1852422"/>
                  </a:cubicBezTo>
                  <a:lnTo>
                    <a:pt x="308737" y="1852422"/>
                  </a:lnTo>
                  <a:cubicBezTo>
                    <a:pt x="138176" y="1852549"/>
                    <a:pt x="0" y="1714246"/>
                    <a:pt x="0" y="1543812"/>
                  </a:cubicBezTo>
                  <a:close/>
                </a:path>
              </a:pathLst>
            </a:custGeom>
            <a:solidFill>
              <a:srgbClr val="FFFFFF"/>
            </a:solidFill>
          </p:spPr>
          <p:txBody>
            <a:bodyPr/>
            <a:lstStyle/>
            <a:p>
              <a:endParaRPr lang="en-US"/>
            </a:p>
          </p:txBody>
        </p:sp>
      </p:grpSp>
      <p:grpSp>
        <p:nvGrpSpPr>
          <p:cNvPr id="36" name="Group 36"/>
          <p:cNvGrpSpPr/>
          <p:nvPr/>
        </p:nvGrpSpPr>
        <p:grpSpPr>
          <a:xfrm>
            <a:off x="12992724" y="-232502"/>
            <a:ext cx="1389401" cy="1389401"/>
            <a:chOff x="0" y="0"/>
            <a:chExt cx="1852535" cy="1852535"/>
          </a:xfrm>
        </p:grpSpPr>
        <p:sp>
          <p:nvSpPr>
            <p:cNvPr id="37" name="Freeform 37"/>
            <p:cNvSpPr/>
            <p:nvPr/>
          </p:nvSpPr>
          <p:spPr>
            <a:xfrm>
              <a:off x="0" y="0"/>
              <a:ext cx="1852422" cy="1852549"/>
            </a:xfrm>
            <a:custGeom>
              <a:avLst/>
              <a:gdLst/>
              <a:ahLst/>
              <a:cxnLst/>
              <a:rect l="l" t="t" r="r" b="b"/>
              <a:pathLst>
                <a:path w="1852422" h="1852549">
                  <a:moveTo>
                    <a:pt x="0" y="308737"/>
                  </a:moveTo>
                  <a:cubicBezTo>
                    <a:pt x="0" y="138176"/>
                    <a:pt x="138176" y="0"/>
                    <a:pt x="308737" y="0"/>
                  </a:cubicBezTo>
                  <a:lnTo>
                    <a:pt x="1543685" y="0"/>
                  </a:lnTo>
                  <a:cubicBezTo>
                    <a:pt x="1714246" y="0"/>
                    <a:pt x="1852422" y="138176"/>
                    <a:pt x="1852422" y="308737"/>
                  </a:cubicBezTo>
                  <a:lnTo>
                    <a:pt x="1852422" y="1543685"/>
                  </a:lnTo>
                  <a:cubicBezTo>
                    <a:pt x="1852422" y="1714246"/>
                    <a:pt x="1714246" y="1852422"/>
                    <a:pt x="1543685" y="1852422"/>
                  </a:cubicBezTo>
                  <a:lnTo>
                    <a:pt x="308737" y="1852422"/>
                  </a:lnTo>
                  <a:cubicBezTo>
                    <a:pt x="138176" y="1852549"/>
                    <a:pt x="0" y="1714246"/>
                    <a:pt x="0" y="1543812"/>
                  </a:cubicBezTo>
                  <a:close/>
                </a:path>
              </a:pathLst>
            </a:custGeom>
            <a:solidFill>
              <a:srgbClr val="FFFFFF"/>
            </a:solidFill>
          </p:spPr>
          <p:txBody>
            <a:bodyPr/>
            <a:lstStyle/>
            <a:p>
              <a:endParaRPr lang="en-US"/>
            </a:p>
          </p:txBody>
        </p:sp>
      </p:grpSp>
      <p:sp>
        <p:nvSpPr>
          <p:cNvPr id="38" name="Freeform 38" descr="A picture containing font, graphics, screenshot, graphic design  Description automatically generated"/>
          <p:cNvSpPr/>
          <p:nvPr/>
        </p:nvSpPr>
        <p:spPr>
          <a:xfrm>
            <a:off x="13236441" y="1932801"/>
            <a:ext cx="921399" cy="311429"/>
          </a:xfrm>
          <a:custGeom>
            <a:avLst/>
            <a:gdLst/>
            <a:ahLst/>
            <a:cxnLst/>
            <a:rect l="l" t="t" r="r" b="b"/>
            <a:pathLst>
              <a:path w="921399" h="311429">
                <a:moveTo>
                  <a:pt x="0" y="0"/>
                </a:moveTo>
                <a:lnTo>
                  <a:pt x="921399" y="0"/>
                </a:lnTo>
                <a:lnTo>
                  <a:pt x="921399" y="311429"/>
                </a:lnTo>
                <a:lnTo>
                  <a:pt x="0" y="311429"/>
                </a:lnTo>
                <a:lnTo>
                  <a:pt x="0" y="0"/>
                </a:lnTo>
                <a:close/>
              </a:path>
            </a:pathLst>
          </a:custGeom>
          <a:blipFill>
            <a:blip r:embed="rId10"/>
            <a:stretch>
              <a:fillRect/>
            </a:stretch>
          </a:blipFill>
        </p:spPr>
        <p:txBody>
          <a:bodyPr/>
          <a:lstStyle/>
          <a:p>
            <a:endParaRPr lang="en-US"/>
          </a:p>
        </p:txBody>
      </p:sp>
      <p:sp>
        <p:nvSpPr>
          <p:cNvPr id="39" name="Freeform 39" descr="preencoded.png"/>
          <p:cNvSpPr/>
          <p:nvPr/>
        </p:nvSpPr>
        <p:spPr>
          <a:xfrm>
            <a:off x="13350708" y="7065472"/>
            <a:ext cx="673430" cy="218241"/>
          </a:xfrm>
          <a:custGeom>
            <a:avLst/>
            <a:gdLst/>
            <a:ahLst/>
            <a:cxnLst/>
            <a:rect l="l" t="t" r="r" b="b"/>
            <a:pathLst>
              <a:path w="673430" h="218241">
                <a:moveTo>
                  <a:pt x="0" y="0"/>
                </a:moveTo>
                <a:lnTo>
                  <a:pt x="673430" y="0"/>
                </a:lnTo>
                <a:lnTo>
                  <a:pt x="673430" y="218241"/>
                </a:lnTo>
                <a:lnTo>
                  <a:pt x="0" y="218241"/>
                </a:lnTo>
                <a:lnTo>
                  <a:pt x="0" y="0"/>
                </a:lnTo>
                <a:close/>
              </a:path>
            </a:pathLst>
          </a:custGeom>
          <a:blipFill>
            <a:blip r:embed="rId11"/>
            <a:stretch>
              <a:fillRect/>
            </a:stretch>
          </a:blipFill>
        </p:spPr>
        <p:txBody>
          <a:bodyPr/>
          <a:lstStyle/>
          <a:p>
            <a:endParaRPr lang="en-US"/>
          </a:p>
        </p:txBody>
      </p:sp>
      <p:sp>
        <p:nvSpPr>
          <p:cNvPr id="40" name="Freeform 40" descr="preencoded.png"/>
          <p:cNvSpPr/>
          <p:nvPr/>
        </p:nvSpPr>
        <p:spPr>
          <a:xfrm>
            <a:off x="13129681" y="336156"/>
            <a:ext cx="1115485" cy="246931"/>
          </a:xfrm>
          <a:custGeom>
            <a:avLst/>
            <a:gdLst/>
            <a:ahLst/>
            <a:cxnLst/>
            <a:rect l="l" t="t" r="r" b="b"/>
            <a:pathLst>
              <a:path w="1115485" h="246931">
                <a:moveTo>
                  <a:pt x="0" y="0"/>
                </a:moveTo>
                <a:lnTo>
                  <a:pt x="1115485" y="0"/>
                </a:lnTo>
                <a:lnTo>
                  <a:pt x="1115485" y="246931"/>
                </a:lnTo>
                <a:lnTo>
                  <a:pt x="0" y="246931"/>
                </a:lnTo>
                <a:lnTo>
                  <a:pt x="0" y="0"/>
                </a:lnTo>
                <a:close/>
              </a:path>
            </a:pathLst>
          </a:custGeom>
          <a:blipFill>
            <a:blip r:embed="rId12"/>
            <a:stretch>
              <a:fillRect l="-9705" t="-66528" r="-8947" b="-72215"/>
            </a:stretch>
          </a:blipFill>
        </p:spPr>
        <p:txBody>
          <a:bodyPr/>
          <a:lstStyle/>
          <a:p>
            <a:endParaRPr lang="en-US"/>
          </a:p>
        </p:txBody>
      </p:sp>
      <p:sp>
        <p:nvSpPr>
          <p:cNvPr id="41" name="Freeform 41" descr="A close up of a logo  Description automatically generated"/>
          <p:cNvSpPr/>
          <p:nvPr/>
        </p:nvSpPr>
        <p:spPr>
          <a:xfrm>
            <a:off x="13203037" y="10060196"/>
            <a:ext cx="1042129" cy="209231"/>
          </a:xfrm>
          <a:custGeom>
            <a:avLst/>
            <a:gdLst/>
            <a:ahLst/>
            <a:cxnLst/>
            <a:rect l="l" t="t" r="r" b="b"/>
            <a:pathLst>
              <a:path w="1042129" h="209231">
                <a:moveTo>
                  <a:pt x="0" y="0"/>
                </a:moveTo>
                <a:lnTo>
                  <a:pt x="1042129" y="0"/>
                </a:lnTo>
                <a:lnTo>
                  <a:pt x="1042129" y="209231"/>
                </a:lnTo>
                <a:lnTo>
                  <a:pt x="0" y="209231"/>
                </a:lnTo>
                <a:lnTo>
                  <a:pt x="0" y="0"/>
                </a:lnTo>
                <a:close/>
              </a:path>
            </a:pathLst>
          </a:custGeom>
          <a:blipFill>
            <a:blip r:embed="rId13"/>
            <a:stretch>
              <a:fillRect/>
            </a:stretch>
          </a:blipFill>
        </p:spPr>
        <p:txBody>
          <a:bodyPr/>
          <a:lstStyle/>
          <a:p>
            <a:endParaRPr lang="en-US"/>
          </a:p>
        </p:txBody>
      </p:sp>
      <p:sp>
        <p:nvSpPr>
          <p:cNvPr id="42" name="Freeform 42" descr="Login | EasyLlama"/>
          <p:cNvSpPr/>
          <p:nvPr/>
        </p:nvSpPr>
        <p:spPr>
          <a:xfrm>
            <a:off x="13182287" y="8523968"/>
            <a:ext cx="1021563" cy="345250"/>
          </a:xfrm>
          <a:custGeom>
            <a:avLst/>
            <a:gdLst/>
            <a:ahLst/>
            <a:cxnLst/>
            <a:rect l="l" t="t" r="r" b="b"/>
            <a:pathLst>
              <a:path w="1021563" h="345250">
                <a:moveTo>
                  <a:pt x="0" y="0"/>
                </a:moveTo>
                <a:lnTo>
                  <a:pt x="1021563" y="0"/>
                </a:lnTo>
                <a:lnTo>
                  <a:pt x="1021563" y="345250"/>
                </a:lnTo>
                <a:lnTo>
                  <a:pt x="0" y="345250"/>
                </a:lnTo>
                <a:lnTo>
                  <a:pt x="0" y="0"/>
                </a:lnTo>
                <a:close/>
              </a:path>
            </a:pathLst>
          </a:custGeom>
          <a:blipFill>
            <a:blip r:embed="rId14"/>
            <a:stretch>
              <a:fillRect l="-1532" r="-1532"/>
            </a:stretch>
          </a:blipFill>
        </p:spPr>
        <p:txBody>
          <a:bodyPr/>
          <a:lstStyle/>
          <a:p>
            <a:endParaRPr lang="en-US"/>
          </a:p>
        </p:txBody>
      </p:sp>
      <p:grpSp>
        <p:nvGrpSpPr>
          <p:cNvPr id="43" name="Group 43"/>
          <p:cNvGrpSpPr/>
          <p:nvPr/>
        </p:nvGrpSpPr>
        <p:grpSpPr>
          <a:xfrm>
            <a:off x="12115800" y="3933826"/>
            <a:ext cx="3143250" cy="3143250"/>
            <a:chOff x="0" y="0"/>
            <a:chExt cx="4191000" cy="4191000"/>
          </a:xfrm>
        </p:grpSpPr>
        <p:sp>
          <p:nvSpPr>
            <p:cNvPr id="44" name="Freeform 44"/>
            <p:cNvSpPr/>
            <p:nvPr/>
          </p:nvSpPr>
          <p:spPr>
            <a:xfrm>
              <a:off x="0" y="0"/>
              <a:ext cx="4191000" cy="4191000"/>
            </a:xfrm>
            <a:custGeom>
              <a:avLst/>
              <a:gdLst/>
              <a:ahLst/>
              <a:cxnLst/>
              <a:rect l="l" t="t" r="r" b="b"/>
              <a:pathLst>
                <a:path w="4191000" h="4191000">
                  <a:moveTo>
                    <a:pt x="0" y="698500"/>
                  </a:moveTo>
                  <a:cubicBezTo>
                    <a:pt x="0" y="312674"/>
                    <a:pt x="312674" y="0"/>
                    <a:pt x="698500" y="0"/>
                  </a:cubicBezTo>
                  <a:lnTo>
                    <a:pt x="3492500" y="0"/>
                  </a:lnTo>
                  <a:cubicBezTo>
                    <a:pt x="3878326" y="0"/>
                    <a:pt x="4191000" y="312674"/>
                    <a:pt x="4191000" y="698500"/>
                  </a:cubicBezTo>
                  <a:lnTo>
                    <a:pt x="4191000" y="3492500"/>
                  </a:lnTo>
                  <a:cubicBezTo>
                    <a:pt x="4191000" y="3878326"/>
                    <a:pt x="3878326" y="4191000"/>
                    <a:pt x="3492500" y="4191000"/>
                  </a:cubicBezTo>
                  <a:lnTo>
                    <a:pt x="698500" y="4191000"/>
                  </a:lnTo>
                  <a:cubicBezTo>
                    <a:pt x="312674" y="4191000"/>
                    <a:pt x="0" y="3878326"/>
                    <a:pt x="0" y="3492500"/>
                  </a:cubicBezTo>
                  <a:close/>
                </a:path>
              </a:pathLst>
            </a:custGeom>
            <a:solidFill>
              <a:srgbClr val="FEE29A"/>
            </a:solidFill>
          </p:spPr>
          <p:txBody>
            <a:bodyPr/>
            <a:lstStyle/>
            <a:p>
              <a:endParaRPr lang="en-US"/>
            </a:p>
          </p:txBody>
        </p:sp>
      </p:grpSp>
      <p:sp>
        <p:nvSpPr>
          <p:cNvPr id="45" name="Freeform 45" descr="preencoded.png"/>
          <p:cNvSpPr/>
          <p:nvPr/>
        </p:nvSpPr>
        <p:spPr>
          <a:xfrm>
            <a:off x="12783799" y="5034588"/>
            <a:ext cx="1731051" cy="865526"/>
          </a:xfrm>
          <a:custGeom>
            <a:avLst/>
            <a:gdLst/>
            <a:ahLst/>
            <a:cxnLst/>
            <a:rect l="l" t="t" r="r" b="b"/>
            <a:pathLst>
              <a:path w="1731051" h="865526">
                <a:moveTo>
                  <a:pt x="0" y="0"/>
                </a:moveTo>
                <a:lnTo>
                  <a:pt x="1731051" y="0"/>
                </a:lnTo>
                <a:lnTo>
                  <a:pt x="1731051" y="865526"/>
                </a:lnTo>
                <a:lnTo>
                  <a:pt x="0" y="865526"/>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txBody>
          <a:bodyPr/>
          <a:lstStyle/>
          <a:p>
            <a:endParaRPr lang="en-US"/>
          </a:p>
        </p:txBody>
      </p:sp>
      <p:sp>
        <p:nvSpPr>
          <p:cNvPr id="46" name="Freeform 46" descr="preencoded.png"/>
          <p:cNvSpPr/>
          <p:nvPr/>
        </p:nvSpPr>
        <p:spPr>
          <a:xfrm>
            <a:off x="13118095" y="3419969"/>
            <a:ext cx="1127071" cy="238255"/>
          </a:xfrm>
          <a:custGeom>
            <a:avLst/>
            <a:gdLst/>
            <a:ahLst/>
            <a:cxnLst/>
            <a:rect l="l" t="t" r="r" b="b"/>
            <a:pathLst>
              <a:path w="1127071" h="238255">
                <a:moveTo>
                  <a:pt x="0" y="0"/>
                </a:moveTo>
                <a:lnTo>
                  <a:pt x="1127071" y="0"/>
                </a:lnTo>
                <a:lnTo>
                  <a:pt x="1127071" y="238255"/>
                </a:lnTo>
                <a:lnTo>
                  <a:pt x="0" y="238255"/>
                </a:lnTo>
                <a:lnTo>
                  <a:pt x="0" y="0"/>
                </a:lnTo>
                <a:close/>
              </a:path>
            </a:pathLst>
          </a:custGeom>
          <a:blipFill>
            <a:blip r:embed="rId17">
              <a:extLst>
                <a:ext uri="{96DAC541-7B7A-43D3-8B79-37D633B846F1}">
                  <asvg:svgBlip xmlns:asvg="http://schemas.microsoft.com/office/drawing/2016/SVG/main" r:embed="rId18"/>
                </a:ext>
              </a:extLst>
            </a:blip>
            <a:stretch>
              <a:fillRect b="-3355"/>
            </a:stretch>
          </a:blipFill>
        </p:spPr>
        <p:txBody>
          <a:bodyPr/>
          <a:lstStyle/>
          <a:p>
            <a:endParaRPr lang="en-US"/>
          </a:p>
        </p:txBody>
      </p:sp>
      <p:grpSp>
        <p:nvGrpSpPr>
          <p:cNvPr id="47" name="Group 47"/>
          <p:cNvGrpSpPr/>
          <p:nvPr/>
        </p:nvGrpSpPr>
        <p:grpSpPr>
          <a:xfrm>
            <a:off x="-84681" y="-21697"/>
            <a:ext cx="4322895" cy="604784"/>
            <a:chOff x="0" y="0"/>
            <a:chExt cx="1138540" cy="159285"/>
          </a:xfrm>
        </p:grpSpPr>
        <p:sp>
          <p:nvSpPr>
            <p:cNvPr id="48" name="Freeform 48"/>
            <p:cNvSpPr/>
            <p:nvPr/>
          </p:nvSpPr>
          <p:spPr>
            <a:xfrm>
              <a:off x="0" y="0"/>
              <a:ext cx="1138540" cy="159285"/>
            </a:xfrm>
            <a:custGeom>
              <a:avLst/>
              <a:gdLst/>
              <a:ahLst/>
              <a:cxnLst/>
              <a:rect l="l" t="t" r="r" b="b"/>
              <a:pathLst>
                <a:path w="1138540" h="159285">
                  <a:moveTo>
                    <a:pt x="0" y="0"/>
                  </a:moveTo>
                  <a:lnTo>
                    <a:pt x="1138540" y="0"/>
                  </a:lnTo>
                  <a:lnTo>
                    <a:pt x="1138540" y="159285"/>
                  </a:lnTo>
                  <a:lnTo>
                    <a:pt x="0" y="159285"/>
                  </a:lnTo>
                  <a:close/>
                </a:path>
              </a:pathLst>
            </a:custGeom>
            <a:solidFill>
              <a:srgbClr val="B05C3B"/>
            </a:solidFill>
          </p:spPr>
          <p:txBody>
            <a:bodyPr/>
            <a:lstStyle/>
            <a:p>
              <a:endParaRPr lang="en-US"/>
            </a:p>
          </p:txBody>
        </p:sp>
        <p:sp>
          <p:nvSpPr>
            <p:cNvPr id="49" name="TextBox 49"/>
            <p:cNvSpPr txBox="1"/>
            <p:nvPr/>
          </p:nvSpPr>
          <p:spPr>
            <a:xfrm>
              <a:off x="0" y="-19050"/>
              <a:ext cx="1138540" cy="178335"/>
            </a:xfrm>
            <a:prstGeom prst="rect">
              <a:avLst/>
            </a:prstGeom>
          </p:spPr>
          <p:txBody>
            <a:bodyPr lIns="50800" tIns="50800" rIns="50800" bIns="50800" rtlCol="0" anchor="ctr"/>
            <a:lstStyle/>
            <a:p>
              <a:pPr algn="ctr">
                <a:lnSpc>
                  <a:spcPts val="2995"/>
                </a:lnSpc>
              </a:pPr>
              <a:r>
                <a:rPr lang="en-US" sz="2400" b="1" spc="-28">
                  <a:solidFill>
                    <a:srgbClr val="FFFFFF"/>
                  </a:solidFill>
                  <a:latin typeface="Enduro Bold"/>
                  <a:ea typeface="Enduro Bold"/>
                  <a:cs typeface="Enduro Bold"/>
                  <a:sym typeface="Enduro Bold"/>
                </a:rPr>
                <a:t>Go1 for Learners</a:t>
              </a:r>
            </a:p>
          </p:txBody>
        </p:sp>
      </p:grpSp>
      <p:grpSp>
        <p:nvGrpSpPr>
          <p:cNvPr id="50" name="Group 22">
            <a:extLst>
              <a:ext uri="{FF2B5EF4-FFF2-40B4-BE49-F238E27FC236}">
                <a16:creationId xmlns:a16="http://schemas.microsoft.com/office/drawing/2014/main" id="{A18996F2-E5D9-7C4D-2491-E3CDFD9D565A}"/>
              </a:ext>
            </a:extLst>
          </p:cNvPr>
          <p:cNvGrpSpPr/>
          <p:nvPr/>
        </p:nvGrpSpPr>
        <p:grpSpPr>
          <a:xfrm>
            <a:off x="1018925" y="3693600"/>
            <a:ext cx="3287306" cy="816114"/>
            <a:chOff x="0" y="-9525"/>
            <a:chExt cx="601448" cy="149317"/>
          </a:xfrm>
        </p:grpSpPr>
        <p:sp>
          <p:nvSpPr>
            <p:cNvPr id="51" name="Freeform 23">
              <a:extLst>
                <a:ext uri="{FF2B5EF4-FFF2-40B4-BE49-F238E27FC236}">
                  <a16:creationId xmlns:a16="http://schemas.microsoft.com/office/drawing/2014/main" id="{D452CC94-09CB-584F-4490-85FC649374FA}"/>
                </a:ext>
              </a:extLst>
            </p:cNvPr>
            <p:cNvSpPr/>
            <p:nvPr/>
          </p:nvSpPr>
          <p:spPr>
            <a:xfrm>
              <a:off x="0" y="0"/>
              <a:ext cx="482803" cy="139792"/>
            </a:xfrm>
            <a:custGeom>
              <a:avLst/>
              <a:gdLst/>
              <a:ahLst/>
              <a:cxnLst/>
              <a:rect l="l" t="t" r="r" b="b"/>
              <a:pathLst>
                <a:path w="601448" h="139792">
                  <a:moveTo>
                    <a:pt x="14131" y="0"/>
                  </a:moveTo>
                  <a:lnTo>
                    <a:pt x="587317" y="0"/>
                  </a:lnTo>
                  <a:cubicBezTo>
                    <a:pt x="591065" y="0"/>
                    <a:pt x="594659" y="1489"/>
                    <a:pt x="597309" y="4139"/>
                  </a:cubicBezTo>
                  <a:cubicBezTo>
                    <a:pt x="599959" y="6789"/>
                    <a:pt x="601448" y="10383"/>
                    <a:pt x="601448" y="14131"/>
                  </a:cubicBezTo>
                  <a:lnTo>
                    <a:pt x="601448" y="125661"/>
                  </a:lnTo>
                  <a:cubicBezTo>
                    <a:pt x="601448" y="129409"/>
                    <a:pt x="599959" y="133003"/>
                    <a:pt x="597309" y="135653"/>
                  </a:cubicBezTo>
                  <a:cubicBezTo>
                    <a:pt x="594659" y="138303"/>
                    <a:pt x="591065" y="139792"/>
                    <a:pt x="587317" y="139792"/>
                  </a:cubicBezTo>
                  <a:lnTo>
                    <a:pt x="14131" y="139792"/>
                  </a:lnTo>
                  <a:cubicBezTo>
                    <a:pt x="10383" y="139792"/>
                    <a:pt x="6789" y="138303"/>
                    <a:pt x="4139" y="135653"/>
                  </a:cubicBezTo>
                  <a:cubicBezTo>
                    <a:pt x="1489" y="133003"/>
                    <a:pt x="0" y="129409"/>
                    <a:pt x="0" y="125661"/>
                  </a:cubicBezTo>
                  <a:lnTo>
                    <a:pt x="0" y="14131"/>
                  </a:lnTo>
                  <a:cubicBezTo>
                    <a:pt x="0" y="10383"/>
                    <a:pt x="1489" y="6789"/>
                    <a:pt x="4139" y="4139"/>
                  </a:cubicBezTo>
                  <a:cubicBezTo>
                    <a:pt x="6789" y="1489"/>
                    <a:pt x="10383" y="0"/>
                    <a:pt x="14131" y="0"/>
                  </a:cubicBezTo>
                  <a:close/>
                </a:path>
              </a:pathLst>
            </a:custGeom>
            <a:solidFill>
              <a:srgbClr val="FEE19A"/>
            </a:solidFill>
          </p:spPr>
          <p:txBody>
            <a:bodyPr/>
            <a:lstStyle/>
            <a:p>
              <a:endParaRPr lang="en-US"/>
            </a:p>
          </p:txBody>
        </p:sp>
        <p:sp>
          <p:nvSpPr>
            <p:cNvPr id="52" name="TextBox 24">
              <a:extLst>
                <a:ext uri="{FF2B5EF4-FFF2-40B4-BE49-F238E27FC236}">
                  <a16:creationId xmlns:a16="http://schemas.microsoft.com/office/drawing/2014/main" id="{18A6B107-90B5-F509-1DFC-5F6BEA8938DF}"/>
                </a:ext>
              </a:extLst>
            </p:cNvPr>
            <p:cNvSpPr txBox="1"/>
            <p:nvPr/>
          </p:nvSpPr>
          <p:spPr>
            <a:xfrm>
              <a:off x="0" y="-9525"/>
              <a:ext cx="601448" cy="149317"/>
            </a:xfrm>
            <a:prstGeom prst="rect">
              <a:avLst/>
            </a:prstGeom>
          </p:spPr>
          <p:txBody>
            <a:bodyPr lIns="50800" tIns="50800" rIns="50800" bIns="50800" rtlCol="0" anchor="ctr"/>
            <a:lstStyle/>
            <a:p>
              <a:pPr algn="r">
                <a:lnSpc>
                  <a:spcPts val="2400"/>
                </a:lnSpc>
              </a:pPr>
              <a:endParaRPr/>
            </a:p>
          </p:txBody>
        </p:sp>
      </p:grpSp>
      <p:sp>
        <p:nvSpPr>
          <p:cNvPr id="53" name="TextBox 25">
            <a:extLst>
              <a:ext uri="{FF2B5EF4-FFF2-40B4-BE49-F238E27FC236}">
                <a16:creationId xmlns:a16="http://schemas.microsoft.com/office/drawing/2014/main" id="{11263F48-784C-E7F7-0053-5B63F9EBA035}"/>
              </a:ext>
            </a:extLst>
          </p:cNvPr>
          <p:cNvSpPr txBox="1"/>
          <p:nvPr/>
        </p:nvSpPr>
        <p:spPr>
          <a:xfrm>
            <a:off x="1393260" y="3832114"/>
            <a:ext cx="1957195" cy="549125"/>
          </a:xfrm>
          <a:prstGeom prst="rect">
            <a:avLst/>
          </a:prstGeom>
        </p:spPr>
        <p:txBody>
          <a:bodyPr wrap="square" lIns="0" tIns="0" rIns="0" bIns="0" rtlCol="0" anchor="t">
            <a:spAutoFit/>
          </a:bodyPr>
          <a:lstStyle/>
          <a:p>
            <a:pPr algn="ctr">
              <a:lnSpc>
                <a:spcPts val="2246"/>
              </a:lnSpc>
            </a:pPr>
            <a:r>
              <a:rPr lang="en-US" sz="1799" b="1" u="sng">
                <a:latin typeface="Enduro Bold"/>
                <a:ea typeface="Enduro Bold"/>
                <a:cs typeface="Enduro Bold"/>
                <a:sym typeface="Enduro Bold"/>
                <a:hlinkClick r:id="rId9" tooltip="https://learn.go1.com">
                  <a:extLst>
                    <a:ext uri="{A12FA001-AC4F-418D-AE19-62706E023703}">
                      <ahyp:hlinkClr xmlns:ahyp="http://schemas.microsoft.com/office/drawing/2018/hyperlinkcolor" val="tx"/>
                    </a:ext>
                  </a:extLst>
                </a:hlinkClick>
              </a:rPr>
              <a:t>Take a tour of Go1 Learn</a:t>
            </a:r>
          </a:p>
        </p:txBody>
      </p:sp>
      <p:grpSp>
        <p:nvGrpSpPr>
          <p:cNvPr id="57" name="Group 22">
            <a:extLst>
              <a:ext uri="{FF2B5EF4-FFF2-40B4-BE49-F238E27FC236}">
                <a16:creationId xmlns:a16="http://schemas.microsoft.com/office/drawing/2014/main" id="{583E9637-B5E6-D68E-A05F-948F3BDF63E6}"/>
              </a:ext>
            </a:extLst>
          </p:cNvPr>
          <p:cNvGrpSpPr/>
          <p:nvPr/>
        </p:nvGrpSpPr>
        <p:grpSpPr>
          <a:xfrm>
            <a:off x="4615748" y="3717786"/>
            <a:ext cx="5406204" cy="816114"/>
            <a:chOff x="0" y="-9525"/>
            <a:chExt cx="601448" cy="149317"/>
          </a:xfrm>
        </p:grpSpPr>
        <p:sp>
          <p:nvSpPr>
            <p:cNvPr id="58" name="Freeform 23">
              <a:extLst>
                <a:ext uri="{FF2B5EF4-FFF2-40B4-BE49-F238E27FC236}">
                  <a16:creationId xmlns:a16="http://schemas.microsoft.com/office/drawing/2014/main" id="{3DF7CE9B-A461-2471-7E34-DDC22F8034CA}"/>
                </a:ext>
              </a:extLst>
            </p:cNvPr>
            <p:cNvSpPr/>
            <p:nvPr/>
          </p:nvSpPr>
          <p:spPr>
            <a:xfrm>
              <a:off x="0" y="0"/>
              <a:ext cx="329416" cy="139792"/>
            </a:xfrm>
            <a:custGeom>
              <a:avLst/>
              <a:gdLst/>
              <a:ahLst/>
              <a:cxnLst/>
              <a:rect l="l" t="t" r="r" b="b"/>
              <a:pathLst>
                <a:path w="601448" h="139792">
                  <a:moveTo>
                    <a:pt x="14131" y="0"/>
                  </a:moveTo>
                  <a:lnTo>
                    <a:pt x="587317" y="0"/>
                  </a:lnTo>
                  <a:cubicBezTo>
                    <a:pt x="591065" y="0"/>
                    <a:pt x="594659" y="1489"/>
                    <a:pt x="597309" y="4139"/>
                  </a:cubicBezTo>
                  <a:cubicBezTo>
                    <a:pt x="599959" y="6789"/>
                    <a:pt x="601448" y="10383"/>
                    <a:pt x="601448" y="14131"/>
                  </a:cubicBezTo>
                  <a:lnTo>
                    <a:pt x="601448" y="125661"/>
                  </a:lnTo>
                  <a:cubicBezTo>
                    <a:pt x="601448" y="129409"/>
                    <a:pt x="599959" y="133003"/>
                    <a:pt x="597309" y="135653"/>
                  </a:cubicBezTo>
                  <a:cubicBezTo>
                    <a:pt x="594659" y="138303"/>
                    <a:pt x="591065" y="139792"/>
                    <a:pt x="587317" y="139792"/>
                  </a:cubicBezTo>
                  <a:lnTo>
                    <a:pt x="14131" y="139792"/>
                  </a:lnTo>
                  <a:cubicBezTo>
                    <a:pt x="10383" y="139792"/>
                    <a:pt x="6789" y="138303"/>
                    <a:pt x="4139" y="135653"/>
                  </a:cubicBezTo>
                  <a:cubicBezTo>
                    <a:pt x="1489" y="133003"/>
                    <a:pt x="0" y="129409"/>
                    <a:pt x="0" y="125661"/>
                  </a:cubicBezTo>
                  <a:lnTo>
                    <a:pt x="0" y="14131"/>
                  </a:lnTo>
                  <a:cubicBezTo>
                    <a:pt x="0" y="10383"/>
                    <a:pt x="1489" y="6789"/>
                    <a:pt x="4139" y="4139"/>
                  </a:cubicBezTo>
                  <a:cubicBezTo>
                    <a:pt x="6789" y="1489"/>
                    <a:pt x="10383" y="0"/>
                    <a:pt x="14131" y="0"/>
                  </a:cubicBezTo>
                  <a:close/>
                </a:path>
              </a:pathLst>
            </a:custGeom>
            <a:solidFill>
              <a:srgbClr val="FEE19A"/>
            </a:solidFill>
          </p:spPr>
          <p:txBody>
            <a:bodyPr/>
            <a:lstStyle/>
            <a:p>
              <a:endParaRPr lang="en-US"/>
            </a:p>
          </p:txBody>
        </p:sp>
        <p:sp>
          <p:nvSpPr>
            <p:cNvPr id="59" name="TextBox 24">
              <a:extLst>
                <a:ext uri="{FF2B5EF4-FFF2-40B4-BE49-F238E27FC236}">
                  <a16:creationId xmlns:a16="http://schemas.microsoft.com/office/drawing/2014/main" id="{D5D60B33-AF37-ADE2-2636-F4ED2CE22DE0}"/>
                </a:ext>
              </a:extLst>
            </p:cNvPr>
            <p:cNvSpPr txBox="1"/>
            <p:nvPr/>
          </p:nvSpPr>
          <p:spPr>
            <a:xfrm>
              <a:off x="0" y="-9525"/>
              <a:ext cx="601448" cy="149317"/>
            </a:xfrm>
            <a:prstGeom prst="rect">
              <a:avLst/>
            </a:prstGeom>
          </p:spPr>
          <p:txBody>
            <a:bodyPr lIns="50800" tIns="50800" rIns="50800" bIns="50800" rtlCol="0" anchor="ctr"/>
            <a:lstStyle/>
            <a:p>
              <a:pPr algn="r">
                <a:lnSpc>
                  <a:spcPts val="2400"/>
                </a:lnSpc>
              </a:pPr>
              <a:endParaRPr/>
            </a:p>
          </p:txBody>
        </p:sp>
      </p:grpSp>
      <p:sp>
        <p:nvSpPr>
          <p:cNvPr id="60" name="TextBox 25">
            <a:extLst>
              <a:ext uri="{FF2B5EF4-FFF2-40B4-BE49-F238E27FC236}">
                <a16:creationId xmlns:a16="http://schemas.microsoft.com/office/drawing/2014/main" id="{BC1F5050-1A35-3995-03F3-4F3E0C9123A6}"/>
              </a:ext>
            </a:extLst>
          </p:cNvPr>
          <p:cNvSpPr txBox="1"/>
          <p:nvPr/>
        </p:nvSpPr>
        <p:spPr>
          <a:xfrm>
            <a:off x="4992523" y="3866423"/>
            <a:ext cx="2207454" cy="549125"/>
          </a:xfrm>
          <a:prstGeom prst="rect">
            <a:avLst/>
          </a:prstGeom>
        </p:spPr>
        <p:txBody>
          <a:bodyPr wrap="square" lIns="0" tIns="0" rIns="0" bIns="0" rtlCol="0" anchor="t">
            <a:spAutoFit/>
          </a:bodyPr>
          <a:lstStyle/>
          <a:p>
            <a:pPr algn="ctr">
              <a:lnSpc>
                <a:spcPts val="2246"/>
              </a:lnSpc>
            </a:pPr>
            <a:r>
              <a:rPr lang="en-US" sz="1799" b="1" u="sng">
                <a:latin typeface="Enduro Bold"/>
                <a:ea typeface="Enduro Bold"/>
                <a:cs typeface="Enduro Bold"/>
                <a:sym typeface="Enduro Bold"/>
                <a:hlinkClick r:id="rId9" tooltip="https://learn.go1.com">
                  <a:extLst>
                    <a:ext uri="{A12FA001-AC4F-418D-AE19-62706E023703}">
                      <ahyp:hlinkClr xmlns:ahyp="http://schemas.microsoft.com/office/drawing/2018/hyperlinkcolor" val="tx"/>
                    </a:ext>
                  </a:extLst>
                </a:hlinkClick>
              </a:rPr>
              <a:t>Check out our Learner Guide</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AF9F4"/>
        </a:solidFill>
        <a:effectLst/>
      </p:bgPr>
    </p:bg>
    <p:spTree>
      <p:nvGrpSpPr>
        <p:cNvPr id="1" name=""/>
        <p:cNvGrpSpPr/>
        <p:nvPr/>
      </p:nvGrpSpPr>
      <p:grpSpPr>
        <a:xfrm>
          <a:off x="0" y="0"/>
          <a:ext cx="0" cy="0"/>
          <a:chOff x="0" y="0"/>
          <a:chExt cx="0" cy="0"/>
        </a:xfrm>
      </p:grpSpPr>
      <p:sp>
        <p:nvSpPr>
          <p:cNvPr id="2" name="Freeform 2" descr="preencoded.png"/>
          <p:cNvSpPr/>
          <p:nvPr/>
        </p:nvSpPr>
        <p:spPr>
          <a:xfrm>
            <a:off x="952500" y="9499074"/>
            <a:ext cx="609600" cy="304800"/>
          </a:xfrm>
          <a:custGeom>
            <a:avLst/>
            <a:gdLst/>
            <a:ahLst/>
            <a:cxnLst/>
            <a:rect l="l" t="t" r="r" b="b"/>
            <a:pathLst>
              <a:path w="609600" h="304800">
                <a:moveTo>
                  <a:pt x="0" y="0"/>
                </a:moveTo>
                <a:lnTo>
                  <a:pt x="609600" y="0"/>
                </a:lnTo>
                <a:lnTo>
                  <a:pt x="609600" y="304800"/>
                </a:lnTo>
                <a:lnTo>
                  <a:pt x="0" y="3048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grpSp>
        <p:nvGrpSpPr>
          <p:cNvPr id="3" name="Group 3"/>
          <p:cNvGrpSpPr/>
          <p:nvPr/>
        </p:nvGrpSpPr>
        <p:grpSpPr>
          <a:xfrm>
            <a:off x="955623" y="773116"/>
            <a:ext cx="9575799" cy="2381250"/>
            <a:chOff x="0" y="0"/>
            <a:chExt cx="12767732" cy="3175000"/>
          </a:xfrm>
        </p:grpSpPr>
        <p:sp>
          <p:nvSpPr>
            <p:cNvPr id="4" name="Freeform 4"/>
            <p:cNvSpPr/>
            <p:nvPr/>
          </p:nvSpPr>
          <p:spPr>
            <a:xfrm>
              <a:off x="0" y="0"/>
              <a:ext cx="12767732" cy="3175000"/>
            </a:xfrm>
            <a:custGeom>
              <a:avLst/>
              <a:gdLst/>
              <a:ahLst/>
              <a:cxnLst/>
              <a:rect l="l" t="t" r="r" b="b"/>
              <a:pathLst>
                <a:path w="12767732" h="3175000">
                  <a:moveTo>
                    <a:pt x="0" y="0"/>
                  </a:moveTo>
                  <a:lnTo>
                    <a:pt x="12767732" y="0"/>
                  </a:lnTo>
                  <a:lnTo>
                    <a:pt x="12767732" y="3175000"/>
                  </a:lnTo>
                  <a:lnTo>
                    <a:pt x="0" y="3175000"/>
                  </a:lnTo>
                  <a:close/>
                </a:path>
              </a:pathLst>
            </a:custGeom>
            <a:solidFill>
              <a:srgbClr val="000000">
                <a:alpha val="0"/>
              </a:srgbClr>
            </a:solidFill>
          </p:spPr>
          <p:txBody>
            <a:bodyPr/>
            <a:lstStyle/>
            <a:p>
              <a:endParaRPr lang="en-US"/>
            </a:p>
          </p:txBody>
        </p:sp>
        <p:sp>
          <p:nvSpPr>
            <p:cNvPr id="5" name="TextBox 5"/>
            <p:cNvSpPr txBox="1"/>
            <p:nvPr/>
          </p:nvSpPr>
          <p:spPr>
            <a:xfrm>
              <a:off x="0" y="0"/>
              <a:ext cx="12767732" cy="3175000"/>
            </a:xfrm>
            <a:prstGeom prst="rect">
              <a:avLst/>
            </a:prstGeom>
          </p:spPr>
          <p:txBody>
            <a:bodyPr lIns="0" tIns="0" rIns="0" bIns="0" rtlCol="0" anchor="t"/>
            <a:lstStyle/>
            <a:p>
              <a:pPr algn="l">
                <a:lnSpc>
                  <a:spcPts val="8399"/>
                </a:lnSpc>
              </a:pPr>
              <a:r>
                <a:rPr lang="en-US" sz="6999">
                  <a:solidFill>
                    <a:srgbClr val="394646"/>
                  </a:solidFill>
                  <a:latin typeface="Enduro Narrow"/>
                  <a:ea typeface="Enduro Narrow"/>
                  <a:cs typeface="Enduro Narrow"/>
                  <a:sym typeface="Enduro Narrow"/>
                </a:rPr>
                <a:t>How to use your personal launch kit</a:t>
              </a:r>
            </a:p>
          </p:txBody>
        </p:sp>
      </p:grpSp>
      <p:grpSp>
        <p:nvGrpSpPr>
          <p:cNvPr id="6" name="Group 6"/>
          <p:cNvGrpSpPr/>
          <p:nvPr/>
        </p:nvGrpSpPr>
        <p:grpSpPr>
          <a:xfrm>
            <a:off x="11453359" y="9285635"/>
            <a:ext cx="6961878" cy="518240"/>
            <a:chOff x="0" y="0"/>
            <a:chExt cx="1833581" cy="136491"/>
          </a:xfrm>
        </p:grpSpPr>
        <p:sp>
          <p:nvSpPr>
            <p:cNvPr id="7" name="Freeform 7"/>
            <p:cNvSpPr/>
            <p:nvPr/>
          </p:nvSpPr>
          <p:spPr>
            <a:xfrm>
              <a:off x="0" y="0"/>
              <a:ext cx="1833581" cy="136491"/>
            </a:xfrm>
            <a:custGeom>
              <a:avLst/>
              <a:gdLst/>
              <a:ahLst/>
              <a:cxnLst/>
              <a:rect l="l" t="t" r="r" b="b"/>
              <a:pathLst>
                <a:path w="1833581" h="136491">
                  <a:moveTo>
                    <a:pt x="6672" y="0"/>
                  </a:moveTo>
                  <a:lnTo>
                    <a:pt x="1826909" y="0"/>
                  </a:lnTo>
                  <a:cubicBezTo>
                    <a:pt x="1828678" y="0"/>
                    <a:pt x="1830375" y="703"/>
                    <a:pt x="1831627" y="1954"/>
                  </a:cubicBezTo>
                  <a:cubicBezTo>
                    <a:pt x="1832878" y="3206"/>
                    <a:pt x="1833581" y="4903"/>
                    <a:pt x="1833581" y="6672"/>
                  </a:cubicBezTo>
                  <a:lnTo>
                    <a:pt x="1833581" y="129819"/>
                  </a:lnTo>
                  <a:cubicBezTo>
                    <a:pt x="1833581" y="131588"/>
                    <a:pt x="1832878" y="133286"/>
                    <a:pt x="1831627" y="134537"/>
                  </a:cubicBezTo>
                  <a:cubicBezTo>
                    <a:pt x="1830375" y="135788"/>
                    <a:pt x="1828678" y="136491"/>
                    <a:pt x="1826909" y="136491"/>
                  </a:cubicBezTo>
                  <a:lnTo>
                    <a:pt x="6672" y="136491"/>
                  </a:lnTo>
                  <a:cubicBezTo>
                    <a:pt x="4903" y="136491"/>
                    <a:pt x="3206" y="135788"/>
                    <a:pt x="1954" y="134537"/>
                  </a:cubicBezTo>
                  <a:cubicBezTo>
                    <a:pt x="703" y="133286"/>
                    <a:pt x="0" y="131588"/>
                    <a:pt x="0" y="129819"/>
                  </a:cubicBezTo>
                  <a:lnTo>
                    <a:pt x="0" y="6672"/>
                  </a:lnTo>
                  <a:cubicBezTo>
                    <a:pt x="0" y="4903"/>
                    <a:pt x="703" y="3206"/>
                    <a:pt x="1954" y="1954"/>
                  </a:cubicBezTo>
                  <a:cubicBezTo>
                    <a:pt x="3206" y="703"/>
                    <a:pt x="4903" y="0"/>
                    <a:pt x="6672" y="0"/>
                  </a:cubicBezTo>
                  <a:close/>
                </a:path>
              </a:pathLst>
            </a:custGeom>
            <a:solidFill>
              <a:srgbClr val="FEE19A"/>
            </a:solidFill>
          </p:spPr>
          <p:txBody>
            <a:bodyPr/>
            <a:lstStyle/>
            <a:p>
              <a:endParaRPr lang="en-US"/>
            </a:p>
          </p:txBody>
        </p:sp>
        <p:sp>
          <p:nvSpPr>
            <p:cNvPr id="8" name="TextBox 8"/>
            <p:cNvSpPr txBox="1"/>
            <p:nvPr/>
          </p:nvSpPr>
          <p:spPr>
            <a:xfrm>
              <a:off x="0" y="-9525"/>
              <a:ext cx="1833581" cy="146016"/>
            </a:xfrm>
            <a:prstGeom prst="rect">
              <a:avLst/>
            </a:prstGeom>
          </p:spPr>
          <p:txBody>
            <a:bodyPr lIns="50800" tIns="50800" rIns="50800" bIns="50800" rtlCol="0" anchor="ctr"/>
            <a:lstStyle/>
            <a:p>
              <a:pPr algn="r">
                <a:lnSpc>
                  <a:spcPts val="2400"/>
                </a:lnSpc>
              </a:pPr>
              <a:endParaRPr/>
            </a:p>
          </p:txBody>
        </p:sp>
      </p:grpSp>
      <p:grpSp>
        <p:nvGrpSpPr>
          <p:cNvPr id="9" name="Group 9"/>
          <p:cNvGrpSpPr/>
          <p:nvPr/>
        </p:nvGrpSpPr>
        <p:grpSpPr>
          <a:xfrm>
            <a:off x="1762125" y="4625260"/>
            <a:ext cx="1587252" cy="624642"/>
            <a:chOff x="0" y="0"/>
            <a:chExt cx="418042" cy="164515"/>
          </a:xfrm>
        </p:grpSpPr>
        <p:sp>
          <p:nvSpPr>
            <p:cNvPr id="10" name="Freeform 10"/>
            <p:cNvSpPr/>
            <p:nvPr/>
          </p:nvSpPr>
          <p:spPr>
            <a:xfrm>
              <a:off x="0" y="0"/>
              <a:ext cx="418042" cy="164515"/>
            </a:xfrm>
            <a:custGeom>
              <a:avLst/>
              <a:gdLst/>
              <a:ahLst/>
              <a:cxnLst/>
              <a:rect l="l" t="t" r="r" b="b"/>
              <a:pathLst>
                <a:path w="418042" h="164515">
                  <a:moveTo>
                    <a:pt x="29265" y="0"/>
                  </a:moveTo>
                  <a:lnTo>
                    <a:pt x="388776" y="0"/>
                  </a:lnTo>
                  <a:cubicBezTo>
                    <a:pt x="404939" y="0"/>
                    <a:pt x="418042" y="13103"/>
                    <a:pt x="418042" y="29265"/>
                  </a:cubicBezTo>
                  <a:lnTo>
                    <a:pt x="418042" y="135249"/>
                  </a:lnTo>
                  <a:cubicBezTo>
                    <a:pt x="418042" y="151412"/>
                    <a:pt x="404939" y="164515"/>
                    <a:pt x="388776" y="164515"/>
                  </a:cubicBezTo>
                  <a:lnTo>
                    <a:pt x="29265" y="164515"/>
                  </a:lnTo>
                  <a:cubicBezTo>
                    <a:pt x="13103" y="164515"/>
                    <a:pt x="0" y="151412"/>
                    <a:pt x="0" y="135249"/>
                  </a:cubicBezTo>
                  <a:lnTo>
                    <a:pt x="0" y="29265"/>
                  </a:lnTo>
                  <a:cubicBezTo>
                    <a:pt x="0" y="13103"/>
                    <a:pt x="13103" y="0"/>
                    <a:pt x="29265" y="0"/>
                  </a:cubicBezTo>
                  <a:close/>
                </a:path>
              </a:pathLst>
            </a:custGeom>
            <a:solidFill>
              <a:srgbClr val="B05C3B"/>
            </a:solidFill>
          </p:spPr>
          <p:txBody>
            <a:bodyPr/>
            <a:lstStyle/>
            <a:p>
              <a:endParaRPr lang="en-US"/>
            </a:p>
          </p:txBody>
        </p:sp>
        <p:sp>
          <p:nvSpPr>
            <p:cNvPr id="11" name="TextBox 11"/>
            <p:cNvSpPr txBox="1"/>
            <p:nvPr/>
          </p:nvSpPr>
          <p:spPr>
            <a:xfrm>
              <a:off x="0" y="-9525"/>
              <a:ext cx="418042" cy="174040"/>
            </a:xfrm>
            <a:prstGeom prst="rect">
              <a:avLst/>
            </a:prstGeom>
          </p:spPr>
          <p:txBody>
            <a:bodyPr lIns="50800" tIns="50800" rIns="50800" bIns="50800" rtlCol="0" anchor="ctr"/>
            <a:lstStyle/>
            <a:p>
              <a:pPr algn="r">
                <a:lnSpc>
                  <a:spcPts val="2400"/>
                </a:lnSpc>
              </a:pPr>
              <a:endParaRPr/>
            </a:p>
          </p:txBody>
        </p:sp>
      </p:grpSp>
      <p:grpSp>
        <p:nvGrpSpPr>
          <p:cNvPr id="12" name="Group 12"/>
          <p:cNvGrpSpPr/>
          <p:nvPr/>
        </p:nvGrpSpPr>
        <p:grpSpPr>
          <a:xfrm rot="-5400000">
            <a:off x="-178444" y="6880487"/>
            <a:ext cx="2871487" cy="536133"/>
            <a:chOff x="0" y="0"/>
            <a:chExt cx="881128" cy="164515"/>
          </a:xfrm>
        </p:grpSpPr>
        <p:sp>
          <p:nvSpPr>
            <p:cNvPr id="13" name="Freeform 13"/>
            <p:cNvSpPr/>
            <p:nvPr/>
          </p:nvSpPr>
          <p:spPr>
            <a:xfrm>
              <a:off x="0" y="0"/>
              <a:ext cx="881128" cy="164515"/>
            </a:xfrm>
            <a:custGeom>
              <a:avLst/>
              <a:gdLst/>
              <a:ahLst/>
              <a:cxnLst/>
              <a:rect l="l" t="t" r="r" b="b"/>
              <a:pathLst>
                <a:path w="881128" h="164515">
                  <a:moveTo>
                    <a:pt x="16177" y="0"/>
                  </a:moveTo>
                  <a:lnTo>
                    <a:pt x="864951" y="0"/>
                  </a:lnTo>
                  <a:cubicBezTo>
                    <a:pt x="873885" y="0"/>
                    <a:pt x="881128" y="7243"/>
                    <a:pt x="881128" y="16177"/>
                  </a:cubicBezTo>
                  <a:lnTo>
                    <a:pt x="881128" y="148338"/>
                  </a:lnTo>
                  <a:cubicBezTo>
                    <a:pt x="881128" y="152628"/>
                    <a:pt x="879424" y="156743"/>
                    <a:pt x="876390" y="159777"/>
                  </a:cubicBezTo>
                  <a:cubicBezTo>
                    <a:pt x="873356" y="162810"/>
                    <a:pt x="869242" y="164515"/>
                    <a:pt x="864951" y="164515"/>
                  </a:cubicBezTo>
                  <a:lnTo>
                    <a:pt x="16177" y="164515"/>
                  </a:lnTo>
                  <a:cubicBezTo>
                    <a:pt x="7243" y="164515"/>
                    <a:pt x="0" y="157272"/>
                    <a:pt x="0" y="148338"/>
                  </a:cubicBezTo>
                  <a:lnTo>
                    <a:pt x="0" y="16177"/>
                  </a:lnTo>
                  <a:cubicBezTo>
                    <a:pt x="0" y="7243"/>
                    <a:pt x="7243" y="0"/>
                    <a:pt x="16177" y="0"/>
                  </a:cubicBezTo>
                  <a:close/>
                </a:path>
              </a:pathLst>
            </a:custGeom>
            <a:solidFill>
              <a:srgbClr val="D3E9EE"/>
            </a:solidFill>
          </p:spPr>
          <p:txBody>
            <a:bodyPr/>
            <a:lstStyle/>
            <a:p>
              <a:endParaRPr lang="en-US"/>
            </a:p>
          </p:txBody>
        </p:sp>
        <p:sp>
          <p:nvSpPr>
            <p:cNvPr id="14" name="TextBox 14"/>
            <p:cNvSpPr txBox="1"/>
            <p:nvPr/>
          </p:nvSpPr>
          <p:spPr>
            <a:xfrm>
              <a:off x="0" y="-9525"/>
              <a:ext cx="881128" cy="174040"/>
            </a:xfrm>
            <a:prstGeom prst="rect">
              <a:avLst/>
            </a:prstGeom>
          </p:spPr>
          <p:txBody>
            <a:bodyPr lIns="50800" tIns="50800" rIns="50800" bIns="50800" rtlCol="0" anchor="ctr"/>
            <a:lstStyle/>
            <a:p>
              <a:pPr algn="r">
                <a:lnSpc>
                  <a:spcPts val="2400"/>
                </a:lnSpc>
              </a:pPr>
              <a:endParaRPr/>
            </a:p>
          </p:txBody>
        </p:sp>
      </p:grpSp>
      <p:grpSp>
        <p:nvGrpSpPr>
          <p:cNvPr id="15" name="Group 15"/>
          <p:cNvGrpSpPr/>
          <p:nvPr/>
        </p:nvGrpSpPr>
        <p:grpSpPr>
          <a:xfrm>
            <a:off x="6567605" y="4625260"/>
            <a:ext cx="1587252" cy="624642"/>
            <a:chOff x="0" y="0"/>
            <a:chExt cx="418042" cy="164515"/>
          </a:xfrm>
        </p:grpSpPr>
        <p:sp>
          <p:nvSpPr>
            <p:cNvPr id="16" name="Freeform 16"/>
            <p:cNvSpPr/>
            <p:nvPr/>
          </p:nvSpPr>
          <p:spPr>
            <a:xfrm>
              <a:off x="0" y="0"/>
              <a:ext cx="418042" cy="164515"/>
            </a:xfrm>
            <a:custGeom>
              <a:avLst/>
              <a:gdLst/>
              <a:ahLst/>
              <a:cxnLst/>
              <a:rect l="l" t="t" r="r" b="b"/>
              <a:pathLst>
                <a:path w="418042" h="164515">
                  <a:moveTo>
                    <a:pt x="29265" y="0"/>
                  </a:moveTo>
                  <a:lnTo>
                    <a:pt x="388776" y="0"/>
                  </a:lnTo>
                  <a:cubicBezTo>
                    <a:pt x="404939" y="0"/>
                    <a:pt x="418042" y="13103"/>
                    <a:pt x="418042" y="29265"/>
                  </a:cubicBezTo>
                  <a:lnTo>
                    <a:pt x="418042" y="135249"/>
                  </a:lnTo>
                  <a:cubicBezTo>
                    <a:pt x="418042" y="151412"/>
                    <a:pt x="404939" y="164515"/>
                    <a:pt x="388776" y="164515"/>
                  </a:cubicBezTo>
                  <a:lnTo>
                    <a:pt x="29265" y="164515"/>
                  </a:lnTo>
                  <a:cubicBezTo>
                    <a:pt x="13103" y="164515"/>
                    <a:pt x="0" y="151412"/>
                    <a:pt x="0" y="135249"/>
                  </a:cubicBezTo>
                  <a:lnTo>
                    <a:pt x="0" y="29265"/>
                  </a:lnTo>
                  <a:cubicBezTo>
                    <a:pt x="0" y="13103"/>
                    <a:pt x="13103" y="0"/>
                    <a:pt x="29265" y="0"/>
                  </a:cubicBezTo>
                  <a:close/>
                </a:path>
              </a:pathLst>
            </a:custGeom>
            <a:solidFill>
              <a:srgbClr val="DAAB4E"/>
            </a:solidFill>
          </p:spPr>
          <p:txBody>
            <a:bodyPr/>
            <a:lstStyle/>
            <a:p>
              <a:endParaRPr lang="en-US"/>
            </a:p>
          </p:txBody>
        </p:sp>
        <p:sp>
          <p:nvSpPr>
            <p:cNvPr id="17" name="TextBox 17"/>
            <p:cNvSpPr txBox="1"/>
            <p:nvPr/>
          </p:nvSpPr>
          <p:spPr>
            <a:xfrm>
              <a:off x="0" y="-9525"/>
              <a:ext cx="418042" cy="174040"/>
            </a:xfrm>
            <a:prstGeom prst="rect">
              <a:avLst/>
            </a:prstGeom>
          </p:spPr>
          <p:txBody>
            <a:bodyPr lIns="50800" tIns="50800" rIns="50800" bIns="50800" rtlCol="0" anchor="ctr"/>
            <a:lstStyle/>
            <a:p>
              <a:pPr algn="r">
                <a:lnSpc>
                  <a:spcPts val="2400"/>
                </a:lnSpc>
              </a:pPr>
              <a:endParaRPr/>
            </a:p>
          </p:txBody>
        </p:sp>
      </p:grpSp>
      <p:grpSp>
        <p:nvGrpSpPr>
          <p:cNvPr id="18" name="Group 18"/>
          <p:cNvGrpSpPr/>
          <p:nvPr/>
        </p:nvGrpSpPr>
        <p:grpSpPr>
          <a:xfrm>
            <a:off x="11758678" y="4625260"/>
            <a:ext cx="1587252" cy="624642"/>
            <a:chOff x="0" y="0"/>
            <a:chExt cx="418042" cy="164515"/>
          </a:xfrm>
        </p:grpSpPr>
        <p:sp>
          <p:nvSpPr>
            <p:cNvPr id="19" name="Freeform 19"/>
            <p:cNvSpPr/>
            <p:nvPr/>
          </p:nvSpPr>
          <p:spPr>
            <a:xfrm>
              <a:off x="0" y="0"/>
              <a:ext cx="418042" cy="164515"/>
            </a:xfrm>
            <a:custGeom>
              <a:avLst/>
              <a:gdLst/>
              <a:ahLst/>
              <a:cxnLst/>
              <a:rect l="l" t="t" r="r" b="b"/>
              <a:pathLst>
                <a:path w="418042" h="164515">
                  <a:moveTo>
                    <a:pt x="29265" y="0"/>
                  </a:moveTo>
                  <a:lnTo>
                    <a:pt x="388776" y="0"/>
                  </a:lnTo>
                  <a:cubicBezTo>
                    <a:pt x="404939" y="0"/>
                    <a:pt x="418042" y="13103"/>
                    <a:pt x="418042" y="29265"/>
                  </a:cubicBezTo>
                  <a:lnTo>
                    <a:pt x="418042" y="135249"/>
                  </a:lnTo>
                  <a:cubicBezTo>
                    <a:pt x="418042" y="151412"/>
                    <a:pt x="404939" y="164515"/>
                    <a:pt x="388776" y="164515"/>
                  </a:cubicBezTo>
                  <a:lnTo>
                    <a:pt x="29265" y="164515"/>
                  </a:lnTo>
                  <a:cubicBezTo>
                    <a:pt x="13103" y="164515"/>
                    <a:pt x="0" y="151412"/>
                    <a:pt x="0" y="135249"/>
                  </a:cubicBezTo>
                  <a:lnTo>
                    <a:pt x="0" y="29265"/>
                  </a:lnTo>
                  <a:cubicBezTo>
                    <a:pt x="0" y="13103"/>
                    <a:pt x="13103" y="0"/>
                    <a:pt x="29265" y="0"/>
                  </a:cubicBezTo>
                  <a:close/>
                </a:path>
              </a:pathLst>
            </a:custGeom>
            <a:solidFill>
              <a:srgbClr val="52714B"/>
            </a:solidFill>
          </p:spPr>
          <p:txBody>
            <a:bodyPr/>
            <a:lstStyle/>
            <a:p>
              <a:endParaRPr lang="en-US"/>
            </a:p>
          </p:txBody>
        </p:sp>
        <p:sp>
          <p:nvSpPr>
            <p:cNvPr id="20" name="TextBox 20"/>
            <p:cNvSpPr txBox="1"/>
            <p:nvPr/>
          </p:nvSpPr>
          <p:spPr>
            <a:xfrm>
              <a:off x="0" y="-9525"/>
              <a:ext cx="418042" cy="174040"/>
            </a:xfrm>
            <a:prstGeom prst="rect">
              <a:avLst/>
            </a:prstGeom>
          </p:spPr>
          <p:txBody>
            <a:bodyPr lIns="50800" tIns="50800" rIns="50800" bIns="50800" rtlCol="0" anchor="ctr"/>
            <a:lstStyle/>
            <a:p>
              <a:pPr algn="r">
                <a:lnSpc>
                  <a:spcPts val="2400"/>
                </a:lnSpc>
              </a:pPr>
              <a:endParaRPr/>
            </a:p>
          </p:txBody>
        </p:sp>
      </p:grpSp>
      <p:sp>
        <p:nvSpPr>
          <p:cNvPr id="21" name="Freeform 21"/>
          <p:cNvSpPr/>
          <p:nvPr/>
        </p:nvSpPr>
        <p:spPr>
          <a:xfrm>
            <a:off x="11692003" y="9343289"/>
            <a:ext cx="497740" cy="402932"/>
          </a:xfrm>
          <a:custGeom>
            <a:avLst/>
            <a:gdLst/>
            <a:ahLst/>
            <a:cxnLst/>
            <a:rect l="l" t="t" r="r" b="b"/>
            <a:pathLst>
              <a:path w="497740" h="402932">
                <a:moveTo>
                  <a:pt x="0" y="0"/>
                </a:moveTo>
                <a:lnTo>
                  <a:pt x="497740" y="0"/>
                </a:lnTo>
                <a:lnTo>
                  <a:pt x="497740" y="402932"/>
                </a:lnTo>
                <a:lnTo>
                  <a:pt x="0" y="402932"/>
                </a:lnTo>
                <a:lnTo>
                  <a:pt x="0" y="0"/>
                </a:lnTo>
                <a:close/>
              </a:path>
            </a:pathLst>
          </a:custGeom>
          <a:blipFill>
            <a:blip r:embed="rId4"/>
            <a:stretch>
              <a:fillRect/>
            </a:stretch>
          </a:blipFill>
        </p:spPr>
        <p:txBody>
          <a:bodyPr/>
          <a:lstStyle/>
          <a:p>
            <a:endParaRPr lang="en-US"/>
          </a:p>
        </p:txBody>
      </p:sp>
      <p:grpSp>
        <p:nvGrpSpPr>
          <p:cNvPr id="22" name="Group 22"/>
          <p:cNvGrpSpPr/>
          <p:nvPr/>
        </p:nvGrpSpPr>
        <p:grpSpPr>
          <a:xfrm>
            <a:off x="6567605" y="6269766"/>
            <a:ext cx="4714822" cy="681371"/>
            <a:chOff x="0" y="0"/>
            <a:chExt cx="6286430" cy="908495"/>
          </a:xfrm>
        </p:grpSpPr>
        <p:sp>
          <p:nvSpPr>
            <p:cNvPr id="23" name="Freeform 23"/>
            <p:cNvSpPr/>
            <p:nvPr/>
          </p:nvSpPr>
          <p:spPr>
            <a:xfrm>
              <a:off x="0" y="0"/>
              <a:ext cx="6286430" cy="908495"/>
            </a:xfrm>
            <a:custGeom>
              <a:avLst/>
              <a:gdLst/>
              <a:ahLst/>
              <a:cxnLst/>
              <a:rect l="l" t="t" r="r" b="b"/>
              <a:pathLst>
                <a:path w="6286430" h="908495">
                  <a:moveTo>
                    <a:pt x="0" y="0"/>
                  </a:moveTo>
                  <a:lnTo>
                    <a:pt x="6286430" y="0"/>
                  </a:lnTo>
                  <a:lnTo>
                    <a:pt x="6286430" y="908495"/>
                  </a:lnTo>
                  <a:lnTo>
                    <a:pt x="0" y="908495"/>
                  </a:lnTo>
                  <a:close/>
                </a:path>
              </a:pathLst>
            </a:custGeom>
            <a:solidFill>
              <a:srgbClr val="000000">
                <a:alpha val="0"/>
              </a:srgbClr>
            </a:solidFill>
          </p:spPr>
          <p:txBody>
            <a:bodyPr/>
            <a:lstStyle/>
            <a:p>
              <a:endParaRPr lang="en-US"/>
            </a:p>
          </p:txBody>
        </p:sp>
        <p:sp>
          <p:nvSpPr>
            <p:cNvPr id="24" name="TextBox 24"/>
            <p:cNvSpPr txBox="1"/>
            <p:nvPr/>
          </p:nvSpPr>
          <p:spPr>
            <a:xfrm>
              <a:off x="0" y="-9525"/>
              <a:ext cx="6286430" cy="918020"/>
            </a:xfrm>
            <a:prstGeom prst="rect">
              <a:avLst/>
            </a:prstGeom>
          </p:spPr>
          <p:txBody>
            <a:bodyPr lIns="0" tIns="0" rIns="0" bIns="0" rtlCol="0" anchor="t"/>
            <a:lstStyle/>
            <a:p>
              <a:pPr algn="l">
                <a:lnSpc>
                  <a:spcPts val="2400"/>
                </a:lnSpc>
              </a:pPr>
              <a:r>
                <a:rPr lang="en-US" sz="2000" spc="-75">
                  <a:latin typeface="Enduro"/>
                  <a:ea typeface="Enduro"/>
                  <a:cs typeface="Enduro"/>
                  <a:sym typeface="Enduro"/>
                </a:rPr>
                <a:t>Announce Go1 with clarity and confidence</a:t>
              </a:r>
              <a:endParaRPr lang="en-US" sz="2000" spc="-75">
                <a:latin typeface="Enduro"/>
                <a:ea typeface="Enduro"/>
                <a:cs typeface="Enduro"/>
                <a:sym typeface="Enduro"/>
                <a:hlinkClick r:id="rId5" action="ppaction://hlinksldjump">
                  <a:extLst>
                    <a:ext uri="{A12FA001-AC4F-418D-AE19-62706E023703}">
                      <ahyp:hlinkClr xmlns:ahyp="http://schemas.microsoft.com/office/drawing/2018/hyperlinkcolor" val="tx"/>
                    </a:ext>
                  </a:extLst>
                </a:hlinkClick>
              </a:endParaRPr>
            </a:p>
          </p:txBody>
        </p:sp>
      </p:grpSp>
      <p:grpSp>
        <p:nvGrpSpPr>
          <p:cNvPr id="25" name="Group 25"/>
          <p:cNvGrpSpPr/>
          <p:nvPr/>
        </p:nvGrpSpPr>
        <p:grpSpPr>
          <a:xfrm>
            <a:off x="11768203" y="6269766"/>
            <a:ext cx="4636030" cy="709676"/>
            <a:chOff x="0" y="0"/>
            <a:chExt cx="6181373" cy="946235"/>
          </a:xfrm>
        </p:grpSpPr>
        <p:sp>
          <p:nvSpPr>
            <p:cNvPr id="26" name="Freeform 26"/>
            <p:cNvSpPr/>
            <p:nvPr/>
          </p:nvSpPr>
          <p:spPr>
            <a:xfrm>
              <a:off x="0" y="0"/>
              <a:ext cx="6181373" cy="946235"/>
            </a:xfrm>
            <a:custGeom>
              <a:avLst/>
              <a:gdLst/>
              <a:ahLst/>
              <a:cxnLst/>
              <a:rect l="l" t="t" r="r" b="b"/>
              <a:pathLst>
                <a:path w="6181373" h="946235">
                  <a:moveTo>
                    <a:pt x="0" y="0"/>
                  </a:moveTo>
                  <a:lnTo>
                    <a:pt x="6181373" y="0"/>
                  </a:lnTo>
                  <a:lnTo>
                    <a:pt x="6181373" y="946235"/>
                  </a:lnTo>
                  <a:lnTo>
                    <a:pt x="0" y="946235"/>
                  </a:lnTo>
                  <a:close/>
                </a:path>
              </a:pathLst>
            </a:custGeom>
            <a:solidFill>
              <a:srgbClr val="000000">
                <a:alpha val="0"/>
              </a:srgbClr>
            </a:solidFill>
          </p:spPr>
          <p:txBody>
            <a:bodyPr/>
            <a:lstStyle/>
            <a:p>
              <a:endParaRPr lang="en-US"/>
            </a:p>
          </p:txBody>
        </p:sp>
        <p:sp>
          <p:nvSpPr>
            <p:cNvPr id="27" name="TextBox 27"/>
            <p:cNvSpPr txBox="1"/>
            <p:nvPr/>
          </p:nvSpPr>
          <p:spPr>
            <a:xfrm>
              <a:off x="0" y="-9525"/>
              <a:ext cx="6181373" cy="955760"/>
            </a:xfrm>
            <a:prstGeom prst="rect">
              <a:avLst/>
            </a:prstGeom>
          </p:spPr>
          <p:txBody>
            <a:bodyPr lIns="0" tIns="0" rIns="0" bIns="0" rtlCol="0" anchor="t"/>
            <a:lstStyle/>
            <a:p>
              <a:pPr algn="l">
                <a:lnSpc>
                  <a:spcPts val="2400"/>
                </a:lnSpc>
              </a:pPr>
              <a:r>
                <a:rPr lang="en-US" sz="2000" spc="-75">
                  <a:latin typeface="Enduro"/>
                  <a:ea typeface="Enduro"/>
                  <a:cs typeface="Enduro"/>
                  <a:sym typeface="Enduro"/>
                </a:rPr>
                <a:t>What to aim for 30, 60, 90 days after launching</a:t>
              </a:r>
              <a:endParaRPr lang="en-US" sz="2000" spc="-75">
                <a:latin typeface="Enduro"/>
                <a:ea typeface="Enduro"/>
                <a:cs typeface="Enduro"/>
                <a:sym typeface="Enduro"/>
                <a:hlinkClick r:id="rId6" action="ppaction://hlinksldjump">
                  <a:extLst>
                    <a:ext uri="{A12FA001-AC4F-418D-AE19-62706E023703}">
                      <ahyp:hlinkClr xmlns:ahyp="http://schemas.microsoft.com/office/drawing/2018/hyperlinkcolor" val="tx"/>
                    </a:ext>
                  </a:extLst>
                </a:hlinkClick>
              </a:endParaRPr>
            </a:p>
          </p:txBody>
        </p:sp>
      </p:grpSp>
      <p:grpSp>
        <p:nvGrpSpPr>
          <p:cNvPr id="28" name="Group 28"/>
          <p:cNvGrpSpPr/>
          <p:nvPr/>
        </p:nvGrpSpPr>
        <p:grpSpPr>
          <a:xfrm>
            <a:off x="1762125" y="5552661"/>
            <a:ext cx="2933700" cy="485851"/>
            <a:chOff x="0" y="0"/>
            <a:chExt cx="3911600" cy="647802"/>
          </a:xfrm>
        </p:grpSpPr>
        <p:sp>
          <p:nvSpPr>
            <p:cNvPr id="29" name="Freeform 29"/>
            <p:cNvSpPr/>
            <p:nvPr/>
          </p:nvSpPr>
          <p:spPr>
            <a:xfrm>
              <a:off x="0" y="0"/>
              <a:ext cx="3911600" cy="647802"/>
            </a:xfrm>
            <a:custGeom>
              <a:avLst/>
              <a:gdLst/>
              <a:ahLst/>
              <a:cxnLst/>
              <a:rect l="l" t="t" r="r" b="b"/>
              <a:pathLst>
                <a:path w="3911600" h="647802">
                  <a:moveTo>
                    <a:pt x="0" y="0"/>
                  </a:moveTo>
                  <a:lnTo>
                    <a:pt x="3911600" y="0"/>
                  </a:lnTo>
                  <a:lnTo>
                    <a:pt x="3911600" y="647802"/>
                  </a:lnTo>
                  <a:lnTo>
                    <a:pt x="0" y="647802"/>
                  </a:lnTo>
                  <a:close/>
                </a:path>
              </a:pathLst>
            </a:custGeom>
            <a:solidFill>
              <a:srgbClr val="000000">
                <a:alpha val="0"/>
              </a:srgbClr>
            </a:solidFill>
          </p:spPr>
          <p:txBody>
            <a:bodyPr/>
            <a:lstStyle/>
            <a:p>
              <a:endParaRPr lang="en-US"/>
            </a:p>
          </p:txBody>
        </p:sp>
        <p:sp>
          <p:nvSpPr>
            <p:cNvPr id="30" name="TextBox 30"/>
            <p:cNvSpPr txBox="1"/>
            <p:nvPr/>
          </p:nvSpPr>
          <p:spPr>
            <a:xfrm>
              <a:off x="0" y="47625"/>
              <a:ext cx="3911600" cy="600177"/>
            </a:xfrm>
            <a:prstGeom prst="rect">
              <a:avLst/>
            </a:prstGeom>
          </p:spPr>
          <p:txBody>
            <a:bodyPr lIns="0" tIns="0" rIns="0" bIns="0" rtlCol="0" anchor="t"/>
            <a:lstStyle/>
            <a:p>
              <a:pPr algn="l">
                <a:lnSpc>
                  <a:spcPts val="2250"/>
                </a:lnSpc>
              </a:pPr>
              <a:r>
                <a:rPr lang="en-US" sz="2400" u="sng" spc="-75">
                  <a:latin typeface="Enduro"/>
                  <a:ea typeface="Enduro"/>
                  <a:cs typeface="Enduro"/>
                  <a:sym typeface="Enduro"/>
                  <a:hlinkClick r:id="rId7" action="ppaction://hlinksldjump">
                    <a:extLst>
                      <a:ext uri="{A12FA001-AC4F-418D-AE19-62706E023703}">
                        <ahyp:hlinkClr xmlns:ahyp="http://schemas.microsoft.com/office/drawing/2018/hyperlinkcolor" val="tx"/>
                      </a:ext>
                    </a:extLst>
                  </a:hlinkClick>
                </a:rPr>
                <a:t>Plan your launch</a:t>
              </a:r>
            </a:p>
          </p:txBody>
        </p:sp>
      </p:grpSp>
      <p:grpSp>
        <p:nvGrpSpPr>
          <p:cNvPr id="31" name="Group 31"/>
          <p:cNvGrpSpPr/>
          <p:nvPr/>
        </p:nvGrpSpPr>
        <p:grpSpPr>
          <a:xfrm>
            <a:off x="6567605" y="5552661"/>
            <a:ext cx="3214580" cy="523875"/>
            <a:chOff x="0" y="0"/>
            <a:chExt cx="4286107" cy="698500"/>
          </a:xfrm>
        </p:grpSpPr>
        <p:sp>
          <p:nvSpPr>
            <p:cNvPr id="32" name="Freeform 32"/>
            <p:cNvSpPr/>
            <p:nvPr/>
          </p:nvSpPr>
          <p:spPr>
            <a:xfrm>
              <a:off x="0" y="0"/>
              <a:ext cx="4286107" cy="698500"/>
            </a:xfrm>
            <a:custGeom>
              <a:avLst/>
              <a:gdLst/>
              <a:ahLst/>
              <a:cxnLst/>
              <a:rect l="l" t="t" r="r" b="b"/>
              <a:pathLst>
                <a:path w="4286107" h="698500">
                  <a:moveTo>
                    <a:pt x="0" y="0"/>
                  </a:moveTo>
                  <a:lnTo>
                    <a:pt x="4286107" y="0"/>
                  </a:lnTo>
                  <a:lnTo>
                    <a:pt x="4286107" y="698500"/>
                  </a:lnTo>
                  <a:lnTo>
                    <a:pt x="0" y="698500"/>
                  </a:lnTo>
                  <a:close/>
                </a:path>
              </a:pathLst>
            </a:custGeom>
            <a:solidFill>
              <a:srgbClr val="000000">
                <a:alpha val="0"/>
              </a:srgbClr>
            </a:solidFill>
          </p:spPr>
          <p:txBody>
            <a:bodyPr/>
            <a:lstStyle/>
            <a:p>
              <a:endParaRPr lang="en-US"/>
            </a:p>
          </p:txBody>
        </p:sp>
        <p:sp>
          <p:nvSpPr>
            <p:cNvPr id="33" name="TextBox 33"/>
            <p:cNvSpPr txBox="1"/>
            <p:nvPr/>
          </p:nvSpPr>
          <p:spPr>
            <a:xfrm>
              <a:off x="0" y="28575"/>
              <a:ext cx="4286107" cy="669925"/>
            </a:xfrm>
            <a:prstGeom prst="rect">
              <a:avLst/>
            </a:prstGeom>
          </p:spPr>
          <p:txBody>
            <a:bodyPr lIns="0" tIns="0" rIns="0" bIns="0" rtlCol="0" anchor="t"/>
            <a:lstStyle/>
            <a:p>
              <a:pPr algn="l">
                <a:lnSpc>
                  <a:spcPts val="2400"/>
                </a:lnSpc>
              </a:pPr>
              <a:r>
                <a:rPr lang="en-US" sz="2400" u="sng" spc="-75">
                  <a:latin typeface="Enduro"/>
                  <a:ea typeface="Enduro"/>
                  <a:cs typeface="Enduro"/>
                  <a:sym typeface="Enduro"/>
                  <a:hlinkClick r:id="rId8" action="ppaction://hlinksldjump">
                    <a:extLst>
                      <a:ext uri="{A12FA001-AC4F-418D-AE19-62706E023703}">
                        <ahyp:hlinkClr xmlns:ahyp="http://schemas.microsoft.com/office/drawing/2018/hyperlinkcolor" val="tx"/>
                      </a:ext>
                    </a:extLst>
                  </a:hlinkClick>
                </a:rPr>
                <a:t>Launch with impact</a:t>
              </a:r>
            </a:p>
          </p:txBody>
        </p:sp>
      </p:grpSp>
      <p:grpSp>
        <p:nvGrpSpPr>
          <p:cNvPr id="34" name="Group 34"/>
          <p:cNvGrpSpPr/>
          <p:nvPr/>
        </p:nvGrpSpPr>
        <p:grpSpPr>
          <a:xfrm>
            <a:off x="11768203" y="5552661"/>
            <a:ext cx="4782597" cy="485851"/>
            <a:chOff x="0" y="0"/>
            <a:chExt cx="6376796" cy="647802"/>
          </a:xfrm>
        </p:grpSpPr>
        <p:sp>
          <p:nvSpPr>
            <p:cNvPr id="35" name="Freeform 35"/>
            <p:cNvSpPr/>
            <p:nvPr/>
          </p:nvSpPr>
          <p:spPr>
            <a:xfrm>
              <a:off x="0" y="0"/>
              <a:ext cx="6376796" cy="647802"/>
            </a:xfrm>
            <a:custGeom>
              <a:avLst/>
              <a:gdLst/>
              <a:ahLst/>
              <a:cxnLst/>
              <a:rect l="l" t="t" r="r" b="b"/>
              <a:pathLst>
                <a:path w="6376796" h="647802">
                  <a:moveTo>
                    <a:pt x="0" y="0"/>
                  </a:moveTo>
                  <a:lnTo>
                    <a:pt x="6376796" y="0"/>
                  </a:lnTo>
                  <a:lnTo>
                    <a:pt x="6376796" y="647802"/>
                  </a:lnTo>
                  <a:lnTo>
                    <a:pt x="0" y="647802"/>
                  </a:lnTo>
                  <a:close/>
                </a:path>
              </a:pathLst>
            </a:custGeom>
            <a:solidFill>
              <a:srgbClr val="000000">
                <a:alpha val="0"/>
              </a:srgbClr>
            </a:solidFill>
          </p:spPr>
          <p:txBody>
            <a:bodyPr/>
            <a:lstStyle/>
            <a:p>
              <a:endParaRPr lang="en-US"/>
            </a:p>
          </p:txBody>
        </p:sp>
        <p:sp>
          <p:nvSpPr>
            <p:cNvPr id="36" name="TextBox 36"/>
            <p:cNvSpPr txBox="1"/>
            <p:nvPr/>
          </p:nvSpPr>
          <p:spPr>
            <a:xfrm>
              <a:off x="0" y="28575"/>
              <a:ext cx="6376796" cy="619227"/>
            </a:xfrm>
            <a:prstGeom prst="rect">
              <a:avLst/>
            </a:prstGeom>
          </p:spPr>
          <p:txBody>
            <a:bodyPr lIns="0" tIns="0" rIns="0" bIns="0" rtlCol="0" anchor="t"/>
            <a:lstStyle/>
            <a:p>
              <a:pPr algn="l">
                <a:lnSpc>
                  <a:spcPts val="2400"/>
                </a:lnSpc>
              </a:pPr>
              <a:r>
                <a:rPr lang="en-US" sz="2400" u="sng" spc="-75">
                  <a:latin typeface="Enduro"/>
                  <a:ea typeface="Enduro"/>
                  <a:cs typeface="Enduro"/>
                  <a:sym typeface="Enduro"/>
                  <a:hlinkClick r:id="rId9" action="ppaction://hlinksldjump">
                    <a:extLst>
                      <a:ext uri="{A12FA001-AC4F-418D-AE19-62706E023703}">
                        <ahyp:hlinkClr xmlns:ahyp="http://schemas.microsoft.com/office/drawing/2018/hyperlinkcolor" val="tx"/>
                      </a:ext>
                    </a:extLst>
                  </a:hlinkClick>
                </a:rPr>
                <a:t>Drive adoption and engagement </a:t>
              </a:r>
            </a:p>
          </p:txBody>
        </p:sp>
      </p:grpSp>
      <p:grpSp>
        <p:nvGrpSpPr>
          <p:cNvPr id="37" name="Group 37"/>
          <p:cNvGrpSpPr/>
          <p:nvPr/>
        </p:nvGrpSpPr>
        <p:grpSpPr>
          <a:xfrm>
            <a:off x="1762125" y="6269766"/>
            <a:ext cx="4714822" cy="709676"/>
            <a:chOff x="0" y="0"/>
            <a:chExt cx="6286430" cy="946235"/>
          </a:xfrm>
        </p:grpSpPr>
        <p:sp>
          <p:nvSpPr>
            <p:cNvPr id="38" name="Freeform 38"/>
            <p:cNvSpPr/>
            <p:nvPr/>
          </p:nvSpPr>
          <p:spPr>
            <a:xfrm>
              <a:off x="0" y="0"/>
              <a:ext cx="6286430" cy="946235"/>
            </a:xfrm>
            <a:custGeom>
              <a:avLst/>
              <a:gdLst/>
              <a:ahLst/>
              <a:cxnLst/>
              <a:rect l="l" t="t" r="r" b="b"/>
              <a:pathLst>
                <a:path w="6286430" h="946235">
                  <a:moveTo>
                    <a:pt x="0" y="0"/>
                  </a:moveTo>
                  <a:lnTo>
                    <a:pt x="6286430" y="0"/>
                  </a:lnTo>
                  <a:lnTo>
                    <a:pt x="6286430" y="946235"/>
                  </a:lnTo>
                  <a:lnTo>
                    <a:pt x="0" y="946235"/>
                  </a:lnTo>
                  <a:close/>
                </a:path>
              </a:pathLst>
            </a:custGeom>
            <a:solidFill>
              <a:srgbClr val="000000">
                <a:alpha val="0"/>
              </a:srgbClr>
            </a:solidFill>
          </p:spPr>
          <p:txBody>
            <a:bodyPr/>
            <a:lstStyle/>
            <a:p>
              <a:endParaRPr lang="en-US"/>
            </a:p>
          </p:txBody>
        </p:sp>
        <p:sp>
          <p:nvSpPr>
            <p:cNvPr id="39" name="TextBox 39"/>
            <p:cNvSpPr txBox="1"/>
            <p:nvPr/>
          </p:nvSpPr>
          <p:spPr>
            <a:xfrm>
              <a:off x="0" y="-9525"/>
              <a:ext cx="6286430" cy="955760"/>
            </a:xfrm>
            <a:prstGeom prst="rect">
              <a:avLst/>
            </a:prstGeom>
          </p:spPr>
          <p:txBody>
            <a:bodyPr lIns="0" tIns="0" rIns="0" bIns="0" rtlCol="0" anchor="t"/>
            <a:lstStyle/>
            <a:p>
              <a:pPr algn="l">
                <a:lnSpc>
                  <a:spcPts val="2400"/>
                </a:lnSpc>
              </a:pPr>
              <a:r>
                <a:rPr lang="en-US" sz="2000" spc="-75">
                  <a:latin typeface="Enduro"/>
                  <a:ea typeface="Enduro"/>
                  <a:cs typeface="Enduro"/>
                  <a:sym typeface="Enduro"/>
                </a:rPr>
                <a:t>Make key launch planning decisions (audience, scope, timeline)</a:t>
              </a:r>
              <a:endParaRPr lang="en-US" sz="2000" spc="-75">
                <a:latin typeface="Enduro"/>
                <a:ea typeface="Enduro"/>
                <a:cs typeface="Enduro"/>
                <a:sym typeface="Enduro"/>
                <a:hlinkClick r:id="rId10" action="ppaction://hlinksldjump">
                  <a:extLst>
                    <a:ext uri="{A12FA001-AC4F-418D-AE19-62706E023703}">
                      <ahyp:hlinkClr xmlns:ahyp="http://schemas.microsoft.com/office/drawing/2018/hyperlinkcolor" val="tx"/>
                    </a:ext>
                  </a:extLst>
                </a:hlinkClick>
              </a:endParaRPr>
            </a:p>
          </p:txBody>
        </p:sp>
      </p:grpSp>
      <p:grpSp>
        <p:nvGrpSpPr>
          <p:cNvPr id="40" name="Group 40"/>
          <p:cNvGrpSpPr/>
          <p:nvPr/>
        </p:nvGrpSpPr>
        <p:grpSpPr>
          <a:xfrm>
            <a:off x="1762125" y="7043657"/>
            <a:ext cx="4714822" cy="1624076"/>
            <a:chOff x="0" y="0"/>
            <a:chExt cx="6286430" cy="2165435"/>
          </a:xfrm>
        </p:grpSpPr>
        <p:sp>
          <p:nvSpPr>
            <p:cNvPr id="41" name="Freeform 41"/>
            <p:cNvSpPr/>
            <p:nvPr/>
          </p:nvSpPr>
          <p:spPr>
            <a:xfrm>
              <a:off x="0" y="0"/>
              <a:ext cx="6286430" cy="2165435"/>
            </a:xfrm>
            <a:custGeom>
              <a:avLst/>
              <a:gdLst/>
              <a:ahLst/>
              <a:cxnLst/>
              <a:rect l="l" t="t" r="r" b="b"/>
              <a:pathLst>
                <a:path w="6286430" h="2165435">
                  <a:moveTo>
                    <a:pt x="0" y="0"/>
                  </a:moveTo>
                  <a:lnTo>
                    <a:pt x="6286430" y="0"/>
                  </a:lnTo>
                  <a:lnTo>
                    <a:pt x="6286430" y="2165435"/>
                  </a:lnTo>
                  <a:lnTo>
                    <a:pt x="0" y="2165435"/>
                  </a:lnTo>
                  <a:close/>
                </a:path>
              </a:pathLst>
            </a:custGeom>
            <a:solidFill>
              <a:srgbClr val="000000">
                <a:alpha val="0"/>
              </a:srgbClr>
            </a:solidFill>
          </p:spPr>
          <p:txBody>
            <a:bodyPr/>
            <a:lstStyle/>
            <a:p>
              <a:endParaRPr lang="en-US"/>
            </a:p>
          </p:txBody>
        </p:sp>
        <p:sp>
          <p:nvSpPr>
            <p:cNvPr id="42" name="TextBox 42"/>
            <p:cNvSpPr txBox="1"/>
            <p:nvPr/>
          </p:nvSpPr>
          <p:spPr>
            <a:xfrm>
              <a:off x="0" y="-9525"/>
              <a:ext cx="6286430" cy="2174960"/>
            </a:xfrm>
            <a:prstGeom prst="rect">
              <a:avLst/>
            </a:prstGeom>
          </p:spPr>
          <p:txBody>
            <a:bodyPr lIns="0" tIns="0" rIns="0" bIns="0" rtlCol="0" anchor="t"/>
            <a:lstStyle/>
            <a:p>
              <a:pPr algn="l">
                <a:lnSpc>
                  <a:spcPts val="2400"/>
                </a:lnSpc>
              </a:pPr>
              <a:r>
                <a:rPr lang="en-US" sz="2000" spc="-75">
                  <a:latin typeface="Enduro"/>
                  <a:ea typeface="Enduro"/>
                  <a:cs typeface="Enduro"/>
                  <a:sym typeface="Enduro"/>
                </a:rPr>
                <a:t>Get inspired by Go1's program launch playbooks</a:t>
              </a:r>
              <a:endParaRPr lang="en-US" sz="2000" spc="-75">
                <a:latin typeface="Enduro"/>
                <a:ea typeface="Enduro"/>
                <a:cs typeface="Enduro"/>
                <a:sym typeface="Enduro"/>
                <a:hlinkClick r:id="rId11" action="ppaction://hlinksldjump">
                  <a:extLst>
                    <a:ext uri="{A12FA001-AC4F-418D-AE19-62706E023703}">
                      <ahyp:hlinkClr xmlns:ahyp="http://schemas.microsoft.com/office/drawing/2018/hyperlinkcolor" val="tx"/>
                    </a:ext>
                  </a:extLst>
                </a:hlinkClick>
              </a:endParaRPr>
            </a:p>
            <a:p>
              <a:pPr algn="l">
                <a:lnSpc>
                  <a:spcPts val="2400"/>
                </a:lnSpc>
              </a:pPr>
              <a:endParaRPr lang="en-US" sz="2000" spc="-75">
                <a:latin typeface="Enduro"/>
                <a:ea typeface="Enduro"/>
                <a:cs typeface="Enduro"/>
                <a:sym typeface="Enduro"/>
                <a:hlinkClick r:id="rId11" action="ppaction://hlinksldjump">
                  <a:extLst>
                    <a:ext uri="{A12FA001-AC4F-418D-AE19-62706E023703}">
                      <ahyp:hlinkClr xmlns:ahyp="http://schemas.microsoft.com/office/drawing/2018/hyperlinkcolor" val="tx"/>
                    </a:ext>
                  </a:extLst>
                </a:hlinkClick>
              </a:endParaRPr>
            </a:p>
            <a:p>
              <a:pPr algn="l">
                <a:lnSpc>
                  <a:spcPts val="2400"/>
                </a:lnSpc>
              </a:pPr>
              <a:r>
                <a:rPr lang="en-US" sz="2000" spc="-74">
                  <a:latin typeface="Enduro"/>
                  <a:ea typeface="Enduro"/>
                  <a:cs typeface="Enduro"/>
                  <a:sym typeface="Enduro"/>
                </a:rPr>
                <a:t>Curate relevant content and start planning effective communications</a:t>
              </a:r>
              <a:endParaRPr lang="en-US" sz="2000" spc="-74">
                <a:latin typeface="Enduro"/>
                <a:ea typeface="Enduro"/>
                <a:cs typeface="Enduro"/>
                <a:sym typeface="Enduro"/>
                <a:hlinkClick r:id="rId12" action="ppaction://hlinksldjump">
                  <a:extLst>
                    <a:ext uri="{A12FA001-AC4F-418D-AE19-62706E023703}">
                      <ahyp:hlinkClr xmlns:ahyp="http://schemas.microsoft.com/office/drawing/2018/hyperlinkcolor" val="tx"/>
                    </a:ext>
                  </a:extLst>
                </a:hlinkClick>
              </a:endParaRPr>
            </a:p>
          </p:txBody>
        </p:sp>
      </p:grpSp>
      <p:grpSp>
        <p:nvGrpSpPr>
          <p:cNvPr id="43" name="Group 43"/>
          <p:cNvGrpSpPr/>
          <p:nvPr/>
        </p:nvGrpSpPr>
        <p:grpSpPr>
          <a:xfrm>
            <a:off x="6567605" y="7043657"/>
            <a:ext cx="4206684" cy="750976"/>
            <a:chOff x="0" y="0"/>
            <a:chExt cx="5608912" cy="1001301"/>
          </a:xfrm>
        </p:grpSpPr>
        <p:sp>
          <p:nvSpPr>
            <p:cNvPr id="44" name="Freeform 44"/>
            <p:cNvSpPr/>
            <p:nvPr/>
          </p:nvSpPr>
          <p:spPr>
            <a:xfrm>
              <a:off x="0" y="0"/>
              <a:ext cx="5608912" cy="1001301"/>
            </a:xfrm>
            <a:custGeom>
              <a:avLst/>
              <a:gdLst/>
              <a:ahLst/>
              <a:cxnLst/>
              <a:rect l="l" t="t" r="r" b="b"/>
              <a:pathLst>
                <a:path w="5608912" h="1001301">
                  <a:moveTo>
                    <a:pt x="0" y="0"/>
                  </a:moveTo>
                  <a:lnTo>
                    <a:pt x="5608912" y="0"/>
                  </a:lnTo>
                  <a:lnTo>
                    <a:pt x="5608912" y="1001301"/>
                  </a:lnTo>
                  <a:lnTo>
                    <a:pt x="0" y="1001301"/>
                  </a:lnTo>
                  <a:close/>
                </a:path>
              </a:pathLst>
            </a:custGeom>
            <a:solidFill>
              <a:srgbClr val="000000">
                <a:alpha val="0"/>
              </a:srgbClr>
            </a:solidFill>
          </p:spPr>
          <p:txBody>
            <a:bodyPr/>
            <a:lstStyle/>
            <a:p>
              <a:endParaRPr lang="en-US"/>
            </a:p>
          </p:txBody>
        </p:sp>
        <p:sp>
          <p:nvSpPr>
            <p:cNvPr id="45" name="TextBox 45"/>
            <p:cNvSpPr txBox="1"/>
            <p:nvPr/>
          </p:nvSpPr>
          <p:spPr>
            <a:xfrm>
              <a:off x="0" y="-9525"/>
              <a:ext cx="5608912" cy="1010826"/>
            </a:xfrm>
            <a:prstGeom prst="rect">
              <a:avLst/>
            </a:prstGeom>
          </p:spPr>
          <p:txBody>
            <a:bodyPr lIns="0" tIns="0" rIns="0" bIns="0" rtlCol="0" anchor="t"/>
            <a:lstStyle/>
            <a:p>
              <a:pPr algn="l">
                <a:lnSpc>
                  <a:spcPts val="2400"/>
                </a:lnSpc>
              </a:pPr>
              <a:r>
                <a:rPr lang="en-US" sz="2000" spc="-75">
                  <a:latin typeface="Enduro"/>
                  <a:ea typeface="Enduro"/>
                  <a:cs typeface="Enduro"/>
                  <a:sym typeface="Enduro"/>
                </a:rPr>
                <a:t>Access and personalize ready-made promotional resources</a:t>
              </a:r>
              <a:endParaRPr lang="en-US" sz="2000" spc="-75">
                <a:latin typeface="Enduro"/>
                <a:ea typeface="Enduro"/>
                <a:cs typeface="Enduro"/>
                <a:sym typeface="Enduro"/>
                <a:hlinkClick r:id="rId13" action="ppaction://hlinksldjump">
                  <a:extLst>
                    <a:ext uri="{A12FA001-AC4F-418D-AE19-62706E023703}">
                      <ahyp:hlinkClr xmlns:ahyp="http://schemas.microsoft.com/office/drawing/2018/hyperlinkcolor" val="tx"/>
                    </a:ext>
                  </a:extLst>
                </a:hlinkClick>
              </a:endParaRPr>
            </a:p>
          </p:txBody>
        </p:sp>
      </p:grpSp>
      <p:grpSp>
        <p:nvGrpSpPr>
          <p:cNvPr id="46" name="Group 46"/>
          <p:cNvGrpSpPr/>
          <p:nvPr/>
        </p:nvGrpSpPr>
        <p:grpSpPr>
          <a:xfrm>
            <a:off x="6567605" y="7945194"/>
            <a:ext cx="4714822" cy="1014476"/>
            <a:chOff x="0" y="0"/>
            <a:chExt cx="6286430" cy="1352635"/>
          </a:xfrm>
        </p:grpSpPr>
        <p:sp>
          <p:nvSpPr>
            <p:cNvPr id="47" name="Freeform 47"/>
            <p:cNvSpPr/>
            <p:nvPr/>
          </p:nvSpPr>
          <p:spPr>
            <a:xfrm>
              <a:off x="0" y="0"/>
              <a:ext cx="6286430" cy="1352635"/>
            </a:xfrm>
            <a:custGeom>
              <a:avLst/>
              <a:gdLst/>
              <a:ahLst/>
              <a:cxnLst/>
              <a:rect l="l" t="t" r="r" b="b"/>
              <a:pathLst>
                <a:path w="6286430" h="1352635">
                  <a:moveTo>
                    <a:pt x="0" y="0"/>
                  </a:moveTo>
                  <a:lnTo>
                    <a:pt x="6286430" y="0"/>
                  </a:lnTo>
                  <a:lnTo>
                    <a:pt x="6286430" y="1352635"/>
                  </a:lnTo>
                  <a:lnTo>
                    <a:pt x="0" y="1352635"/>
                  </a:lnTo>
                  <a:close/>
                </a:path>
              </a:pathLst>
            </a:custGeom>
            <a:solidFill>
              <a:srgbClr val="000000">
                <a:alpha val="0"/>
              </a:srgbClr>
            </a:solidFill>
          </p:spPr>
          <p:txBody>
            <a:bodyPr/>
            <a:lstStyle/>
            <a:p>
              <a:endParaRPr lang="en-US"/>
            </a:p>
          </p:txBody>
        </p:sp>
        <p:sp>
          <p:nvSpPr>
            <p:cNvPr id="48" name="TextBox 48"/>
            <p:cNvSpPr txBox="1"/>
            <p:nvPr/>
          </p:nvSpPr>
          <p:spPr>
            <a:xfrm>
              <a:off x="0" y="-9525"/>
              <a:ext cx="6286430" cy="1362160"/>
            </a:xfrm>
            <a:prstGeom prst="rect">
              <a:avLst/>
            </a:prstGeom>
          </p:spPr>
          <p:txBody>
            <a:bodyPr lIns="0" tIns="0" rIns="0" bIns="0" rtlCol="0" anchor="t"/>
            <a:lstStyle/>
            <a:p>
              <a:pPr algn="l">
                <a:lnSpc>
                  <a:spcPts val="2400"/>
                </a:lnSpc>
              </a:pPr>
              <a:r>
                <a:rPr lang="en-US" sz="2000" spc="-74">
                  <a:solidFill>
                    <a:srgbClr val="394646"/>
                  </a:solidFill>
                  <a:latin typeface="Enduro"/>
                  <a:ea typeface="Enduro"/>
                  <a:cs typeface="Enduro"/>
                  <a:sym typeface="Enduro"/>
                </a:rPr>
                <a:t>Get learners,  admins, and managers familiar and show them where to start</a:t>
              </a:r>
            </a:p>
            <a:p>
              <a:pPr algn="l">
                <a:lnSpc>
                  <a:spcPts val="2400"/>
                </a:lnSpc>
              </a:pPr>
              <a:endParaRPr lang="en-US" sz="2000" spc="-74">
                <a:solidFill>
                  <a:srgbClr val="394646"/>
                </a:solidFill>
                <a:latin typeface="Enduro"/>
                <a:ea typeface="Enduro"/>
                <a:cs typeface="Enduro"/>
                <a:sym typeface="Enduro"/>
              </a:endParaRPr>
            </a:p>
          </p:txBody>
        </p:sp>
      </p:grpSp>
      <p:grpSp>
        <p:nvGrpSpPr>
          <p:cNvPr id="49" name="Group 49"/>
          <p:cNvGrpSpPr/>
          <p:nvPr/>
        </p:nvGrpSpPr>
        <p:grpSpPr>
          <a:xfrm>
            <a:off x="11768203" y="7043657"/>
            <a:ext cx="5241163" cy="690626"/>
            <a:chOff x="0" y="0"/>
            <a:chExt cx="6988217" cy="920835"/>
          </a:xfrm>
        </p:grpSpPr>
        <p:sp>
          <p:nvSpPr>
            <p:cNvPr id="50" name="Freeform 50"/>
            <p:cNvSpPr/>
            <p:nvPr/>
          </p:nvSpPr>
          <p:spPr>
            <a:xfrm>
              <a:off x="0" y="0"/>
              <a:ext cx="6988217" cy="920835"/>
            </a:xfrm>
            <a:custGeom>
              <a:avLst/>
              <a:gdLst/>
              <a:ahLst/>
              <a:cxnLst/>
              <a:rect l="l" t="t" r="r" b="b"/>
              <a:pathLst>
                <a:path w="6988217" h="920835">
                  <a:moveTo>
                    <a:pt x="0" y="0"/>
                  </a:moveTo>
                  <a:lnTo>
                    <a:pt x="6988217" y="0"/>
                  </a:lnTo>
                  <a:lnTo>
                    <a:pt x="6988217" y="920835"/>
                  </a:lnTo>
                  <a:lnTo>
                    <a:pt x="0" y="920835"/>
                  </a:lnTo>
                  <a:close/>
                </a:path>
              </a:pathLst>
            </a:custGeom>
            <a:solidFill>
              <a:srgbClr val="000000">
                <a:alpha val="0"/>
              </a:srgbClr>
            </a:solidFill>
          </p:spPr>
          <p:txBody>
            <a:bodyPr/>
            <a:lstStyle/>
            <a:p>
              <a:endParaRPr lang="en-US"/>
            </a:p>
          </p:txBody>
        </p:sp>
        <p:sp>
          <p:nvSpPr>
            <p:cNvPr id="51" name="TextBox 51"/>
            <p:cNvSpPr txBox="1"/>
            <p:nvPr/>
          </p:nvSpPr>
          <p:spPr>
            <a:xfrm>
              <a:off x="0" y="-9525"/>
              <a:ext cx="6988217" cy="930360"/>
            </a:xfrm>
            <a:prstGeom prst="rect">
              <a:avLst/>
            </a:prstGeom>
          </p:spPr>
          <p:txBody>
            <a:bodyPr lIns="0" tIns="0" rIns="0" bIns="0" rtlCol="0" anchor="t"/>
            <a:lstStyle/>
            <a:p>
              <a:pPr algn="l">
                <a:lnSpc>
                  <a:spcPts val="2400"/>
                </a:lnSpc>
              </a:pPr>
              <a:r>
                <a:rPr lang="en-US" sz="2000" spc="-75">
                  <a:latin typeface="Enduro"/>
                  <a:ea typeface="Enduro"/>
                  <a:cs typeface="Enduro"/>
                  <a:sym typeface="Enduro"/>
                </a:rPr>
                <a:t>Ideas to drive engagement and foster a learning culture</a:t>
              </a:r>
              <a:endParaRPr lang="en-US" sz="2000" spc="-75">
                <a:latin typeface="Enduro"/>
                <a:ea typeface="Enduro"/>
                <a:cs typeface="Enduro"/>
                <a:sym typeface="Enduro"/>
                <a:hlinkClick r:id="rId14" action="ppaction://hlinksldjump">
                  <a:extLst>
                    <a:ext uri="{A12FA001-AC4F-418D-AE19-62706E023703}">
                      <ahyp:hlinkClr xmlns:ahyp="http://schemas.microsoft.com/office/drawing/2018/hyperlinkcolor" val="tx"/>
                    </a:ext>
                  </a:extLst>
                </a:hlinkClick>
              </a:endParaRPr>
            </a:p>
          </p:txBody>
        </p:sp>
      </p:grpSp>
      <p:grpSp>
        <p:nvGrpSpPr>
          <p:cNvPr id="52" name="Group 52"/>
          <p:cNvGrpSpPr/>
          <p:nvPr/>
        </p:nvGrpSpPr>
        <p:grpSpPr>
          <a:xfrm>
            <a:off x="11406355" y="1164913"/>
            <a:ext cx="2679862" cy="2679862"/>
            <a:chOff x="0" y="0"/>
            <a:chExt cx="812800" cy="812800"/>
          </a:xfrm>
        </p:grpSpPr>
        <p:sp>
          <p:nvSpPr>
            <p:cNvPr id="53" name="Freeform 53">
              <a:hlinkClick r:id="rId15" tooltip="https://go1-my.sharepoint.com/:v:/p/jenna_drapkin/EU0U1zskLxdMvbHJV_7bx5sBNIGJYUl-5syzA_-gbdgKlA?e=aCHpfv&amp;nav=eyJyZWZlcnJhbEluZm8iOnsicmVmZXJyYWxBcHAiOiJTdHJlYW1XZWJBcHAiLCJyZWZlcnJhbFZpZXciOiJTaGFyZURpYWxvZy1MaW5rIiwicmVmZXJyYWxBcHBQbGF0Zm9ybSI6IldlYiIsInJlZmVycmFsTW9kZSI6InZpZXcifX0%3D"/>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16"/>
              <a:stretch>
                <a:fillRect l="-19891" t="-2288" r="-20524" b="-13185"/>
              </a:stretch>
            </a:blipFill>
          </p:spPr>
          <p:txBody>
            <a:bodyPr/>
            <a:lstStyle/>
            <a:p>
              <a:endParaRPr lang="en-US"/>
            </a:p>
          </p:txBody>
        </p:sp>
      </p:grpSp>
      <p:sp>
        <p:nvSpPr>
          <p:cNvPr id="54" name="TextBox 54"/>
          <p:cNvSpPr txBox="1"/>
          <p:nvPr/>
        </p:nvSpPr>
        <p:spPr>
          <a:xfrm>
            <a:off x="955623" y="3076861"/>
            <a:ext cx="9578922" cy="767914"/>
          </a:xfrm>
          <a:prstGeom prst="rect">
            <a:avLst/>
          </a:prstGeom>
        </p:spPr>
        <p:txBody>
          <a:bodyPr lIns="0" tIns="0" rIns="0" bIns="0" rtlCol="0" anchor="t">
            <a:spAutoFit/>
          </a:bodyPr>
          <a:lstStyle/>
          <a:p>
            <a:pPr algn="l">
              <a:lnSpc>
                <a:spcPts val="3101"/>
              </a:lnSpc>
            </a:pPr>
            <a:r>
              <a:rPr lang="en-US" sz="2215">
                <a:solidFill>
                  <a:srgbClr val="394646"/>
                </a:solidFill>
                <a:latin typeface="Enduro"/>
                <a:ea typeface="Enduro"/>
                <a:cs typeface="Enduro"/>
                <a:sym typeface="Enduro"/>
              </a:rPr>
              <a:t>Learn from what’s worked across thousands of customers—</a:t>
            </a:r>
          </a:p>
          <a:p>
            <a:pPr algn="l">
              <a:lnSpc>
                <a:spcPts val="3101"/>
              </a:lnSpc>
            </a:pPr>
            <a:r>
              <a:rPr lang="en-US" sz="2215">
                <a:solidFill>
                  <a:srgbClr val="394646"/>
                </a:solidFill>
                <a:latin typeface="Enduro"/>
                <a:ea typeface="Enduro"/>
                <a:cs typeface="Enduro"/>
                <a:sym typeface="Enduro"/>
              </a:rPr>
              <a:t>so you can move forward with confidence at every stage</a:t>
            </a:r>
          </a:p>
        </p:txBody>
      </p:sp>
      <p:sp>
        <p:nvSpPr>
          <p:cNvPr id="55" name="TextBox 55"/>
          <p:cNvSpPr txBox="1"/>
          <p:nvPr/>
        </p:nvSpPr>
        <p:spPr>
          <a:xfrm>
            <a:off x="12251494" y="9382830"/>
            <a:ext cx="5764113" cy="314292"/>
          </a:xfrm>
          <a:prstGeom prst="rect">
            <a:avLst/>
          </a:prstGeom>
        </p:spPr>
        <p:txBody>
          <a:bodyPr lIns="0" tIns="0" rIns="0" bIns="0" rtlCol="0" anchor="t">
            <a:spAutoFit/>
          </a:bodyPr>
          <a:lstStyle/>
          <a:p>
            <a:pPr algn="ctr">
              <a:lnSpc>
                <a:spcPts val="2400"/>
              </a:lnSpc>
              <a:spcBef>
                <a:spcPct val="0"/>
              </a:spcBef>
            </a:pPr>
            <a:r>
              <a:rPr lang="en-US" sz="2000" b="1">
                <a:solidFill>
                  <a:srgbClr val="394646"/>
                </a:solidFill>
                <a:latin typeface="Enduro Bold"/>
                <a:ea typeface="Enduro Bold"/>
                <a:cs typeface="Enduro Bold"/>
                <a:sym typeface="Enduro Bold"/>
              </a:rPr>
              <a:t>Tip:</a:t>
            </a:r>
            <a:r>
              <a:rPr lang="en-US" sz="2000">
                <a:solidFill>
                  <a:srgbClr val="394646"/>
                </a:solidFill>
                <a:latin typeface="Enduro"/>
                <a:ea typeface="Enduro"/>
                <a:cs typeface="Enduro"/>
                <a:sym typeface="Enduro"/>
              </a:rPr>
              <a:t> Click a step to jump straight to it </a:t>
            </a:r>
          </a:p>
        </p:txBody>
      </p:sp>
      <p:sp>
        <p:nvSpPr>
          <p:cNvPr id="56" name="TextBox 56"/>
          <p:cNvSpPr txBox="1"/>
          <p:nvPr/>
        </p:nvSpPr>
        <p:spPr>
          <a:xfrm>
            <a:off x="1876425" y="4699456"/>
            <a:ext cx="1358652" cy="466725"/>
          </a:xfrm>
          <a:prstGeom prst="rect">
            <a:avLst/>
          </a:prstGeom>
        </p:spPr>
        <p:txBody>
          <a:bodyPr lIns="0" tIns="0" rIns="0" bIns="0" rtlCol="0" anchor="t">
            <a:spAutoFit/>
          </a:bodyPr>
          <a:lstStyle/>
          <a:p>
            <a:pPr algn="ctr">
              <a:lnSpc>
                <a:spcPts val="3600"/>
              </a:lnSpc>
              <a:spcBef>
                <a:spcPct val="0"/>
              </a:spcBef>
            </a:pPr>
            <a:r>
              <a:rPr lang="en-US" sz="3000" spc="-112">
                <a:solidFill>
                  <a:srgbClr val="FFFFFF"/>
                </a:solidFill>
                <a:latin typeface="Enduro Narrow"/>
                <a:ea typeface="Enduro Narrow"/>
                <a:cs typeface="Enduro Narrow"/>
                <a:sym typeface="Enduro Narrow"/>
              </a:rPr>
              <a:t>Step 1</a:t>
            </a:r>
          </a:p>
        </p:txBody>
      </p:sp>
      <p:sp>
        <p:nvSpPr>
          <p:cNvPr id="57" name="TextBox 57"/>
          <p:cNvSpPr txBox="1"/>
          <p:nvPr/>
        </p:nvSpPr>
        <p:spPr>
          <a:xfrm rot="-5400000">
            <a:off x="669468" y="6962816"/>
            <a:ext cx="1166138" cy="371475"/>
          </a:xfrm>
          <a:prstGeom prst="rect">
            <a:avLst/>
          </a:prstGeom>
        </p:spPr>
        <p:txBody>
          <a:bodyPr lIns="0" tIns="0" rIns="0" bIns="0" rtlCol="0" anchor="t">
            <a:spAutoFit/>
          </a:bodyPr>
          <a:lstStyle/>
          <a:p>
            <a:pPr algn="ctr">
              <a:lnSpc>
                <a:spcPts val="2879"/>
              </a:lnSpc>
              <a:spcBef>
                <a:spcPct val="0"/>
              </a:spcBef>
            </a:pPr>
            <a:r>
              <a:rPr lang="en-US" sz="2400" spc="-90">
                <a:solidFill>
                  <a:srgbClr val="394646"/>
                </a:solidFill>
                <a:latin typeface="Enduro Narrow"/>
                <a:ea typeface="Enduro Narrow"/>
                <a:cs typeface="Enduro Narrow"/>
                <a:sym typeface="Enduro Narrow"/>
              </a:rPr>
              <a:t>Milestone</a:t>
            </a:r>
          </a:p>
        </p:txBody>
      </p:sp>
      <p:sp>
        <p:nvSpPr>
          <p:cNvPr id="58" name="TextBox 58"/>
          <p:cNvSpPr txBox="1"/>
          <p:nvPr/>
        </p:nvSpPr>
        <p:spPr>
          <a:xfrm>
            <a:off x="6681905" y="4699456"/>
            <a:ext cx="1358652" cy="466725"/>
          </a:xfrm>
          <a:prstGeom prst="rect">
            <a:avLst/>
          </a:prstGeom>
        </p:spPr>
        <p:txBody>
          <a:bodyPr lIns="0" tIns="0" rIns="0" bIns="0" rtlCol="0" anchor="t">
            <a:spAutoFit/>
          </a:bodyPr>
          <a:lstStyle/>
          <a:p>
            <a:pPr algn="ctr">
              <a:lnSpc>
                <a:spcPts val="3600"/>
              </a:lnSpc>
              <a:spcBef>
                <a:spcPct val="0"/>
              </a:spcBef>
            </a:pPr>
            <a:r>
              <a:rPr lang="en-US" sz="3000" spc="-112">
                <a:solidFill>
                  <a:srgbClr val="FFFFFF"/>
                </a:solidFill>
                <a:latin typeface="Enduro Narrow"/>
                <a:ea typeface="Enduro Narrow"/>
                <a:cs typeface="Enduro Narrow"/>
                <a:sym typeface="Enduro Narrow"/>
              </a:rPr>
              <a:t>Step 2</a:t>
            </a:r>
          </a:p>
        </p:txBody>
      </p:sp>
      <p:sp>
        <p:nvSpPr>
          <p:cNvPr id="59" name="TextBox 59"/>
          <p:cNvSpPr txBox="1"/>
          <p:nvPr/>
        </p:nvSpPr>
        <p:spPr>
          <a:xfrm>
            <a:off x="11872978" y="4699456"/>
            <a:ext cx="1358652" cy="466725"/>
          </a:xfrm>
          <a:prstGeom prst="rect">
            <a:avLst/>
          </a:prstGeom>
        </p:spPr>
        <p:txBody>
          <a:bodyPr lIns="0" tIns="0" rIns="0" bIns="0" rtlCol="0" anchor="t">
            <a:spAutoFit/>
          </a:bodyPr>
          <a:lstStyle/>
          <a:p>
            <a:pPr algn="ctr">
              <a:lnSpc>
                <a:spcPts val="3600"/>
              </a:lnSpc>
              <a:spcBef>
                <a:spcPct val="0"/>
              </a:spcBef>
            </a:pPr>
            <a:r>
              <a:rPr lang="en-US" sz="3000" spc="-112">
                <a:solidFill>
                  <a:srgbClr val="FFFFFF"/>
                </a:solidFill>
                <a:latin typeface="Enduro Narrow"/>
                <a:ea typeface="Enduro Narrow"/>
                <a:cs typeface="Enduro Narrow"/>
                <a:sym typeface="Enduro Narrow"/>
              </a:rPr>
              <a:t>Step 3</a:t>
            </a:r>
          </a:p>
        </p:txBody>
      </p:sp>
      <p:sp>
        <p:nvSpPr>
          <p:cNvPr id="60" name="TextBox 60"/>
          <p:cNvSpPr txBox="1"/>
          <p:nvPr/>
        </p:nvSpPr>
        <p:spPr>
          <a:xfrm>
            <a:off x="14266440" y="1764250"/>
            <a:ext cx="2992860" cy="1360236"/>
          </a:xfrm>
          <a:prstGeom prst="rect">
            <a:avLst/>
          </a:prstGeom>
        </p:spPr>
        <p:txBody>
          <a:bodyPr lIns="0" tIns="0" rIns="0" bIns="0" rtlCol="0" anchor="t">
            <a:spAutoFit/>
          </a:bodyPr>
          <a:lstStyle/>
          <a:p>
            <a:pPr>
              <a:lnSpc>
                <a:spcPts val="2726"/>
              </a:lnSpc>
            </a:pPr>
            <a:r>
              <a:rPr lang="en-US" sz="1900">
                <a:latin typeface="Enduro"/>
                <a:ea typeface="Enduro"/>
                <a:cs typeface="Enduro"/>
                <a:sym typeface="Enduro"/>
                <a:hlinkClick r:id="rId17">
                  <a:extLst>
                    <a:ext uri="{A12FA001-AC4F-418D-AE19-62706E023703}">
                      <ahyp:hlinkClr xmlns:ahyp="http://schemas.microsoft.com/office/drawing/2018/hyperlinkcolor" val="tx"/>
                    </a:ext>
                  </a:extLst>
                </a:hlinkClick>
              </a:rPr>
              <a:t>Click here for a quick hello and tips from Jenna Drapkin, our VP of Customer Success </a:t>
            </a:r>
            <a:r>
              <a:rPr lang="en-US" sz="1900">
                <a:latin typeface="Enduro"/>
                <a:ea typeface="Enduro"/>
                <a:cs typeface="Enduro"/>
                <a:sym typeface="Enduro"/>
              </a:rPr>
              <a:t>  </a:t>
            </a:r>
            <a:endParaRPr lang="en-US" sz="1947">
              <a:latin typeface="Enduro"/>
              <a:ea typeface="Enduro"/>
              <a:cs typeface="Enduro"/>
              <a:sym typeface="Enduro"/>
              <a:hlinkClick r:id="rId18" tooltip="https://go1-my.sharepoint.com/:v:/p/jenna_drapkin/EU0U1zskLxdMvbHJV_7bx5sBNIGJYUl-5syzA_-gbdgKlA?e=6cgrNT&amp;nav=eyJyZWZlcnJhbEluZm8iOnsicmVmZXJyYWxBcHAiOiJTdHJlYW1XZWJBcHAiLCJyZWZlcnJhbFZpZXciOiJTaGFyZURpYWxvZy1MaW5rIiwicmVmZXJyYWxBcHBQbGF0Zm9ybSI6IldlYiIsInJlZmVycmFsTW9kZSI6InZpZXcifX0%3D">
                <a:extLst>
                  <a:ext uri="{A12FA001-AC4F-418D-AE19-62706E023703}">
                    <ahyp:hlinkClr xmlns:ahyp="http://schemas.microsoft.com/office/drawing/2018/hyperlinkcolor" val="tx"/>
                  </a:ext>
                </a:extLst>
              </a:hlinkClick>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AF9F4"/>
        </a:solidFill>
        <a:effectLst/>
      </p:bgPr>
    </p:bg>
    <p:spTree>
      <p:nvGrpSpPr>
        <p:cNvPr id="1" name=""/>
        <p:cNvGrpSpPr/>
        <p:nvPr/>
      </p:nvGrpSpPr>
      <p:grpSpPr>
        <a:xfrm>
          <a:off x="0" y="0"/>
          <a:ext cx="0" cy="0"/>
          <a:chOff x="0" y="0"/>
          <a:chExt cx="0" cy="0"/>
        </a:xfrm>
      </p:grpSpPr>
      <p:grpSp>
        <p:nvGrpSpPr>
          <p:cNvPr id="2" name="Group 2"/>
          <p:cNvGrpSpPr/>
          <p:nvPr/>
        </p:nvGrpSpPr>
        <p:grpSpPr>
          <a:xfrm>
            <a:off x="9253005" y="0"/>
            <a:ext cx="9034995" cy="10287000"/>
            <a:chOff x="0" y="0"/>
            <a:chExt cx="2379587" cy="2709333"/>
          </a:xfrm>
        </p:grpSpPr>
        <p:sp>
          <p:nvSpPr>
            <p:cNvPr id="3" name="Freeform 3"/>
            <p:cNvSpPr/>
            <p:nvPr/>
          </p:nvSpPr>
          <p:spPr>
            <a:xfrm>
              <a:off x="0" y="0"/>
              <a:ext cx="2379587" cy="2709333"/>
            </a:xfrm>
            <a:custGeom>
              <a:avLst/>
              <a:gdLst/>
              <a:ahLst/>
              <a:cxnLst/>
              <a:rect l="l" t="t" r="r" b="b"/>
              <a:pathLst>
                <a:path w="2379587" h="2709333">
                  <a:moveTo>
                    <a:pt x="0" y="0"/>
                  </a:moveTo>
                  <a:lnTo>
                    <a:pt x="2379587" y="0"/>
                  </a:lnTo>
                  <a:lnTo>
                    <a:pt x="2379587" y="2709333"/>
                  </a:lnTo>
                  <a:lnTo>
                    <a:pt x="0" y="2709333"/>
                  </a:lnTo>
                  <a:close/>
                </a:path>
              </a:pathLst>
            </a:custGeom>
            <a:solidFill>
              <a:srgbClr val="D3E9EE"/>
            </a:solidFill>
          </p:spPr>
          <p:txBody>
            <a:bodyPr/>
            <a:lstStyle/>
            <a:p>
              <a:endParaRPr lang="en-US"/>
            </a:p>
          </p:txBody>
        </p:sp>
        <p:sp>
          <p:nvSpPr>
            <p:cNvPr id="4" name="TextBox 4"/>
            <p:cNvSpPr txBox="1"/>
            <p:nvPr/>
          </p:nvSpPr>
          <p:spPr>
            <a:xfrm>
              <a:off x="0" y="-38100"/>
              <a:ext cx="2379587" cy="2747433"/>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1028700" y="6133931"/>
            <a:ext cx="811366" cy="811366"/>
            <a:chOff x="0" y="0"/>
            <a:chExt cx="213693" cy="213693"/>
          </a:xfrm>
        </p:grpSpPr>
        <p:sp>
          <p:nvSpPr>
            <p:cNvPr id="6" name="Freeform 6"/>
            <p:cNvSpPr/>
            <p:nvPr/>
          </p:nvSpPr>
          <p:spPr>
            <a:xfrm>
              <a:off x="0" y="0"/>
              <a:ext cx="213693" cy="213693"/>
            </a:xfrm>
            <a:custGeom>
              <a:avLst/>
              <a:gdLst/>
              <a:ahLst/>
              <a:cxnLst/>
              <a:rect l="l" t="t" r="r" b="b"/>
              <a:pathLst>
                <a:path w="213693" h="213693">
                  <a:moveTo>
                    <a:pt x="95418" y="0"/>
                  </a:moveTo>
                  <a:lnTo>
                    <a:pt x="118275" y="0"/>
                  </a:lnTo>
                  <a:cubicBezTo>
                    <a:pt x="170973" y="0"/>
                    <a:pt x="213693" y="42720"/>
                    <a:pt x="213693" y="95418"/>
                  </a:cubicBezTo>
                  <a:lnTo>
                    <a:pt x="213693" y="118275"/>
                  </a:lnTo>
                  <a:cubicBezTo>
                    <a:pt x="213693" y="143581"/>
                    <a:pt x="203640" y="167851"/>
                    <a:pt x="185746" y="185746"/>
                  </a:cubicBezTo>
                  <a:cubicBezTo>
                    <a:pt x="167851" y="203640"/>
                    <a:pt x="143581" y="213693"/>
                    <a:pt x="118275" y="213693"/>
                  </a:cubicBezTo>
                  <a:lnTo>
                    <a:pt x="95418" y="213693"/>
                  </a:lnTo>
                  <a:cubicBezTo>
                    <a:pt x="70112" y="213693"/>
                    <a:pt x="45842" y="203640"/>
                    <a:pt x="27947" y="185746"/>
                  </a:cubicBezTo>
                  <a:cubicBezTo>
                    <a:pt x="10053" y="167851"/>
                    <a:pt x="0" y="143581"/>
                    <a:pt x="0" y="118275"/>
                  </a:cubicBezTo>
                  <a:lnTo>
                    <a:pt x="0" y="95418"/>
                  </a:lnTo>
                  <a:cubicBezTo>
                    <a:pt x="0" y="70112"/>
                    <a:pt x="10053" y="45842"/>
                    <a:pt x="27947" y="27947"/>
                  </a:cubicBezTo>
                  <a:cubicBezTo>
                    <a:pt x="45842" y="10053"/>
                    <a:pt x="70112" y="0"/>
                    <a:pt x="95418" y="0"/>
                  </a:cubicBezTo>
                  <a:close/>
                </a:path>
              </a:pathLst>
            </a:custGeom>
            <a:solidFill>
              <a:srgbClr val="114954"/>
            </a:solidFill>
          </p:spPr>
          <p:txBody>
            <a:bodyPr/>
            <a:lstStyle/>
            <a:p>
              <a:endParaRPr lang="en-US"/>
            </a:p>
          </p:txBody>
        </p:sp>
        <p:sp>
          <p:nvSpPr>
            <p:cNvPr id="7" name="TextBox 7"/>
            <p:cNvSpPr txBox="1"/>
            <p:nvPr/>
          </p:nvSpPr>
          <p:spPr>
            <a:xfrm>
              <a:off x="0" y="-38100"/>
              <a:ext cx="213693" cy="251793"/>
            </a:xfrm>
            <a:prstGeom prst="rect">
              <a:avLst/>
            </a:prstGeom>
          </p:spPr>
          <p:txBody>
            <a:bodyPr lIns="50800" tIns="50800" rIns="50800" bIns="50800" rtlCol="0" anchor="ctr"/>
            <a:lstStyle/>
            <a:p>
              <a:pPr algn="ctr">
                <a:lnSpc>
                  <a:spcPts val="2659"/>
                </a:lnSpc>
              </a:pPr>
              <a:endParaRPr/>
            </a:p>
          </p:txBody>
        </p:sp>
      </p:grpSp>
      <p:grpSp>
        <p:nvGrpSpPr>
          <p:cNvPr id="8" name="Group 8"/>
          <p:cNvGrpSpPr/>
          <p:nvPr/>
        </p:nvGrpSpPr>
        <p:grpSpPr>
          <a:xfrm>
            <a:off x="3675258" y="6133931"/>
            <a:ext cx="811366" cy="811366"/>
            <a:chOff x="0" y="0"/>
            <a:chExt cx="213693" cy="213693"/>
          </a:xfrm>
        </p:grpSpPr>
        <p:sp>
          <p:nvSpPr>
            <p:cNvPr id="9" name="Freeform 9"/>
            <p:cNvSpPr/>
            <p:nvPr/>
          </p:nvSpPr>
          <p:spPr>
            <a:xfrm>
              <a:off x="0" y="0"/>
              <a:ext cx="213693" cy="213693"/>
            </a:xfrm>
            <a:custGeom>
              <a:avLst/>
              <a:gdLst/>
              <a:ahLst/>
              <a:cxnLst/>
              <a:rect l="l" t="t" r="r" b="b"/>
              <a:pathLst>
                <a:path w="213693" h="213693">
                  <a:moveTo>
                    <a:pt x="95418" y="0"/>
                  </a:moveTo>
                  <a:lnTo>
                    <a:pt x="118275" y="0"/>
                  </a:lnTo>
                  <a:cubicBezTo>
                    <a:pt x="170973" y="0"/>
                    <a:pt x="213693" y="42720"/>
                    <a:pt x="213693" y="95418"/>
                  </a:cubicBezTo>
                  <a:lnTo>
                    <a:pt x="213693" y="118275"/>
                  </a:lnTo>
                  <a:cubicBezTo>
                    <a:pt x="213693" y="143581"/>
                    <a:pt x="203640" y="167851"/>
                    <a:pt x="185746" y="185746"/>
                  </a:cubicBezTo>
                  <a:cubicBezTo>
                    <a:pt x="167851" y="203640"/>
                    <a:pt x="143581" y="213693"/>
                    <a:pt x="118275" y="213693"/>
                  </a:cubicBezTo>
                  <a:lnTo>
                    <a:pt x="95418" y="213693"/>
                  </a:lnTo>
                  <a:cubicBezTo>
                    <a:pt x="70112" y="213693"/>
                    <a:pt x="45842" y="203640"/>
                    <a:pt x="27947" y="185746"/>
                  </a:cubicBezTo>
                  <a:cubicBezTo>
                    <a:pt x="10053" y="167851"/>
                    <a:pt x="0" y="143581"/>
                    <a:pt x="0" y="118275"/>
                  </a:cubicBezTo>
                  <a:lnTo>
                    <a:pt x="0" y="95418"/>
                  </a:lnTo>
                  <a:cubicBezTo>
                    <a:pt x="0" y="70112"/>
                    <a:pt x="10053" y="45842"/>
                    <a:pt x="27947" y="27947"/>
                  </a:cubicBezTo>
                  <a:cubicBezTo>
                    <a:pt x="45842" y="10053"/>
                    <a:pt x="70112" y="0"/>
                    <a:pt x="95418" y="0"/>
                  </a:cubicBezTo>
                  <a:close/>
                </a:path>
              </a:pathLst>
            </a:custGeom>
            <a:solidFill>
              <a:srgbClr val="114954"/>
            </a:solidFill>
          </p:spPr>
          <p:txBody>
            <a:bodyPr/>
            <a:lstStyle/>
            <a:p>
              <a:endParaRPr lang="en-US"/>
            </a:p>
          </p:txBody>
        </p:sp>
        <p:sp>
          <p:nvSpPr>
            <p:cNvPr id="10" name="TextBox 10"/>
            <p:cNvSpPr txBox="1"/>
            <p:nvPr/>
          </p:nvSpPr>
          <p:spPr>
            <a:xfrm>
              <a:off x="0" y="-38100"/>
              <a:ext cx="213693" cy="251793"/>
            </a:xfrm>
            <a:prstGeom prst="rect">
              <a:avLst/>
            </a:prstGeom>
          </p:spPr>
          <p:txBody>
            <a:bodyPr lIns="50800" tIns="50800" rIns="50800" bIns="50800" rtlCol="0" anchor="ctr"/>
            <a:lstStyle/>
            <a:p>
              <a:pPr algn="ctr">
                <a:lnSpc>
                  <a:spcPts val="2659"/>
                </a:lnSpc>
              </a:pPr>
              <a:endParaRPr/>
            </a:p>
          </p:txBody>
        </p:sp>
      </p:grpSp>
      <p:grpSp>
        <p:nvGrpSpPr>
          <p:cNvPr id="11" name="Group 11"/>
          <p:cNvGrpSpPr/>
          <p:nvPr/>
        </p:nvGrpSpPr>
        <p:grpSpPr>
          <a:xfrm>
            <a:off x="6232610" y="6133931"/>
            <a:ext cx="811366" cy="811366"/>
            <a:chOff x="0" y="0"/>
            <a:chExt cx="213693" cy="213693"/>
          </a:xfrm>
        </p:grpSpPr>
        <p:sp>
          <p:nvSpPr>
            <p:cNvPr id="12" name="Freeform 12"/>
            <p:cNvSpPr/>
            <p:nvPr/>
          </p:nvSpPr>
          <p:spPr>
            <a:xfrm>
              <a:off x="0" y="0"/>
              <a:ext cx="213693" cy="213693"/>
            </a:xfrm>
            <a:custGeom>
              <a:avLst/>
              <a:gdLst/>
              <a:ahLst/>
              <a:cxnLst/>
              <a:rect l="l" t="t" r="r" b="b"/>
              <a:pathLst>
                <a:path w="213693" h="213693">
                  <a:moveTo>
                    <a:pt x="95418" y="0"/>
                  </a:moveTo>
                  <a:lnTo>
                    <a:pt x="118275" y="0"/>
                  </a:lnTo>
                  <a:cubicBezTo>
                    <a:pt x="170973" y="0"/>
                    <a:pt x="213693" y="42720"/>
                    <a:pt x="213693" y="95418"/>
                  </a:cubicBezTo>
                  <a:lnTo>
                    <a:pt x="213693" y="118275"/>
                  </a:lnTo>
                  <a:cubicBezTo>
                    <a:pt x="213693" y="143581"/>
                    <a:pt x="203640" y="167851"/>
                    <a:pt x="185746" y="185746"/>
                  </a:cubicBezTo>
                  <a:cubicBezTo>
                    <a:pt x="167851" y="203640"/>
                    <a:pt x="143581" y="213693"/>
                    <a:pt x="118275" y="213693"/>
                  </a:cubicBezTo>
                  <a:lnTo>
                    <a:pt x="95418" y="213693"/>
                  </a:lnTo>
                  <a:cubicBezTo>
                    <a:pt x="70112" y="213693"/>
                    <a:pt x="45842" y="203640"/>
                    <a:pt x="27947" y="185746"/>
                  </a:cubicBezTo>
                  <a:cubicBezTo>
                    <a:pt x="10053" y="167851"/>
                    <a:pt x="0" y="143581"/>
                    <a:pt x="0" y="118275"/>
                  </a:cubicBezTo>
                  <a:lnTo>
                    <a:pt x="0" y="95418"/>
                  </a:lnTo>
                  <a:cubicBezTo>
                    <a:pt x="0" y="70112"/>
                    <a:pt x="10053" y="45842"/>
                    <a:pt x="27947" y="27947"/>
                  </a:cubicBezTo>
                  <a:cubicBezTo>
                    <a:pt x="45842" y="10053"/>
                    <a:pt x="70112" y="0"/>
                    <a:pt x="95418" y="0"/>
                  </a:cubicBezTo>
                  <a:close/>
                </a:path>
              </a:pathLst>
            </a:custGeom>
            <a:solidFill>
              <a:srgbClr val="114954"/>
            </a:solidFill>
          </p:spPr>
          <p:txBody>
            <a:bodyPr/>
            <a:lstStyle/>
            <a:p>
              <a:endParaRPr lang="en-US"/>
            </a:p>
          </p:txBody>
        </p:sp>
        <p:sp>
          <p:nvSpPr>
            <p:cNvPr id="13" name="TextBox 13"/>
            <p:cNvSpPr txBox="1"/>
            <p:nvPr/>
          </p:nvSpPr>
          <p:spPr>
            <a:xfrm>
              <a:off x="0" y="-38100"/>
              <a:ext cx="213693" cy="251793"/>
            </a:xfrm>
            <a:prstGeom prst="rect">
              <a:avLst/>
            </a:prstGeom>
          </p:spPr>
          <p:txBody>
            <a:bodyPr lIns="50800" tIns="50800" rIns="50800" bIns="50800" rtlCol="0" anchor="ctr"/>
            <a:lstStyle/>
            <a:p>
              <a:pPr algn="ctr">
                <a:lnSpc>
                  <a:spcPts val="2659"/>
                </a:lnSpc>
              </a:pPr>
              <a:endParaRPr/>
            </a:p>
          </p:txBody>
        </p:sp>
      </p:grpSp>
      <p:sp>
        <p:nvSpPr>
          <p:cNvPr id="15" name="Freeform 15" descr="preencoded.png"/>
          <p:cNvSpPr/>
          <p:nvPr/>
        </p:nvSpPr>
        <p:spPr>
          <a:xfrm>
            <a:off x="952500" y="9505950"/>
            <a:ext cx="606051" cy="304800"/>
          </a:xfrm>
          <a:custGeom>
            <a:avLst/>
            <a:gdLst/>
            <a:ahLst/>
            <a:cxnLst/>
            <a:rect l="l" t="t" r="r" b="b"/>
            <a:pathLst>
              <a:path w="606051" h="304800">
                <a:moveTo>
                  <a:pt x="0" y="0"/>
                </a:moveTo>
                <a:lnTo>
                  <a:pt x="606051" y="0"/>
                </a:lnTo>
                <a:lnTo>
                  <a:pt x="606051" y="304800"/>
                </a:lnTo>
                <a:lnTo>
                  <a:pt x="0" y="304800"/>
                </a:lnTo>
                <a:lnTo>
                  <a:pt x="0" y="0"/>
                </a:lnTo>
                <a:close/>
              </a:path>
            </a:pathLst>
          </a:custGeom>
          <a:blipFill>
            <a:blip r:embed="rId3">
              <a:extLst>
                <a:ext uri="{96DAC541-7B7A-43D3-8B79-37D633B846F1}">
                  <asvg:svgBlip xmlns:asvg="http://schemas.microsoft.com/office/drawing/2016/SVG/main" r:embed="rId4"/>
                </a:ext>
              </a:extLst>
            </a:blip>
            <a:stretch>
              <a:fillRect r="-585"/>
            </a:stretch>
          </a:blipFill>
        </p:spPr>
        <p:txBody>
          <a:bodyPr/>
          <a:lstStyle/>
          <a:p>
            <a:endParaRPr lang="en-US"/>
          </a:p>
        </p:txBody>
      </p:sp>
      <p:sp>
        <p:nvSpPr>
          <p:cNvPr id="16" name="Freeform 16"/>
          <p:cNvSpPr/>
          <p:nvPr/>
        </p:nvSpPr>
        <p:spPr>
          <a:xfrm>
            <a:off x="1259300" y="6304346"/>
            <a:ext cx="350166" cy="470536"/>
          </a:xfrm>
          <a:custGeom>
            <a:avLst/>
            <a:gdLst/>
            <a:ahLst/>
            <a:cxnLst/>
            <a:rect l="l" t="t" r="r" b="b"/>
            <a:pathLst>
              <a:path w="350166" h="470536">
                <a:moveTo>
                  <a:pt x="0" y="0"/>
                </a:moveTo>
                <a:lnTo>
                  <a:pt x="350166" y="0"/>
                </a:lnTo>
                <a:lnTo>
                  <a:pt x="350166" y="470536"/>
                </a:lnTo>
                <a:lnTo>
                  <a:pt x="0" y="470536"/>
                </a:lnTo>
                <a:lnTo>
                  <a:pt x="0" y="0"/>
                </a:lnTo>
                <a:close/>
              </a:path>
            </a:pathLst>
          </a:custGeom>
          <a:blipFill>
            <a:blip r:embed="rId5"/>
            <a:stretch>
              <a:fillRect/>
            </a:stretch>
          </a:blipFill>
        </p:spPr>
        <p:txBody>
          <a:bodyPr/>
          <a:lstStyle/>
          <a:p>
            <a:endParaRPr lang="en-US"/>
          </a:p>
        </p:txBody>
      </p:sp>
      <p:sp>
        <p:nvSpPr>
          <p:cNvPr id="17" name="Freeform 17"/>
          <p:cNvSpPr/>
          <p:nvPr/>
        </p:nvSpPr>
        <p:spPr>
          <a:xfrm>
            <a:off x="3829021" y="6360471"/>
            <a:ext cx="503840" cy="358286"/>
          </a:xfrm>
          <a:custGeom>
            <a:avLst/>
            <a:gdLst/>
            <a:ahLst/>
            <a:cxnLst/>
            <a:rect l="l" t="t" r="r" b="b"/>
            <a:pathLst>
              <a:path w="503840" h="358286">
                <a:moveTo>
                  <a:pt x="0" y="0"/>
                </a:moveTo>
                <a:lnTo>
                  <a:pt x="503840" y="0"/>
                </a:lnTo>
                <a:lnTo>
                  <a:pt x="503840" y="358286"/>
                </a:lnTo>
                <a:lnTo>
                  <a:pt x="0" y="358286"/>
                </a:lnTo>
                <a:lnTo>
                  <a:pt x="0" y="0"/>
                </a:lnTo>
                <a:close/>
              </a:path>
            </a:pathLst>
          </a:custGeom>
          <a:blipFill>
            <a:blip r:embed="rId6"/>
            <a:stretch>
              <a:fillRect/>
            </a:stretch>
          </a:blipFill>
        </p:spPr>
        <p:txBody>
          <a:bodyPr/>
          <a:lstStyle/>
          <a:p>
            <a:endParaRPr lang="en-US"/>
          </a:p>
        </p:txBody>
      </p:sp>
      <p:sp>
        <p:nvSpPr>
          <p:cNvPr id="18" name="Freeform 18"/>
          <p:cNvSpPr/>
          <p:nvPr/>
        </p:nvSpPr>
        <p:spPr>
          <a:xfrm>
            <a:off x="6411190" y="6304346"/>
            <a:ext cx="454205" cy="465561"/>
          </a:xfrm>
          <a:custGeom>
            <a:avLst/>
            <a:gdLst/>
            <a:ahLst/>
            <a:cxnLst/>
            <a:rect l="l" t="t" r="r" b="b"/>
            <a:pathLst>
              <a:path w="454205" h="465561">
                <a:moveTo>
                  <a:pt x="0" y="0"/>
                </a:moveTo>
                <a:lnTo>
                  <a:pt x="454205" y="0"/>
                </a:lnTo>
                <a:lnTo>
                  <a:pt x="454205" y="465560"/>
                </a:lnTo>
                <a:lnTo>
                  <a:pt x="0" y="465560"/>
                </a:lnTo>
                <a:lnTo>
                  <a:pt x="0" y="0"/>
                </a:lnTo>
                <a:close/>
              </a:path>
            </a:pathLst>
          </a:custGeom>
          <a:blipFill>
            <a:blip r:embed="rId7"/>
            <a:stretch>
              <a:fillRect/>
            </a:stretch>
          </a:blipFill>
        </p:spPr>
        <p:txBody>
          <a:bodyPr/>
          <a:lstStyle/>
          <a:p>
            <a:endParaRPr lang="en-US"/>
          </a:p>
        </p:txBody>
      </p:sp>
      <p:sp>
        <p:nvSpPr>
          <p:cNvPr id="19" name="TextBox 19"/>
          <p:cNvSpPr txBox="1"/>
          <p:nvPr/>
        </p:nvSpPr>
        <p:spPr>
          <a:xfrm>
            <a:off x="1028700" y="2438048"/>
            <a:ext cx="7581900" cy="1257652"/>
          </a:xfrm>
          <a:prstGeom prst="rect">
            <a:avLst/>
          </a:prstGeom>
        </p:spPr>
        <p:txBody>
          <a:bodyPr wrap="square" lIns="0" tIns="0" rIns="0" bIns="0" rtlCol="0" anchor="t">
            <a:spAutoFit/>
          </a:bodyPr>
          <a:lstStyle/>
          <a:p>
            <a:pPr algn="l">
              <a:lnSpc>
                <a:spcPts val="2520"/>
              </a:lnSpc>
            </a:pPr>
            <a:r>
              <a:rPr lang="en-US">
                <a:latin typeface="Enduro"/>
                <a:ea typeface="Enduro"/>
                <a:sym typeface="Enduro Bold"/>
              </a:rPr>
              <a:t>Go1 Learn brings </a:t>
            </a:r>
            <a:r>
              <a:rPr lang="en-US" sz="1800" u="none">
                <a:latin typeface="Enduro"/>
                <a:ea typeface="Enduro"/>
                <a:cs typeface="Enduro"/>
                <a:sym typeface="Enduro"/>
              </a:rPr>
              <a:t>tog</a:t>
            </a:r>
            <a:r>
              <a:rPr lang="en-US" sz="1800">
                <a:latin typeface="Enduro"/>
                <a:ea typeface="Enduro"/>
                <a:cs typeface="Enduro"/>
                <a:sym typeface="Enduro"/>
              </a:rPr>
              <a:t>ether learning from 250 leading content brands and niche experts across every region, topic, and skill. Instead of jumping between platforms, Go1 gives you one place to access high-quality content – plus smart tools to curate </a:t>
            </a:r>
            <a:r>
              <a:rPr lang="en-US">
                <a:latin typeface="Enduro"/>
                <a:ea typeface="Enduro"/>
                <a:cs typeface="Enduro"/>
                <a:sym typeface="Enduro"/>
              </a:rPr>
              <a:t>what works for your team.</a:t>
            </a:r>
            <a:endParaRPr lang="en-US" sz="1800">
              <a:latin typeface="Enduro"/>
              <a:ea typeface="Enduro"/>
              <a:cs typeface="Enduro"/>
              <a:sym typeface="Enduro"/>
            </a:endParaRPr>
          </a:p>
        </p:txBody>
      </p:sp>
      <p:sp>
        <p:nvSpPr>
          <p:cNvPr id="20" name="TextBox 20"/>
          <p:cNvSpPr txBox="1"/>
          <p:nvPr/>
        </p:nvSpPr>
        <p:spPr>
          <a:xfrm>
            <a:off x="1028700" y="7212965"/>
            <a:ext cx="2085343" cy="3035935"/>
          </a:xfrm>
          <a:prstGeom prst="rect">
            <a:avLst/>
          </a:prstGeom>
        </p:spPr>
        <p:txBody>
          <a:bodyPr lIns="0" tIns="0" rIns="0" bIns="0" rtlCol="0" anchor="t">
            <a:spAutoFit/>
          </a:bodyPr>
          <a:lstStyle/>
          <a:p>
            <a:pPr algn="l">
              <a:lnSpc>
                <a:spcPts val="2239"/>
              </a:lnSpc>
            </a:pPr>
            <a:r>
              <a:rPr lang="en-US" sz="1599" b="1">
                <a:solidFill>
                  <a:srgbClr val="394646"/>
                </a:solidFill>
                <a:latin typeface="Enduro Bold"/>
                <a:ea typeface="Enduro Bold"/>
                <a:cs typeface="Enduro Bold"/>
                <a:sym typeface="Enduro Bold"/>
              </a:rPr>
              <a:t>Quickly find the right content – </a:t>
            </a:r>
            <a:r>
              <a:rPr lang="en-US" sz="1599">
                <a:solidFill>
                  <a:srgbClr val="394646"/>
                </a:solidFill>
                <a:latin typeface="Enduro"/>
                <a:ea typeface="Enduro"/>
                <a:cs typeface="Enduro"/>
                <a:sym typeface="Enduro"/>
              </a:rPr>
              <a:t>AI-powered search and chat help you surface relevant learning in seconds—and build smart playlists as you go.</a:t>
            </a:r>
          </a:p>
          <a:p>
            <a:pPr algn="l">
              <a:lnSpc>
                <a:spcPts val="2239"/>
              </a:lnSpc>
            </a:pPr>
            <a:endParaRPr lang="en-US" sz="1599">
              <a:solidFill>
                <a:srgbClr val="394646"/>
              </a:solidFill>
              <a:latin typeface="Enduro"/>
              <a:ea typeface="Enduro"/>
              <a:cs typeface="Enduro"/>
              <a:sym typeface="Enduro"/>
            </a:endParaRPr>
          </a:p>
          <a:p>
            <a:pPr algn="l">
              <a:lnSpc>
                <a:spcPts val="2239"/>
              </a:lnSpc>
            </a:pPr>
            <a:endParaRPr lang="en-US" sz="1599">
              <a:solidFill>
                <a:srgbClr val="394646"/>
              </a:solidFill>
              <a:latin typeface="Enduro"/>
              <a:ea typeface="Enduro"/>
              <a:cs typeface="Enduro"/>
              <a:sym typeface="Enduro"/>
            </a:endParaRPr>
          </a:p>
          <a:p>
            <a:pPr algn="l">
              <a:lnSpc>
                <a:spcPts val="2239"/>
              </a:lnSpc>
            </a:pPr>
            <a:endParaRPr lang="en-US" sz="1599">
              <a:solidFill>
                <a:srgbClr val="394646"/>
              </a:solidFill>
              <a:latin typeface="Enduro"/>
              <a:ea typeface="Enduro"/>
              <a:cs typeface="Enduro"/>
              <a:sym typeface="Enduro"/>
            </a:endParaRPr>
          </a:p>
          <a:p>
            <a:pPr algn="l">
              <a:lnSpc>
                <a:spcPts val="2239"/>
              </a:lnSpc>
            </a:pPr>
            <a:endParaRPr lang="en-US" sz="1599">
              <a:solidFill>
                <a:srgbClr val="394646"/>
              </a:solidFill>
              <a:latin typeface="Enduro"/>
              <a:ea typeface="Enduro"/>
              <a:cs typeface="Enduro"/>
              <a:sym typeface="Enduro"/>
            </a:endParaRPr>
          </a:p>
        </p:txBody>
      </p:sp>
      <p:sp>
        <p:nvSpPr>
          <p:cNvPr id="21" name="TextBox 21"/>
          <p:cNvSpPr txBox="1"/>
          <p:nvPr/>
        </p:nvSpPr>
        <p:spPr>
          <a:xfrm>
            <a:off x="1028700" y="5484326"/>
            <a:ext cx="4772213" cy="415290"/>
          </a:xfrm>
          <a:prstGeom prst="rect">
            <a:avLst/>
          </a:prstGeom>
        </p:spPr>
        <p:txBody>
          <a:bodyPr lIns="0" tIns="0" rIns="0" bIns="0" rtlCol="0" anchor="t">
            <a:spAutoFit/>
          </a:bodyPr>
          <a:lstStyle/>
          <a:p>
            <a:pPr algn="l">
              <a:lnSpc>
                <a:spcPts val="3359"/>
              </a:lnSpc>
            </a:pPr>
            <a:r>
              <a:rPr lang="en-US" sz="2400">
                <a:solidFill>
                  <a:srgbClr val="394646"/>
                </a:solidFill>
                <a:latin typeface="Enduro"/>
                <a:ea typeface="Enduro"/>
                <a:cs typeface="Enduro"/>
                <a:sym typeface="Enduro"/>
              </a:rPr>
              <a:t>Why you’ll love Go1 Learn</a:t>
            </a:r>
          </a:p>
        </p:txBody>
      </p:sp>
      <p:sp>
        <p:nvSpPr>
          <p:cNvPr id="22" name="TextBox 22"/>
          <p:cNvSpPr txBox="1"/>
          <p:nvPr/>
        </p:nvSpPr>
        <p:spPr>
          <a:xfrm>
            <a:off x="3675258" y="7222569"/>
            <a:ext cx="2091387" cy="2483485"/>
          </a:xfrm>
          <a:prstGeom prst="rect">
            <a:avLst/>
          </a:prstGeom>
        </p:spPr>
        <p:txBody>
          <a:bodyPr lIns="0" tIns="0" rIns="0" bIns="0" rtlCol="0" anchor="t">
            <a:spAutoFit/>
          </a:bodyPr>
          <a:lstStyle/>
          <a:p>
            <a:pPr algn="l">
              <a:lnSpc>
                <a:spcPts val="2239"/>
              </a:lnSpc>
            </a:pPr>
            <a:r>
              <a:rPr lang="en-US" sz="1599" b="1">
                <a:solidFill>
                  <a:srgbClr val="394646"/>
                </a:solidFill>
                <a:latin typeface="Enduro Bold"/>
                <a:ea typeface="Enduro Bold"/>
                <a:cs typeface="Enduro Bold"/>
                <a:sym typeface="Enduro Bold"/>
              </a:rPr>
              <a:t>Highlight what matters most – </a:t>
            </a:r>
            <a:r>
              <a:rPr lang="en-US" sz="1599">
                <a:solidFill>
                  <a:srgbClr val="394646"/>
                </a:solidFill>
                <a:latin typeface="Enduro"/>
                <a:ea typeface="Enduro"/>
                <a:cs typeface="Enduro"/>
                <a:sym typeface="Enduro"/>
              </a:rPr>
              <a:t>Use built-in curation tools to feature high-impact content directly on your homepage.</a:t>
            </a:r>
          </a:p>
          <a:p>
            <a:pPr algn="l">
              <a:lnSpc>
                <a:spcPts val="2239"/>
              </a:lnSpc>
            </a:pPr>
            <a:endParaRPr lang="en-US" sz="1599">
              <a:solidFill>
                <a:srgbClr val="394646"/>
              </a:solidFill>
              <a:latin typeface="Enduro"/>
              <a:ea typeface="Enduro"/>
              <a:cs typeface="Enduro"/>
              <a:sym typeface="Enduro"/>
            </a:endParaRPr>
          </a:p>
          <a:p>
            <a:pPr algn="l">
              <a:lnSpc>
                <a:spcPts val="2239"/>
              </a:lnSpc>
            </a:pPr>
            <a:endParaRPr lang="en-US" sz="1599">
              <a:solidFill>
                <a:srgbClr val="394646"/>
              </a:solidFill>
              <a:latin typeface="Enduro"/>
              <a:ea typeface="Enduro"/>
              <a:cs typeface="Enduro"/>
              <a:sym typeface="Enduro"/>
            </a:endParaRPr>
          </a:p>
        </p:txBody>
      </p:sp>
      <p:sp>
        <p:nvSpPr>
          <p:cNvPr id="23" name="TextBox 23"/>
          <p:cNvSpPr txBox="1"/>
          <p:nvPr/>
        </p:nvSpPr>
        <p:spPr>
          <a:xfrm>
            <a:off x="6232610" y="7222569"/>
            <a:ext cx="1874273" cy="2483485"/>
          </a:xfrm>
          <a:prstGeom prst="rect">
            <a:avLst/>
          </a:prstGeom>
        </p:spPr>
        <p:txBody>
          <a:bodyPr lIns="0" tIns="0" rIns="0" bIns="0" rtlCol="0" anchor="t">
            <a:spAutoFit/>
          </a:bodyPr>
          <a:lstStyle/>
          <a:p>
            <a:pPr algn="l">
              <a:lnSpc>
                <a:spcPts val="2239"/>
              </a:lnSpc>
            </a:pPr>
            <a:r>
              <a:rPr lang="en-US" sz="1599" b="1">
                <a:solidFill>
                  <a:srgbClr val="394646"/>
                </a:solidFill>
                <a:latin typeface="Enduro Bold"/>
                <a:ea typeface="Enduro Bold"/>
                <a:cs typeface="Enduro Bold"/>
                <a:sym typeface="Enduro Bold"/>
              </a:rPr>
              <a:t>Make smarter decisions – </a:t>
            </a:r>
            <a:r>
              <a:rPr lang="en-US" sz="1599">
                <a:solidFill>
                  <a:srgbClr val="394646"/>
                </a:solidFill>
                <a:latin typeface="Enduro"/>
                <a:ea typeface="Enduro"/>
                <a:cs typeface="Enduro"/>
                <a:sym typeface="Enduro"/>
              </a:rPr>
              <a:t>Tap into insights on skill trends and learner sentiment to guide your L&amp;D strategy with confidence.</a:t>
            </a:r>
          </a:p>
          <a:p>
            <a:pPr algn="l">
              <a:lnSpc>
                <a:spcPts val="2239"/>
              </a:lnSpc>
            </a:pPr>
            <a:endParaRPr lang="en-US" sz="1599">
              <a:solidFill>
                <a:srgbClr val="394646"/>
              </a:solidFill>
              <a:latin typeface="Enduro"/>
              <a:ea typeface="Enduro"/>
              <a:cs typeface="Enduro"/>
              <a:sym typeface="Enduro"/>
            </a:endParaRPr>
          </a:p>
          <a:p>
            <a:pPr algn="l">
              <a:lnSpc>
                <a:spcPts val="2239"/>
              </a:lnSpc>
            </a:pPr>
            <a:endParaRPr lang="en-US" sz="1599">
              <a:solidFill>
                <a:srgbClr val="394646"/>
              </a:solidFill>
              <a:latin typeface="Enduro"/>
              <a:ea typeface="Enduro"/>
              <a:cs typeface="Enduro"/>
              <a:sym typeface="Enduro"/>
            </a:endParaRPr>
          </a:p>
        </p:txBody>
      </p:sp>
      <p:sp>
        <p:nvSpPr>
          <p:cNvPr id="24" name="TextBox 24"/>
          <p:cNvSpPr txBox="1"/>
          <p:nvPr/>
        </p:nvSpPr>
        <p:spPr>
          <a:xfrm>
            <a:off x="1028700" y="1124090"/>
            <a:ext cx="6491751" cy="1222940"/>
          </a:xfrm>
          <a:prstGeom prst="rect">
            <a:avLst/>
          </a:prstGeom>
        </p:spPr>
        <p:txBody>
          <a:bodyPr lIns="0" tIns="0" rIns="0" bIns="0" rtlCol="0" anchor="t">
            <a:spAutoFit/>
          </a:bodyPr>
          <a:lstStyle/>
          <a:p>
            <a:pPr algn="l">
              <a:lnSpc>
                <a:spcPts val="4780"/>
              </a:lnSpc>
            </a:pPr>
            <a:r>
              <a:rPr lang="en-US" sz="3800">
                <a:solidFill>
                  <a:srgbClr val="394646"/>
                </a:solidFill>
                <a:latin typeface="Enduro Narrow"/>
                <a:ea typeface="Enduro Narrow"/>
                <a:cs typeface="Enduro Narrow"/>
                <a:sym typeface="Enduro Narrow"/>
              </a:rPr>
              <a:t>All the learning content you need – in one place</a:t>
            </a:r>
          </a:p>
        </p:txBody>
      </p:sp>
      <p:grpSp>
        <p:nvGrpSpPr>
          <p:cNvPr id="47" name="Group 47"/>
          <p:cNvGrpSpPr/>
          <p:nvPr/>
        </p:nvGrpSpPr>
        <p:grpSpPr>
          <a:xfrm>
            <a:off x="-84681" y="-21697"/>
            <a:ext cx="4322895" cy="604784"/>
            <a:chOff x="0" y="0"/>
            <a:chExt cx="1138540" cy="159285"/>
          </a:xfrm>
        </p:grpSpPr>
        <p:sp>
          <p:nvSpPr>
            <p:cNvPr id="48" name="Freeform 48"/>
            <p:cNvSpPr/>
            <p:nvPr/>
          </p:nvSpPr>
          <p:spPr>
            <a:xfrm>
              <a:off x="0" y="0"/>
              <a:ext cx="1138540" cy="159285"/>
            </a:xfrm>
            <a:custGeom>
              <a:avLst/>
              <a:gdLst/>
              <a:ahLst/>
              <a:cxnLst/>
              <a:rect l="l" t="t" r="r" b="b"/>
              <a:pathLst>
                <a:path w="1138540" h="159285">
                  <a:moveTo>
                    <a:pt x="0" y="0"/>
                  </a:moveTo>
                  <a:lnTo>
                    <a:pt x="1138540" y="0"/>
                  </a:lnTo>
                  <a:lnTo>
                    <a:pt x="1138540" y="159285"/>
                  </a:lnTo>
                  <a:lnTo>
                    <a:pt x="0" y="159285"/>
                  </a:lnTo>
                  <a:close/>
                </a:path>
              </a:pathLst>
            </a:custGeom>
            <a:solidFill>
              <a:srgbClr val="114954"/>
            </a:solidFill>
          </p:spPr>
          <p:txBody>
            <a:bodyPr/>
            <a:lstStyle/>
            <a:p>
              <a:endParaRPr lang="en-US"/>
            </a:p>
          </p:txBody>
        </p:sp>
        <p:sp>
          <p:nvSpPr>
            <p:cNvPr id="49" name="TextBox 49"/>
            <p:cNvSpPr txBox="1"/>
            <p:nvPr/>
          </p:nvSpPr>
          <p:spPr>
            <a:xfrm>
              <a:off x="0" y="-19050"/>
              <a:ext cx="1138540" cy="178335"/>
            </a:xfrm>
            <a:prstGeom prst="rect">
              <a:avLst/>
            </a:prstGeom>
          </p:spPr>
          <p:txBody>
            <a:bodyPr lIns="50800" tIns="50800" rIns="50800" bIns="50800" rtlCol="0" anchor="ctr"/>
            <a:lstStyle/>
            <a:p>
              <a:pPr algn="ctr">
                <a:lnSpc>
                  <a:spcPts val="2995"/>
                </a:lnSpc>
              </a:pPr>
              <a:r>
                <a:rPr lang="en-US" sz="2400" b="1" spc="-28">
                  <a:solidFill>
                    <a:srgbClr val="FFFFFF"/>
                  </a:solidFill>
                  <a:latin typeface="Enduro Bold"/>
                  <a:ea typeface="Enduro Bold"/>
                  <a:cs typeface="Enduro Bold"/>
                  <a:sym typeface="Enduro Bold"/>
                </a:rPr>
                <a:t>Go1 for Admins</a:t>
              </a:r>
            </a:p>
          </p:txBody>
        </p:sp>
      </p:grpSp>
      <p:grpSp>
        <p:nvGrpSpPr>
          <p:cNvPr id="50" name="Group 22">
            <a:extLst>
              <a:ext uri="{FF2B5EF4-FFF2-40B4-BE49-F238E27FC236}">
                <a16:creationId xmlns:a16="http://schemas.microsoft.com/office/drawing/2014/main" id="{21FF719E-D1D8-DFEB-112E-9D9BF2799440}"/>
              </a:ext>
            </a:extLst>
          </p:cNvPr>
          <p:cNvGrpSpPr/>
          <p:nvPr/>
        </p:nvGrpSpPr>
        <p:grpSpPr>
          <a:xfrm>
            <a:off x="1018925" y="4076700"/>
            <a:ext cx="3287306" cy="816114"/>
            <a:chOff x="0" y="-9525"/>
            <a:chExt cx="601448" cy="149317"/>
          </a:xfrm>
        </p:grpSpPr>
        <p:sp>
          <p:nvSpPr>
            <p:cNvPr id="51" name="Freeform 23">
              <a:extLst>
                <a:ext uri="{FF2B5EF4-FFF2-40B4-BE49-F238E27FC236}">
                  <a16:creationId xmlns:a16="http://schemas.microsoft.com/office/drawing/2014/main" id="{DCEF516F-8188-496F-8952-909262A272E7}"/>
                </a:ext>
              </a:extLst>
            </p:cNvPr>
            <p:cNvSpPr/>
            <p:nvPr/>
          </p:nvSpPr>
          <p:spPr>
            <a:xfrm>
              <a:off x="0" y="0"/>
              <a:ext cx="482803" cy="139792"/>
            </a:xfrm>
            <a:custGeom>
              <a:avLst/>
              <a:gdLst/>
              <a:ahLst/>
              <a:cxnLst/>
              <a:rect l="l" t="t" r="r" b="b"/>
              <a:pathLst>
                <a:path w="601448" h="139792">
                  <a:moveTo>
                    <a:pt x="14131" y="0"/>
                  </a:moveTo>
                  <a:lnTo>
                    <a:pt x="587317" y="0"/>
                  </a:lnTo>
                  <a:cubicBezTo>
                    <a:pt x="591065" y="0"/>
                    <a:pt x="594659" y="1489"/>
                    <a:pt x="597309" y="4139"/>
                  </a:cubicBezTo>
                  <a:cubicBezTo>
                    <a:pt x="599959" y="6789"/>
                    <a:pt x="601448" y="10383"/>
                    <a:pt x="601448" y="14131"/>
                  </a:cubicBezTo>
                  <a:lnTo>
                    <a:pt x="601448" y="125661"/>
                  </a:lnTo>
                  <a:cubicBezTo>
                    <a:pt x="601448" y="129409"/>
                    <a:pt x="599959" y="133003"/>
                    <a:pt x="597309" y="135653"/>
                  </a:cubicBezTo>
                  <a:cubicBezTo>
                    <a:pt x="594659" y="138303"/>
                    <a:pt x="591065" y="139792"/>
                    <a:pt x="587317" y="139792"/>
                  </a:cubicBezTo>
                  <a:lnTo>
                    <a:pt x="14131" y="139792"/>
                  </a:lnTo>
                  <a:cubicBezTo>
                    <a:pt x="10383" y="139792"/>
                    <a:pt x="6789" y="138303"/>
                    <a:pt x="4139" y="135653"/>
                  </a:cubicBezTo>
                  <a:cubicBezTo>
                    <a:pt x="1489" y="133003"/>
                    <a:pt x="0" y="129409"/>
                    <a:pt x="0" y="125661"/>
                  </a:cubicBezTo>
                  <a:lnTo>
                    <a:pt x="0" y="14131"/>
                  </a:lnTo>
                  <a:cubicBezTo>
                    <a:pt x="0" y="10383"/>
                    <a:pt x="1489" y="6789"/>
                    <a:pt x="4139" y="4139"/>
                  </a:cubicBezTo>
                  <a:cubicBezTo>
                    <a:pt x="6789" y="1489"/>
                    <a:pt x="10383" y="0"/>
                    <a:pt x="14131" y="0"/>
                  </a:cubicBezTo>
                  <a:close/>
                </a:path>
              </a:pathLst>
            </a:custGeom>
            <a:solidFill>
              <a:srgbClr val="D3E9EE"/>
            </a:solidFill>
          </p:spPr>
          <p:txBody>
            <a:bodyPr/>
            <a:lstStyle/>
            <a:p>
              <a:endParaRPr lang="en-US"/>
            </a:p>
          </p:txBody>
        </p:sp>
        <p:sp>
          <p:nvSpPr>
            <p:cNvPr id="52" name="TextBox 24">
              <a:extLst>
                <a:ext uri="{FF2B5EF4-FFF2-40B4-BE49-F238E27FC236}">
                  <a16:creationId xmlns:a16="http://schemas.microsoft.com/office/drawing/2014/main" id="{47D84189-0C98-FC0B-B8C6-7A2E6AB9F097}"/>
                </a:ext>
              </a:extLst>
            </p:cNvPr>
            <p:cNvSpPr txBox="1"/>
            <p:nvPr/>
          </p:nvSpPr>
          <p:spPr>
            <a:xfrm>
              <a:off x="0" y="-9525"/>
              <a:ext cx="601448" cy="149317"/>
            </a:xfrm>
            <a:prstGeom prst="rect">
              <a:avLst/>
            </a:prstGeom>
          </p:spPr>
          <p:txBody>
            <a:bodyPr lIns="50800" tIns="50800" rIns="50800" bIns="50800" rtlCol="0" anchor="ctr"/>
            <a:lstStyle/>
            <a:p>
              <a:pPr algn="r">
                <a:lnSpc>
                  <a:spcPts val="2400"/>
                </a:lnSpc>
              </a:pPr>
              <a:endParaRPr/>
            </a:p>
          </p:txBody>
        </p:sp>
      </p:grpSp>
      <p:sp>
        <p:nvSpPr>
          <p:cNvPr id="53" name="TextBox 25">
            <a:extLst>
              <a:ext uri="{FF2B5EF4-FFF2-40B4-BE49-F238E27FC236}">
                <a16:creationId xmlns:a16="http://schemas.microsoft.com/office/drawing/2014/main" id="{E170B6BD-AFD4-9E87-A060-8DE64E44E4A4}"/>
              </a:ext>
            </a:extLst>
          </p:cNvPr>
          <p:cNvSpPr txBox="1"/>
          <p:nvPr/>
        </p:nvSpPr>
        <p:spPr>
          <a:xfrm>
            <a:off x="1393260" y="4215214"/>
            <a:ext cx="1957195" cy="549125"/>
          </a:xfrm>
          <a:prstGeom prst="rect">
            <a:avLst/>
          </a:prstGeom>
        </p:spPr>
        <p:txBody>
          <a:bodyPr wrap="square" lIns="0" tIns="0" rIns="0" bIns="0" rtlCol="0" anchor="t">
            <a:spAutoFit/>
          </a:bodyPr>
          <a:lstStyle/>
          <a:p>
            <a:pPr algn="ctr">
              <a:lnSpc>
                <a:spcPts val="2246"/>
              </a:lnSpc>
            </a:pPr>
            <a:r>
              <a:rPr lang="en-US" sz="1799" b="1" u="sng">
                <a:latin typeface="Enduro Bold"/>
                <a:ea typeface="Enduro Bold"/>
                <a:cs typeface="Enduro Bold"/>
                <a:sym typeface="Enduro Bold"/>
                <a:hlinkClick r:id="rId8" tooltip="https://learn.go1.com">
                  <a:extLst>
                    <a:ext uri="{A12FA001-AC4F-418D-AE19-62706E023703}">
                      <ahyp:hlinkClr xmlns:ahyp="http://schemas.microsoft.com/office/drawing/2018/hyperlinkcolor" val="tx"/>
                    </a:ext>
                  </a:extLst>
                </a:hlinkClick>
              </a:rPr>
              <a:t>Take a tour of Go1 Learn</a:t>
            </a:r>
            <a:endParaRPr lang="en-US" sz="1799" b="1" u="sng">
              <a:latin typeface="Enduro Bold"/>
              <a:ea typeface="Enduro Bold"/>
              <a:cs typeface="Enduro Bold"/>
              <a:sym typeface="Enduro Bold"/>
              <a:hlinkClick r:id="rId9" tooltip="https://learn.go1.com">
                <a:extLst>
                  <a:ext uri="{A12FA001-AC4F-418D-AE19-62706E023703}">
                    <ahyp:hlinkClr xmlns:ahyp="http://schemas.microsoft.com/office/drawing/2018/hyperlinkcolor" val="tx"/>
                  </a:ext>
                </a:extLst>
              </a:hlinkClick>
            </a:endParaRPr>
          </a:p>
        </p:txBody>
      </p:sp>
      <p:grpSp>
        <p:nvGrpSpPr>
          <p:cNvPr id="54" name="Group 22">
            <a:extLst>
              <a:ext uri="{FF2B5EF4-FFF2-40B4-BE49-F238E27FC236}">
                <a16:creationId xmlns:a16="http://schemas.microsoft.com/office/drawing/2014/main" id="{27BCB2EF-69A8-6CAD-780D-775E51274966}"/>
              </a:ext>
            </a:extLst>
          </p:cNvPr>
          <p:cNvGrpSpPr/>
          <p:nvPr/>
        </p:nvGrpSpPr>
        <p:grpSpPr>
          <a:xfrm>
            <a:off x="4615748" y="4100886"/>
            <a:ext cx="5406204" cy="816114"/>
            <a:chOff x="0" y="-9525"/>
            <a:chExt cx="601448" cy="149317"/>
          </a:xfrm>
        </p:grpSpPr>
        <p:sp>
          <p:nvSpPr>
            <p:cNvPr id="55" name="Freeform 23">
              <a:extLst>
                <a:ext uri="{FF2B5EF4-FFF2-40B4-BE49-F238E27FC236}">
                  <a16:creationId xmlns:a16="http://schemas.microsoft.com/office/drawing/2014/main" id="{10178E33-0FA2-70F1-9BC6-7EA7575FB331}"/>
                </a:ext>
              </a:extLst>
            </p:cNvPr>
            <p:cNvSpPr/>
            <p:nvPr/>
          </p:nvSpPr>
          <p:spPr>
            <a:xfrm>
              <a:off x="0" y="0"/>
              <a:ext cx="329416" cy="139792"/>
            </a:xfrm>
            <a:custGeom>
              <a:avLst/>
              <a:gdLst/>
              <a:ahLst/>
              <a:cxnLst/>
              <a:rect l="l" t="t" r="r" b="b"/>
              <a:pathLst>
                <a:path w="601448" h="139792">
                  <a:moveTo>
                    <a:pt x="14131" y="0"/>
                  </a:moveTo>
                  <a:lnTo>
                    <a:pt x="587317" y="0"/>
                  </a:lnTo>
                  <a:cubicBezTo>
                    <a:pt x="591065" y="0"/>
                    <a:pt x="594659" y="1489"/>
                    <a:pt x="597309" y="4139"/>
                  </a:cubicBezTo>
                  <a:cubicBezTo>
                    <a:pt x="599959" y="6789"/>
                    <a:pt x="601448" y="10383"/>
                    <a:pt x="601448" y="14131"/>
                  </a:cubicBezTo>
                  <a:lnTo>
                    <a:pt x="601448" y="125661"/>
                  </a:lnTo>
                  <a:cubicBezTo>
                    <a:pt x="601448" y="129409"/>
                    <a:pt x="599959" y="133003"/>
                    <a:pt x="597309" y="135653"/>
                  </a:cubicBezTo>
                  <a:cubicBezTo>
                    <a:pt x="594659" y="138303"/>
                    <a:pt x="591065" y="139792"/>
                    <a:pt x="587317" y="139792"/>
                  </a:cubicBezTo>
                  <a:lnTo>
                    <a:pt x="14131" y="139792"/>
                  </a:lnTo>
                  <a:cubicBezTo>
                    <a:pt x="10383" y="139792"/>
                    <a:pt x="6789" y="138303"/>
                    <a:pt x="4139" y="135653"/>
                  </a:cubicBezTo>
                  <a:cubicBezTo>
                    <a:pt x="1489" y="133003"/>
                    <a:pt x="0" y="129409"/>
                    <a:pt x="0" y="125661"/>
                  </a:cubicBezTo>
                  <a:lnTo>
                    <a:pt x="0" y="14131"/>
                  </a:lnTo>
                  <a:cubicBezTo>
                    <a:pt x="0" y="10383"/>
                    <a:pt x="1489" y="6789"/>
                    <a:pt x="4139" y="4139"/>
                  </a:cubicBezTo>
                  <a:cubicBezTo>
                    <a:pt x="6789" y="1489"/>
                    <a:pt x="10383" y="0"/>
                    <a:pt x="14131" y="0"/>
                  </a:cubicBezTo>
                  <a:close/>
                </a:path>
              </a:pathLst>
            </a:custGeom>
            <a:solidFill>
              <a:srgbClr val="D3E9EE"/>
            </a:solidFill>
          </p:spPr>
          <p:txBody>
            <a:bodyPr/>
            <a:lstStyle/>
            <a:p>
              <a:endParaRPr lang="en-US"/>
            </a:p>
          </p:txBody>
        </p:sp>
        <p:sp>
          <p:nvSpPr>
            <p:cNvPr id="56" name="TextBox 24">
              <a:extLst>
                <a:ext uri="{FF2B5EF4-FFF2-40B4-BE49-F238E27FC236}">
                  <a16:creationId xmlns:a16="http://schemas.microsoft.com/office/drawing/2014/main" id="{DDE7F05E-B107-1A30-30F6-A49437EE58E7}"/>
                </a:ext>
              </a:extLst>
            </p:cNvPr>
            <p:cNvSpPr txBox="1"/>
            <p:nvPr/>
          </p:nvSpPr>
          <p:spPr>
            <a:xfrm>
              <a:off x="0" y="-9525"/>
              <a:ext cx="601448" cy="149317"/>
            </a:xfrm>
            <a:prstGeom prst="rect">
              <a:avLst/>
            </a:prstGeom>
          </p:spPr>
          <p:txBody>
            <a:bodyPr lIns="50800" tIns="50800" rIns="50800" bIns="50800" rtlCol="0" anchor="ctr"/>
            <a:lstStyle/>
            <a:p>
              <a:pPr algn="r">
                <a:lnSpc>
                  <a:spcPts val="2400"/>
                </a:lnSpc>
              </a:pPr>
              <a:endParaRPr/>
            </a:p>
          </p:txBody>
        </p:sp>
      </p:grpSp>
      <p:sp>
        <p:nvSpPr>
          <p:cNvPr id="57" name="TextBox 25">
            <a:extLst>
              <a:ext uri="{FF2B5EF4-FFF2-40B4-BE49-F238E27FC236}">
                <a16:creationId xmlns:a16="http://schemas.microsoft.com/office/drawing/2014/main" id="{CFBB9BA6-5DC5-78AE-3C8C-31B72226A4DF}"/>
              </a:ext>
            </a:extLst>
          </p:cNvPr>
          <p:cNvSpPr txBox="1"/>
          <p:nvPr/>
        </p:nvSpPr>
        <p:spPr>
          <a:xfrm>
            <a:off x="4992523" y="4249523"/>
            <a:ext cx="2207454" cy="549125"/>
          </a:xfrm>
          <a:prstGeom prst="rect">
            <a:avLst/>
          </a:prstGeom>
        </p:spPr>
        <p:txBody>
          <a:bodyPr wrap="square" lIns="0" tIns="0" rIns="0" bIns="0" rtlCol="0" anchor="t">
            <a:spAutoFit/>
          </a:bodyPr>
          <a:lstStyle/>
          <a:p>
            <a:pPr algn="ctr">
              <a:lnSpc>
                <a:spcPts val="2246"/>
              </a:lnSpc>
            </a:pPr>
            <a:r>
              <a:rPr lang="en-US" sz="1799" b="1" u="sng">
                <a:latin typeface="Enduro Bold"/>
                <a:ea typeface="Enduro Bold"/>
                <a:cs typeface="Enduro Bold"/>
                <a:sym typeface="Enduro Bold"/>
                <a:hlinkClick r:id="rId9" tooltip="https://learn.go1.com">
                  <a:extLst>
                    <a:ext uri="{A12FA001-AC4F-418D-AE19-62706E023703}">
                      <ahyp:hlinkClr xmlns:ahyp="http://schemas.microsoft.com/office/drawing/2018/hyperlinkcolor" val="tx"/>
                    </a:ext>
                  </a:extLst>
                </a:hlinkClick>
              </a:rPr>
              <a:t>Check out our </a:t>
            </a:r>
            <a:r>
              <a:rPr lang="en-US" sz="1799" b="1" u="sng">
                <a:latin typeface="Enduro Bold"/>
                <a:ea typeface="Enduro Bold"/>
                <a:cs typeface="Enduro Bold"/>
                <a:sym typeface="Enduro Bold"/>
                <a:hlinkClick r:id="rId10" tooltip="https://learn.go1.com">
                  <a:extLst>
                    <a:ext uri="{A12FA001-AC4F-418D-AE19-62706E023703}">
                      <ahyp:hlinkClr xmlns:ahyp="http://schemas.microsoft.com/office/drawing/2018/hyperlinkcolor" val="tx"/>
                    </a:ext>
                  </a:extLst>
                </a:hlinkClick>
              </a:rPr>
              <a:t>Admin</a:t>
            </a:r>
            <a:r>
              <a:rPr lang="en-US" sz="1799" b="1" u="sng">
                <a:latin typeface="Enduro Bold"/>
                <a:ea typeface="Enduro Bold"/>
                <a:cs typeface="Enduro Bold"/>
                <a:sym typeface="Enduro Bold"/>
                <a:hlinkClick r:id="rId9" tooltip="https://learn.go1.com">
                  <a:extLst>
                    <a:ext uri="{A12FA001-AC4F-418D-AE19-62706E023703}">
                      <ahyp:hlinkClr xmlns:ahyp="http://schemas.microsoft.com/office/drawing/2018/hyperlinkcolor" val="tx"/>
                    </a:ext>
                  </a:extLst>
                </a:hlinkClick>
              </a:rPr>
              <a:t> Guide</a:t>
            </a:r>
          </a:p>
        </p:txBody>
      </p:sp>
      <p:grpSp>
        <p:nvGrpSpPr>
          <p:cNvPr id="58" name="Group 22">
            <a:extLst>
              <a:ext uri="{FF2B5EF4-FFF2-40B4-BE49-F238E27FC236}">
                <a16:creationId xmlns:a16="http://schemas.microsoft.com/office/drawing/2014/main" id="{E5DE3474-E34E-E399-262C-46E2E9F84F57}"/>
              </a:ext>
            </a:extLst>
          </p:cNvPr>
          <p:cNvGrpSpPr/>
          <p:nvPr/>
        </p:nvGrpSpPr>
        <p:grpSpPr>
          <a:xfrm>
            <a:off x="2456875" y="9332446"/>
            <a:ext cx="3287306" cy="764054"/>
            <a:chOff x="0" y="0"/>
            <a:chExt cx="601448" cy="139792"/>
          </a:xfrm>
          <a:solidFill>
            <a:srgbClr val="D3E9EE"/>
          </a:solidFill>
        </p:grpSpPr>
        <p:sp>
          <p:nvSpPr>
            <p:cNvPr id="59" name="Freeform 23">
              <a:extLst>
                <a:ext uri="{FF2B5EF4-FFF2-40B4-BE49-F238E27FC236}">
                  <a16:creationId xmlns:a16="http://schemas.microsoft.com/office/drawing/2014/main" id="{51FB9613-C8FE-384B-F9BC-29204CD7CC9D}"/>
                </a:ext>
              </a:extLst>
            </p:cNvPr>
            <p:cNvSpPr/>
            <p:nvPr/>
          </p:nvSpPr>
          <p:spPr>
            <a:xfrm>
              <a:off x="0" y="0"/>
              <a:ext cx="601448" cy="139792"/>
            </a:xfrm>
            <a:custGeom>
              <a:avLst/>
              <a:gdLst/>
              <a:ahLst/>
              <a:cxnLst/>
              <a:rect l="l" t="t" r="r" b="b"/>
              <a:pathLst>
                <a:path w="601448" h="139792">
                  <a:moveTo>
                    <a:pt x="14131" y="0"/>
                  </a:moveTo>
                  <a:lnTo>
                    <a:pt x="587317" y="0"/>
                  </a:lnTo>
                  <a:cubicBezTo>
                    <a:pt x="591065" y="0"/>
                    <a:pt x="594659" y="1489"/>
                    <a:pt x="597309" y="4139"/>
                  </a:cubicBezTo>
                  <a:cubicBezTo>
                    <a:pt x="599959" y="6789"/>
                    <a:pt x="601448" y="10383"/>
                    <a:pt x="601448" y="14131"/>
                  </a:cubicBezTo>
                  <a:lnTo>
                    <a:pt x="601448" y="125661"/>
                  </a:lnTo>
                  <a:cubicBezTo>
                    <a:pt x="601448" y="129409"/>
                    <a:pt x="599959" y="133003"/>
                    <a:pt x="597309" y="135653"/>
                  </a:cubicBezTo>
                  <a:cubicBezTo>
                    <a:pt x="594659" y="138303"/>
                    <a:pt x="591065" y="139792"/>
                    <a:pt x="587317" y="139792"/>
                  </a:cubicBezTo>
                  <a:lnTo>
                    <a:pt x="14131" y="139792"/>
                  </a:lnTo>
                  <a:cubicBezTo>
                    <a:pt x="10383" y="139792"/>
                    <a:pt x="6789" y="138303"/>
                    <a:pt x="4139" y="135653"/>
                  </a:cubicBezTo>
                  <a:cubicBezTo>
                    <a:pt x="1489" y="133003"/>
                    <a:pt x="0" y="129409"/>
                    <a:pt x="0" y="125661"/>
                  </a:cubicBezTo>
                  <a:lnTo>
                    <a:pt x="0" y="14131"/>
                  </a:lnTo>
                  <a:cubicBezTo>
                    <a:pt x="0" y="10383"/>
                    <a:pt x="1489" y="6789"/>
                    <a:pt x="4139" y="4139"/>
                  </a:cubicBezTo>
                  <a:cubicBezTo>
                    <a:pt x="6789" y="1489"/>
                    <a:pt x="10383" y="0"/>
                    <a:pt x="14131" y="0"/>
                  </a:cubicBezTo>
                  <a:close/>
                </a:path>
              </a:pathLst>
            </a:custGeom>
            <a:grpFill/>
          </p:spPr>
          <p:txBody>
            <a:bodyPr/>
            <a:lstStyle/>
            <a:p>
              <a:endParaRPr lang="en-US"/>
            </a:p>
          </p:txBody>
        </p:sp>
        <p:sp>
          <p:nvSpPr>
            <p:cNvPr id="60" name="TextBox 24">
              <a:extLst>
                <a:ext uri="{FF2B5EF4-FFF2-40B4-BE49-F238E27FC236}">
                  <a16:creationId xmlns:a16="http://schemas.microsoft.com/office/drawing/2014/main" id="{298F7D0D-C2E5-96FA-FE49-A75B56000622}"/>
                </a:ext>
              </a:extLst>
            </p:cNvPr>
            <p:cNvSpPr txBox="1"/>
            <p:nvPr/>
          </p:nvSpPr>
          <p:spPr>
            <a:xfrm>
              <a:off x="0" y="-9525"/>
              <a:ext cx="601448" cy="149317"/>
            </a:xfrm>
            <a:prstGeom prst="rect">
              <a:avLst/>
            </a:prstGeom>
            <a:grpFill/>
          </p:spPr>
          <p:txBody>
            <a:bodyPr lIns="50800" tIns="50800" rIns="50800" bIns="50800" rtlCol="0" anchor="ctr"/>
            <a:lstStyle/>
            <a:p>
              <a:pPr algn="r">
                <a:lnSpc>
                  <a:spcPts val="2400"/>
                </a:lnSpc>
              </a:pPr>
              <a:endParaRPr/>
            </a:p>
          </p:txBody>
        </p:sp>
      </p:grpSp>
      <p:sp>
        <p:nvSpPr>
          <p:cNvPr id="61" name="TextBox 25">
            <a:extLst>
              <a:ext uri="{FF2B5EF4-FFF2-40B4-BE49-F238E27FC236}">
                <a16:creationId xmlns:a16="http://schemas.microsoft.com/office/drawing/2014/main" id="{EEB25F2F-FC43-396A-7EA7-96B0DE18C8D0}"/>
              </a:ext>
            </a:extLst>
          </p:cNvPr>
          <p:cNvSpPr txBox="1"/>
          <p:nvPr/>
        </p:nvSpPr>
        <p:spPr>
          <a:xfrm>
            <a:off x="2885057" y="9549951"/>
            <a:ext cx="4049143" cy="274777"/>
          </a:xfrm>
          <a:prstGeom prst="rect">
            <a:avLst/>
          </a:prstGeom>
        </p:spPr>
        <p:txBody>
          <a:bodyPr lIns="0" tIns="0" rIns="0" bIns="0" rtlCol="0" anchor="t">
            <a:spAutoFit/>
          </a:bodyPr>
          <a:lstStyle/>
          <a:p>
            <a:pPr algn="l">
              <a:lnSpc>
                <a:spcPts val="2246"/>
              </a:lnSpc>
            </a:pPr>
            <a:r>
              <a:rPr lang="en-US" sz="1799" b="1" u="sng">
                <a:latin typeface="Enduro Bold"/>
                <a:ea typeface="Enduro Bold"/>
                <a:cs typeface="Enduro Bold"/>
                <a:sym typeface="Enduro Bold"/>
                <a:hlinkClick r:id="rId9" tooltip="https://learn.go1.com">
                  <a:extLst>
                    <a:ext uri="{A12FA001-AC4F-418D-AE19-62706E023703}">
                      <ahyp:hlinkClr xmlns:ahyp="http://schemas.microsoft.com/office/drawing/2018/hyperlinkcolor" val="tx"/>
                    </a:ext>
                  </a:extLst>
                </a:hlinkClick>
              </a:rPr>
              <a:t>Log in to get started!</a:t>
            </a:r>
          </a:p>
        </p:txBody>
      </p:sp>
      <p:sp>
        <p:nvSpPr>
          <p:cNvPr id="62" name="Freeform 11">
            <a:extLst>
              <a:ext uri="{FF2B5EF4-FFF2-40B4-BE49-F238E27FC236}">
                <a16:creationId xmlns:a16="http://schemas.microsoft.com/office/drawing/2014/main" id="{1DCD1AA4-220F-E18E-D16E-EDF5AE027B64}"/>
              </a:ext>
            </a:extLst>
          </p:cNvPr>
          <p:cNvSpPr/>
          <p:nvPr/>
        </p:nvSpPr>
        <p:spPr>
          <a:xfrm rot="-2930909">
            <a:off x="13770502" y="-3901478"/>
            <a:ext cx="6152250" cy="7184351"/>
          </a:xfrm>
          <a:custGeom>
            <a:avLst/>
            <a:gdLst/>
            <a:ahLst/>
            <a:cxnLst/>
            <a:rect l="l" t="t" r="r" b="b"/>
            <a:pathLst>
              <a:path w="6152250" h="7184351">
                <a:moveTo>
                  <a:pt x="0" y="0"/>
                </a:moveTo>
                <a:lnTo>
                  <a:pt x="6152250" y="0"/>
                </a:lnTo>
                <a:lnTo>
                  <a:pt x="6152250" y="7184352"/>
                </a:lnTo>
                <a:lnTo>
                  <a:pt x="0" y="7184352"/>
                </a:lnTo>
                <a:lnTo>
                  <a:pt x="0" y="0"/>
                </a:lnTo>
                <a:close/>
              </a:path>
            </a:pathLst>
          </a:custGeom>
          <a:blipFill>
            <a:blip r:embed="rId11"/>
            <a:stretch>
              <a:fillRect t="-7598"/>
            </a:stretch>
          </a:blipFill>
        </p:spPr>
        <p:txBody>
          <a:bodyPr/>
          <a:lstStyle/>
          <a:p>
            <a:endParaRPr lang="en-US"/>
          </a:p>
        </p:txBody>
      </p:sp>
      <p:grpSp>
        <p:nvGrpSpPr>
          <p:cNvPr id="63" name="Group 26">
            <a:extLst>
              <a:ext uri="{FF2B5EF4-FFF2-40B4-BE49-F238E27FC236}">
                <a16:creationId xmlns:a16="http://schemas.microsoft.com/office/drawing/2014/main" id="{0241C860-5277-473D-630C-0AC14CCD96F3}"/>
              </a:ext>
            </a:extLst>
          </p:cNvPr>
          <p:cNvGrpSpPr/>
          <p:nvPr/>
        </p:nvGrpSpPr>
        <p:grpSpPr>
          <a:xfrm>
            <a:off x="12992724" y="6406969"/>
            <a:ext cx="1389401" cy="1389401"/>
            <a:chOff x="0" y="0"/>
            <a:chExt cx="1852535" cy="1852535"/>
          </a:xfrm>
        </p:grpSpPr>
        <p:sp>
          <p:nvSpPr>
            <p:cNvPr id="64" name="Freeform 27">
              <a:extLst>
                <a:ext uri="{FF2B5EF4-FFF2-40B4-BE49-F238E27FC236}">
                  <a16:creationId xmlns:a16="http://schemas.microsoft.com/office/drawing/2014/main" id="{4A59CAE6-E5E9-0891-390E-E621621DD98B}"/>
                </a:ext>
              </a:extLst>
            </p:cNvPr>
            <p:cNvSpPr/>
            <p:nvPr/>
          </p:nvSpPr>
          <p:spPr>
            <a:xfrm>
              <a:off x="0" y="0"/>
              <a:ext cx="1852422" cy="1852549"/>
            </a:xfrm>
            <a:custGeom>
              <a:avLst/>
              <a:gdLst/>
              <a:ahLst/>
              <a:cxnLst/>
              <a:rect l="l" t="t" r="r" b="b"/>
              <a:pathLst>
                <a:path w="1852422" h="1852549">
                  <a:moveTo>
                    <a:pt x="0" y="308737"/>
                  </a:moveTo>
                  <a:cubicBezTo>
                    <a:pt x="0" y="138176"/>
                    <a:pt x="138176" y="0"/>
                    <a:pt x="308737" y="0"/>
                  </a:cubicBezTo>
                  <a:lnTo>
                    <a:pt x="1543685" y="0"/>
                  </a:lnTo>
                  <a:cubicBezTo>
                    <a:pt x="1714246" y="0"/>
                    <a:pt x="1852422" y="138176"/>
                    <a:pt x="1852422" y="308737"/>
                  </a:cubicBezTo>
                  <a:lnTo>
                    <a:pt x="1852422" y="1543685"/>
                  </a:lnTo>
                  <a:cubicBezTo>
                    <a:pt x="1852422" y="1714246"/>
                    <a:pt x="1714246" y="1852422"/>
                    <a:pt x="1543685" y="1852422"/>
                  </a:cubicBezTo>
                  <a:lnTo>
                    <a:pt x="308737" y="1852422"/>
                  </a:lnTo>
                  <a:cubicBezTo>
                    <a:pt x="138176" y="1852549"/>
                    <a:pt x="0" y="1714246"/>
                    <a:pt x="0" y="1543812"/>
                  </a:cubicBezTo>
                  <a:close/>
                </a:path>
              </a:pathLst>
            </a:custGeom>
            <a:solidFill>
              <a:srgbClr val="FFFFFF"/>
            </a:solidFill>
          </p:spPr>
          <p:txBody>
            <a:bodyPr/>
            <a:lstStyle/>
            <a:p>
              <a:endParaRPr lang="en-US"/>
            </a:p>
          </p:txBody>
        </p:sp>
      </p:grpSp>
      <p:grpSp>
        <p:nvGrpSpPr>
          <p:cNvPr id="65" name="Group 28">
            <a:extLst>
              <a:ext uri="{FF2B5EF4-FFF2-40B4-BE49-F238E27FC236}">
                <a16:creationId xmlns:a16="http://schemas.microsoft.com/office/drawing/2014/main" id="{87965DCD-A51D-2EB0-E29A-F176C67BF4F6}"/>
              </a:ext>
            </a:extLst>
          </p:cNvPr>
          <p:cNvGrpSpPr/>
          <p:nvPr/>
        </p:nvGrpSpPr>
        <p:grpSpPr>
          <a:xfrm>
            <a:off x="12992724" y="9601121"/>
            <a:ext cx="1389401" cy="1389401"/>
            <a:chOff x="0" y="0"/>
            <a:chExt cx="1852535" cy="1852535"/>
          </a:xfrm>
        </p:grpSpPr>
        <p:sp>
          <p:nvSpPr>
            <p:cNvPr id="66" name="Freeform 29">
              <a:extLst>
                <a:ext uri="{FF2B5EF4-FFF2-40B4-BE49-F238E27FC236}">
                  <a16:creationId xmlns:a16="http://schemas.microsoft.com/office/drawing/2014/main" id="{45691DCB-5EDD-1409-90EB-BAD453168A80}"/>
                </a:ext>
              </a:extLst>
            </p:cNvPr>
            <p:cNvSpPr/>
            <p:nvPr/>
          </p:nvSpPr>
          <p:spPr>
            <a:xfrm>
              <a:off x="0" y="0"/>
              <a:ext cx="1852422" cy="1852549"/>
            </a:xfrm>
            <a:custGeom>
              <a:avLst/>
              <a:gdLst/>
              <a:ahLst/>
              <a:cxnLst/>
              <a:rect l="l" t="t" r="r" b="b"/>
              <a:pathLst>
                <a:path w="1852422" h="1852549">
                  <a:moveTo>
                    <a:pt x="0" y="308737"/>
                  </a:moveTo>
                  <a:cubicBezTo>
                    <a:pt x="0" y="138176"/>
                    <a:pt x="138176" y="0"/>
                    <a:pt x="308737" y="0"/>
                  </a:cubicBezTo>
                  <a:lnTo>
                    <a:pt x="1543685" y="0"/>
                  </a:lnTo>
                  <a:cubicBezTo>
                    <a:pt x="1714246" y="0"/>
                    <a:pt x="1852422" y="138176"/>
                    <a:pt x="1852422" y="308737"/>
                  </a:cubicBezTo>
                  <a:lnTo>
                    <a:pt x="1852422" y="1543685"/>
                  </a:lnTo>
                  <a:cubicBezTo>
                    <a:pt x="1852422" y="1714246"/>
                    <a:pt x="1714246" y="1852422"/>
                    <a:pt x="1543685" y="1852422"/>
                  </a:cubicBezTo>
                  <a:lnTo>
                    <a:pt x="308737" y="1852422"/>
                  </a:lnTo>
                  <a:cubicBezTo>
                    <a:pt x="138176" y="1852549"/>
                    <a:pt x="0" y="1714246"/>
                    <a:pt x="0" y="1543812"/>
                  </a:cubicBezTo>
                  <a:close/>
                </a:path>
              </a:pathLst>
            </a:custGeom>
            <a:solidFill>
              <a:srgbClr val="FFFFFF"/>
            </a:solidFill>
          </p:spPr>
          <p:txBody>
            <a:bodyPr/>
            <a:lstStyle/>
            <a:p>
              <a:endParaRPr lang="en-US"/>
            </a:p>
          </p:txBody>
        </p:sp>
      </p:grpSp>
      <p:grpSp>
        <p:nvGrpSpPr>
          <p:cNvPr id="67" name="Group 30">
            <a:extLst>
              <a:ext uri="{FF2B5EF4-FFF2-40B4-BE49-F238E27FC236}">
                <a16:creationId xmlns:a16="http://schemas.microsoft.com/office/drawing/2014/main" id="{7518FE32-0932-8A90-C381-01D49B2045D5}"/>
              </a:ext>
            </a:extLst>
          </p:cNvPr>
          <p:cNvGrpSpPr/>
          <p:nvPr/>
        </p:nvGrpSpPr>
        <p:grpSpPr>
          <a:xfrm>
            <a:off x="12992724" y="8004045"/>
            <a:ext cx="1389401" cy="1389401"/>
            <a:chOff x="0" y="0"/>
            <a:chExt cx="1852535" cy="1852535"/>
          </a:xfrm>
        </p:grpSpPr>
        <p:sp>
          <p:nvSpPr>
            <p:cNvPr id="68" name="Freeform 31">
              <a:extLst>
                <a:ext uri="{FF2B5EF4-FFF2-40B4-BE49-F238E27FC236}">
                  <a16:creationId xmlns:a16="http://schemas.microsoft.com/office/drawing/2014/main" id="{E9D9E754-C950-CA91-FE3E-18EDB118D796}"/>
                </a:ext>
              </a:extLst>
            </p:cNvPr>
            <p:cNvSpPr/>
            <p:nvPr/>
          </p:nvSpPr>
          <p:spPr>
            <a:xfrm>
              <a:off x="0" y="0"/>
              <a:ext cx="1852422" cy="1852549"/>
            </a:xfrm>
            <a:custGeom>
              <a:avLst/>
              <a:gdLst/>
              <a:ahLst/>
              <a:cxnLst/>
              <a:rect l="l" t="t" r="r" b="b"/>
              <a:pathLst>
                <a:path w="1852422" h="1852549">
                  <a:moveTo>
                    <a:pt x="0" y="308737"/>
                  </a:moveTo>
                  <a:cubicBezTo>
                    <a:pt x="0" y="138176"/>
                    <a:pt x="138176" y="0"/>
                    <a:pt x="308737" y="0"/>
                  </a:cubicBezTo>
                  <a:lnTo>
                    <a:pt x="1543685" y="0"/>
                  </a:lnTo>
                  <a:cubicBezTo>
                    <a:pt x="1714246" y="0"/>
                    <a:pt x="1852422" y="138176"/>
                    <a:pt x="1852422" y="308737"/>
                  </a:cubicBezTo>
                  <a:lnTo>
                    <a:pt x="1852422" y="1543685"/>
                  </a:lnTo>
                  <a:cubicBezTo>
                    <a:pt x="1852422" y="1714246"/>
                    <a:pt x="1714246" y="1852422"/>
                    <a:pt x="1543685" y="1852422"/>
                  </a:cubicBezTo>
                  <a:lnTo>
                    <a:pt x="308737" y="1852422"/>
                  </a:lnTo>
                  <a:cubicBezTo>
                    <a:pt x="138176" y="1852549"/>
                    <a:pt x="0" y="1714246"/>
                    <a:pt x="0" y="1543812"/>
                  </a:cubicBezTo>
                  <a:close/>
                </a:path>
              </a:pathLst>
            </a:custGeom>
            <a:solidFill>
              <a:srgbClr val="FFFFFF"/>
            </a:solidFill>
          </p:spPr>
          <p:txBody>
            <a:bodyPr/>
            <a:lstStyle/>
            <a:p>
              <a:endParaRPr lang="en-US"/>
            </a:p>
          </p:txBody>
        </p:sp>
      </p:grpSp>
      <p:grpSp>
        <p:nvGrpSpPr>
          <p:cNvPr id="69" name="Group 32">
            <a:extLst>
              <a:ext uri="{FF2B5EF4-FFF2-40B4-BE49-F238E27FC236}">
                <a16:creationId xmlns:a16="http://schemas.microsoft.com/office/drawing/2014/main" id="{B0295C5D-08F1-9FF6-C509-BF1874D56FD7}"/>
              </a:ext>
            </a:extLst>
          </p:cNvPr>
          <p:cNvGrpSpPr/>
          <p:nvPr/>
        </p:nvGrpSpPr>
        <p:grpSpPr>
          <a:xfrm>
            <a:off x="12992724" y="2963524"/>
            <a:ext cx="1389401" cy="1389401"/>
            <a:chOff x="0" y="0"/>
            <a:chExt cx="1852535" cy="1852535"/>
          </a:xfrm>
        </p:grpSpPr>
        <p:sp>
          <p:nvSpPr>
            <p:cNvPr id="70" name="Freeform 33">
              <a:extLst>
                <a:ext uri="{FF2B5EF4-FFF2-40B4-BE49-F238E27FC236}">
                  <a16:creationId xmlns:a16="http://schemas.microsoft.com/office/drawing/2014/main" id="{CAB1CFDD-47C7-9218-5663-687F3CEA9584}"/>
                </a:ext>
              </a:extLst>
            </p:cNvPr>
            <p:cNvSpPr/>
            <p:nvPr/>
          </p:nvSpPr>
          <p:spPr>
            <a:xfrm>
              <a:off x="0" y="0"/>
              <a:ext cx="1852422" cy="1852549"/>
            </a:xfrm>
            <a:custGeom>
              <a:avLst/>
              <a:gdLst/>
              <a:ahLst/>
              <a:cxnLst/>
              <a:rect l="l" t="t" r="r" b="b"/>
              <a:pathLst>
                <a:path w="1852422" h="1852549">
                  <a:moveTo>
                    <a:pt x="0" y="308737"/>
                  </a:moveTo>
                  <a:cubicBezTo>
                    <a:pt x="0" y="138176"/>
                    <a:pt x="138176" y="0"/>
                    <a:pt x="308737" y="0"/>
                  </a:cubicBezTo>
                  <a:lnTo>
                    <a:pt x="1543685" y="0"/>
                  </a:lnTo>
                  <a:cubicBezTo>
                    <a:pt x="1714246" y="0"/>
                    <a:pt x="1852422" y="138176"/>
                    <a:pt x="1852422" y="308737"/>
                  </a:cubicBezTo>
                  <a:lnTo>
                    <a:pt x="1852422" y="1543685"/>
                  </a:lnTo>
                  <a:cubicBezTo>
                    <a:pt x="1852422" y="1714246"/>
                    <a:pt x="1714246" y="1852422"/>
                    <a:pt x="1543685" y="1852422"/>
                  </a:cubicBezTo>
                  <a:lnTo>
                    <a:pt x="308737" y="1852422"/>
                  </a:lnTo>
                  <a:cubicBezTo>
                    <a:pt x="138176" y="1852549"/>
                    <a:pt x="0" y="1714246"/>
                    <a:pt x="0" y="1543812"/>
                  </a:cubicBezTo>
                  <a:close/>
                </a:path>
              </a:pathLst>
            </a:custGeom>
            <a:solidFill>
              <a:srgbClr val="FFFFFF"/>
            </a:solidFill>
          </p:spPr>
          <p:txBody>
            <a:bodyPr/>
            <a:lstStyle/>
            <a:p>
              <a:endParaRPr lang="en-US"/>
            </a:p>
          </p:txBody>
        </p:sp>
      </p:grpSp>
      <p:grpSp>
        <p:nvGrpSpPr>
          <p:cNvPr id="71" name="Group 34">
            <a:extLst>
              <a:ext uri="{FF2B5EF4-FFF2-40B4-BE49-F238E27FC236}">
                <a16:creationId xmlns:a16="http://schemas.microsoft.com/office/drawing/2014/main" id="{3DAFA48E-D7D8-93EB-A1A7-CAFAA6F40B5B}"/>
              </a:ext>
            </a:extLst>
          </p:cNvPr>
          <p:cNvGrpSpPr/>
          <p:nvPr/>
        </p:nvGrpSpPr>
        <p:grpSpPr>
          <a:xfrm>
            <a:off x="12992724" y="1364574"/>
            <a:ext cx="1389401" cy="1389401"/>
            <a:chOff x="0" y="0"/>
            <a:chExt cx="1852535" cy="1852535"/>
          </a:xfrm>
        </p:grpSpPr>
        <p:sp>
          <p:nvSpPr>
            <p:cNvPr id="72" name="Freeform 35">
              <a:extLst>
                <a:ext uri="{FF2B5EF4-FFF2-40B4-BE49-F238E27FC236}">
                  <a16:creationId xmlns:a16="http://schemas.microsoft.com/office/drawing/2014/main" id="{E052B607-2CB7-AC8D-C36B-1300EEC132D7}"/>
                </a:ext>
              </a:extLst>
            </p:cNvPr>
            <p:cNvSpPr/>
            <p:nvPr/>
          </p:nvSpPr>
          <p:spPr>
            <a:xfrm>
              <a:off x="0" y="0"/>
              <a:ext cx="1852422" cy="1852549"/>
            </a:xfrm>
            <a:custGeom>
              <a:avLst/>
              <a:gdLst/>
              <a:ahLst/>
              <a:cxnLst/>
              <a:rect l="l" t="t" r="r" b="b"/>
              <a:pathLst>
                <a:path w="1852422" h="1852549">
                  <a:moveTo>
                    <a:pt x="0" y="308737"/>
                  </a:moveTo>
                  <a:cubicBezTo>
                    <a:pt x="0" y="138176"/>
                    <a:pt x="138176" y="0"/>
                    <a:pt x="308737" y="0"/>
                  </a:cubicBezTo>
                  <a:lnTo>
                    <a:pt x="1543685" y="0"/>
                  </a:lnTo>
                  <a:cubicBezTo>
                    <a:pt x="1714246" y="0"/>
                    <a:pt x="1852422" y="138176"/>
                    <a:pt x="1852422" y="308737"/>
                  </a:cubicBezTo>
                  <a:lnTo>
                    <a:pt x="1852422" y="1543685"/>
                  </a:lnTo>
                  <a:cubicBezTo>
                    <a:pt x="1852422" y="1714246"/>
                    <a:pt x="1714246" y="1852422"/>
                    <a:pt x="1543685" y="1852422"/>
                  </a:cubicBezTo>
                  <a:lnTo>
                    <a:pt x="308737" y="1852422"/>
                  </a:lnTo>
                  <a:cubicBezTo>
                    <a:pt x="138176" y="1852549"/>
                    <a:pt x="0" y="1714246"/>
                    <a:pt x="0" y="1543812"/>
                  </a:cubicBezTo>
                  <a:close/>
                </a:path>
              </a:pathLst>
            </a:custGeom>
            <a:solidFill>
              <a:srgbClr val="FFFFFF"/>
            </a:solidFill>
          </p:spPr>
          <p:txBody>
            <a:bodyPr/>
            <a:lstStyle/>
            <a:p>
              <a:endParaRPr lang="en-US"/>
            </a:p>
          </p:txBody>
        </p:sp>
      </p:grpSp>
      <p:grpSp>
        <p:nvGrpSpPr>
          <p:cNvPr id="73" name="Group 36">
            <a:extLst>
              <a:ext uri="{FF2B5EF4-FFF2-40B4-BE49-F238E27FC236}">
                <a16:creationId xmlns:a16="http://schemas.microsoft.com/office/drawing/2014/main" id="{1AB1CC37-AE9A-FF23-97C9-D36D685A92B4}"/>
              </a:ext>
            </a:extLst>
          </p:cNvPr>
          <p:cNvGrpSpPr/>
          <p:nvPr/>
        </p:nvGrpSpPr>
        <p:grpSpPr>
          <a:xfrm>
            <a:off x="12992724" y="-232502"/>
            <a:ext cx="1389401" cy="1389401"/>
            <a:chOff x="0" y="0"/>
            <a:chExt cx="1852535" cy="1852535"/>
          </a:xfrm>
        </p:grpSpPr>
        <p:sp>
          <p:nvSpPr>
            <p:cNvPr id="74" name="Freeform 37">
              <a:extLst>
                <a:ext uri="{FF2B5EF4-FFF2-40B4-BE49-F238E27FC236}">
                  <a16:creationId xmlns:a16="http://schemas.microsoft.com/office/drawing/2014/main" id="{43D3F2C4-C72D-A969-C3FA-D7204753CE9E}"/>
                </a:ext>
              </a:extLst>
            </p:cNvPr>
            <p:cNvSpPr/>
            <p:nvPr/>
          </p:nvSpPr>
          <p:spPr>
            <a:xfrm>
              <a:off x="0" y="0"/>
              <a:ext cx="1852422" cy="1852549"/>
            </a:xfrm>
            <a:custGeom>
              <a:avLst/>
              <a:gdLst/>
              <a:ahLst/>
              <a:cxnLst/>
              <a:rect l="l" t="t" r="r" b="b"/>
              <a:pathLst>
                <a:path w="1852422" h="1852549">
                  <a:moveTo>
                    <a:pt x="0" y="308737"/>
                  </a:moveTo>
                  <a:cubicBezTo>
                    <a:pt x="0" y="138176"/>
                    <a:pt x="138176" y="0"/>
                    <a:pt x="308737" y="0"/>
                  </a:cubicBezTo>
                  <a:lnTo>
                    <a:pt x="1543685" y="0"/>
                  </a:lnTo>
                  <a:cubicBezTo>
                    <a:pt x="1714246" y="0"/>
                    <a:pt x="1852422" y="138176"/>
                    <a:pt x="1852422" y="308737"/>
                  </a:cubicBezTo>
                  <a:lnTo>
                    <a:pt x="1852422" y="1543685"/>
                  </a:lnTo>
                  <a:cubicBezTo>
                    <a:pt x="1852422" y="1714246"/>
                    <a:pt x="1714246" y="1852422"/>
                    <a:pt x="1543685" y="1852422"/>
                  </a:cubicBezTo>
                  <a:lnTo>
                    <a:pt x="308737" y="1852422"/>
                  </a:lnTo>
                  <a:cubicBezTo>
                    <a:pt x="138176" y="1852549"/>
                    <a:pt x="0" y="1714246"/>
                    <a:pt x="0" y="1543812"/>
                  </a:cubicBezTo>
                  <a:close/>
                </a:path>
              </a:pathLst>
            </a:custGeom>
            <a:solidFill>
              <a:srgbClr val="FFFFFF"/>
            </a:solidFill>
          </p:spPr>
          <p:txBody>
            <a:bodyPr/>
            <a:lstStyle/>
            <a:p>
              <a:endParaRPr lang="en-US"/>
            </a:p>
          </p:txBody>
        </p:sp>
      </p:grpSp>
      <p:sp>
        <p:nvSpPr>
          <p:cNvPr id="75" name="Freeform 38" descr="A picture containing font, graphics, screenshot, graphic design  Description automatically generated">
            <a:extLst>
              <a:ext uri="{FF2B5EF4-FFF2-40B4-BE49-F238E27FC236}">
                <a16:creationId xmlns:a16="http://schemas.microsoft.com/office/drawing/2014/main" id="{87743F3F-4802-6FBC-1EA0-96F8A7649DC2}"/>
              </a:ext>
            </a:extLst>
          </p:cNvPr>
          <p:cNvSpPr/>
          <p:nvPr/>
        </p:nvSpPr>
        <p:spPr>
          <a:xfrm>
            <a:off x="13236441" y="1932801"/>
            <a:ext cx="921399" cy="311429"/>
          </a:xfrm>
          <a:custGeom>
            <a:avLst/>
            <a:gdLst/>
            <a:ahLst/>
            <a:cxnLst/>
            <a:rect l="l" t="t" r="r" b="b"/>
            <a:pathLst>
              <a:path w="921399" h="311429">
                <a:moveTo>
                  <a:pt x="0" y="0"/>
                </a:moveTo>
                <a:lnTo>
                  <a:pt x="921399" y="0"/>
                </a:lnTo>
                <a:lnTo>
                  <a:pt x="921399" y="311429"/>
                </a:lnTo>
                <a:lnTo>
                  <a:pt x="0" y="311429"/>
                </a:lnTo>
                <a:lnTo>
                  <a:pt x="0" y="0"/>
                </a:lnTo>
                <a:close/>
              </a:path>
            </a:pathLst>
          </a:custGeom>
          <a:blipFill>
            <a:blip r:embed="rId12"/>
            <a:stretch>
              <a:fillRect/>
            </a:stretch>
          </a:blipFill>
        </p:spPr>
        <p:txBody>
          <a:bodyPr/>
          <a:lstStyle/>
          <a:p>
            <a:endParaRPr lang="en-US"/>
          </a:p>
        </p:txBody>
      </p:sp>
      <p:sp>
        <p:nvSpPr>
          <p:cNvPr id="76" name="Freeform 39" descr="preencoded.png">
            <a:extLst>
              <a:ext uri="{FF2B5EF4-FFF2-40B4-BE49-F238E27FC236}">
                <a16:creationId xmlns:a16="http://schemas.microsoft.com/office/drawing/2014/main" id="{417D12E7-B312-E106-6088-ADFC200D0AD9}"/>
              </a:ext>
            </a:extLst>
          </p:cNvPr>
          <p:cNvSpPr/>
          <p:nvPr/>
        </p:nvSpPr>
        <p:spPr>
          <a:xfrm>
            <a:off x="13350708" y="7065472"/>
            <a:ext cx="673430" cy="218241"/>
          </a:xfrm>
          <a:custGeom>
            <a:avLst/>
            <a:gdLst/>
            <a:ahLst/>
            <a:cxnLst/>
            <a:rect l="l" t="t" r="r" b="b"/>
            <a:pathLst>
              <a:path w="673430" h="218241">
                <a:moveTo>
                  <a:pt x="0" y="0"/>
                </a:moveTo>
                <a:lnTo>
                  <a:pt x="673430" y="0"/>
                </a:lnTo>
                <a:lnTo>
                  <a:pt x="673430" y="218241"/>
                </a:lnTo>
                <a:lnTo>
                  <a:pt x="0" y="218241"/>
                </a:lnTo>
                <a:lnTo>
                  <a:pt x="0" y="0"/>
                </a:lnTo>
                <a:close/>
              </a:path>
            </a:pathLst>
          </a:custGeom>
          <a:blipFill>
            <a:blip r:embed="rId13"/>
            <a:stretch>
              <a:fillRect/>
            </a:stretch>
          </a:blipFill>
        </p:spPr>
        <p:txBody>
          <a:bodyPr/>
          <a:lstStyle/>
          <a:p>
            <a:endParaRPr lang="en-US"/>
          </a:p>
        </p:txBody>
      </p:sp>
      <p:sp>
        <p:nvSpPr>
          <p:cNvPr id="77" name="Freeform 40" descr="preencoded.png">
            <a:extLst>
              <a:ext uri="{FF2B5EF4-FFF2-40B4-BE49-F238E27FC236}">
                <a16:creationId xmlns:a16="http://schemas.microsoft.com/office/drawing/2014/main" id="{B2B4343E-8106-D9A3-08F4-45740F482806}"/>
              </a:ext>
            </a:extLst>
          </p:cNvPr>
          <p:cNvSpPr/>
          <p:nvPr/>
        </p:nvSpPr>
        <p:spPr>
          <a:xfrm>
            <a:off x="13129681" y="336156"/>
            <a:ext cx="1115485" cy="246931"/>
          </a:xfrm>
          <a:custGeom>
            <a:avLst/>
            <a:gdLst/>
            <a:ahLst/>
            <a:cxnLst/>
            <a:rect l="l" t="t" r="r" b="b"/>
            <a:pathLst>
              <a:path w="1115485" h="246931">
                <a:moveTo>
                  <a:pt x="0" y="0"/>
                </a:moveTo>
                <a:lnTo>
                  <a:pt x="1115485" y="0"/>
                </a:lnTo>
                <a:lnTo>
                  <a:pt x="1115485" y="246931"/>
                </a:lnTo>
                <a:lnTo>
                  <a:pt x="0" y="246931"/>
                </a:lnTo>
                <a:lnTo>
                  <a:pt x="0" y="0"/>
                </a:lnTo>
                <a:close/>
              </a:path>
            </a:pathLst>
          </a:custGeom>
          <a:blipFill>
            <a:blip r:embed="rId14"/>
            <a:stretch>
              <a:fillRect l="-9705" t="-66528" r="-8947" b="-72215"/>
            </a:stretch>
          </a:blipFill>
        </p:spPr>
        <p:txBody>
          <a:bodyPr/>
          <a:lstStyle/>
          <a:p>
            <a:endParaRPr lang="en-US"/>
          </a:p>
        </p:txBody>
      </p:sp>
      <p:sp>
        <p:nvSpPr>
          <p:cNvPr id="78" name="Freeform 41" descr="A close up of a logo  Description automatically generated">
            <a:extLst>
              <a:ext uri="{FF2B5EF4-FFF2-40B4-BE49-F238E27FC236}">
                <a16:creationId xmlns:a16="http://schemas.microsoft.com/office/drawing/2014/main" id="{70FE7D15-F5B6-785F-96C6-43BCE08DC3A7}"/>
              </a:ext>
            </a:extLst>
          </p:cNvPr>
          <p:cNvSpPr/>
          <p:nvPr/>
        </p:nvSpPr>
        <p:spPr>
          <a:xfrm>
            <a:off x="13203037" y="10060196"/>
            <a:ext cx="1042129" cy="209231"/>
          </a:xfrm>
          <a:custGeom>
            <a:avLst/>
            <a:gdLst/>
            <a:ahLst/>
            <a:cxnLst/>
            <a:rect l="l" t="t" r="r" b="b"/>
            <a:pathLst>
              <a:path w="1042129" h="209231">
                <a:moveTo>
                  <a:pt x="0" y="0"/>
                </a:moveTo>
                <a:lnTo>
                  <a:pt x="1042129" y="0"/>
                </a:lnTo>
                <a:lnTo>
                  <a:pt x="1042129" y="209231"/>
                </a:lnTo>
                <a:lnTo>
                  <a:pt x="0" y="209231"/>
                </a:lnTo>
                <a:lnTo>
                  <a:pt x="0" y="0"/>
                </a:lnTo>
                <a:close/>
              </a:path>
            </a:pathLst>
          </a:custGeom>
          <a:blipFill>
            <a:blip r:embed="rId15"/>
            <a:stretch>
              <a:fillRect/>
            </a:stretch>
          </a:blipFill>
        </p:spPr>
        <p:txBody>
          <a:bodyPr/>
          <a:lstStyle/>
          <a:p>
            <a:endParaRPr lang="en-US"/>
          </a:p>
        </p:txBody>
      </p:sp>
      <p:sp>
        <p:nvSpPr>
          <p:cNvPr id="79" name="Freeform 42" descr="Login | EasyLlama">
            <a:extLst>
              <a:ext uri="{FF2B5EF4-FFF2-40B4-BE49-F238E27FC236}">
                <a16:creationId xmlns:a16="http://schemas.microsoft.com/office/drawing/2014/main" id="{E87805F9-C6FC-29E8-754A-9733E89CB683}"/>
              </a:ext>
            </a:extLst>
          </p:cNvPr>
          <p:cNvSpPr/>
          <p:nvPr/>
        </p:nvSpPr>
        <p:spPr>
          <a:xfrm>
            <a:off x="13182287" y="8523968"/>
            <a:ext cx="1021563" cy="345250"/>
          </a:xfrm>
          <a:custGeom>
            <a:avLst/>
            <a:gdLst/>
            <a:ahLst/>
            <a:cxnLst/>
            <a:rect l="l" t="t" r="r" b="b"/>
            <a:pathLst>
              <a:path w="1021563" h="345250">
                <a:moveTo>
                  <a:pt x="0" y="0"/>
                </a:moveTo>
                <a:lnTo>
                  <a:pt x="1021563" y="0"/>
                </a:lnTo>
                <a:lnTo>
                  <a:pt x="1021563" y="345250"/>
                </a:lnTo>
                <a:lnTo>
                  <a:pt x="0" y="345250"/>
                </a:lnTo>
                <a:lnTo>
                  <a:pt x="0" y="0"/>
                </a:lnTo>
                <a:close/>
              </a:path>
            </a:pathLst>
          </a:custGeom>
          <a:blipFill>
            <a:blip r:embed="rId16"/>
            <a:stretch>
              <a:fillRect l="-1532" r="-1532"/>
            </a:stretch>
          </a:blipFill>
        </p:spPr>
        <p:txBody>
          <a:bodyPr/>
          <a:lstStyle/>
          <a:p>
            <a:endParaRPr lang="en-US"/>
          </a:p>
        </p:txBody>
      </p:sp>
      <p:grpSp>
        <p:nvGrpSpPr>
          <p:cNvPr id="80" name="Group 43">
            <a:extLst>
              <a:ext uri="{FF2B5EF4-FFF2-40B4-BE49-F238E27FC236}">
                <a16:creationId xmlns:a16="http://schemas.microsoft.com/office/drawing/2014/main" id="{0C878A3D-E2F6-7342-98C6-3E12BA40669D}"/>
              </a:ext>
            </a:extLst>
          </p:cNvPr>
          <p:cNvGrpSpPr/>
          <p:nvPr/>
        </p:nvGrpSpPr>
        <p:grpSpPr>
          <a:xfrm>
            <a:off x="12115800" y="3933826"/>
            <a:ext cx="3143250" cy="3143250"/>
            <a:chOff x="0" y="0"/>
            <a:chExt cx="4191000" cy="4191000"/>
          </a:xfrm>
        </p:grpSpPr>
        <p:sp>
          <p:nvSpPr>
            <p:cNvPr id="81" name="Freeform 44">
              <a:extLst>
                <a:ext uri="{FF2B5EF4-FFF2-40B4-BE49-F238E27FC236}">
                  <a16:creationId xmlns:a16="http://schemas.microsoft.com/office/drawing/2014/main" id="{327E2263-1821-9A8A-6267-6DFCB47780EF}"/>
                </a:ext>
              </a:extLst>
            </p:cNvPr>
            <p:cNvSpPr/>
            <p:nvPr/>
          </p:nvSpPr>
          <p:spPr>
            <a:xfrm>
              <a:off x="0" y="0"/>
              <a:ext cx="4191000" cy="4191000"/>
            </a:xfrm>
            <a:custGeom>
              <a:avLst/>
              <a:gdLst/>
              <a:ahLst/>
              <a:cxnLst/>
              <a:rect l="l" t="t" r="r" b="b"/>
              <a:pathLst>
                <a:path w="4191000" h="4191000">
                  <a:moveTo>
                    <a:pt x="0" y="698500"/>
                  </a:moveTo>
                  <a:cubicBezTo>
                    <a:pt x="0" y="312674"/>
                    <a:pt x="312674" y="0"/>
                    <a:pt x="698500" y="0"/>
                  </a:cubicBezTo>
                  <a:lnTo>
                    <a:pt x="3492500" y="0"/>
                  </a:lnTo>
                  <a:cubicBezTo>
                    <a:pt x="3878326" y="0"/>
                    <a:pt x="4191000" y="312674"/>
                    <a:pt x="4191000" y="698500"/>
                  </a:cubicBezTo>
                  <a:lnTo>
                    <a:pt x="4191000" y="3492500"/>
                  </a:lnTo>
                  <a:cubicBezTo>
                    <a:pt x="4191000" y="3878326"/>
                    <a:pt x="3878326" y="4191000"/>
                    <a:pt x="3492500" y="4191000"/>
                  </a:cubicBezTo>
                  <a:lnTo>
                    <a:pt x="698500" y="4191000"/>
                  </a:lnTo>
                  <a:cubicBezTo>
                    <a:pt x="312674" y="4191000"/>
                    <a:pt x="0" y="3878326"/>
                    <a:pt x="0" y="3492500"/>
                  </a:cubicBezTo>
                  <a:close/>
                </a:path>
              </a:pathLst>
            </a:custGeom>
            <a:solidFill>
              <a:srgbClr val="FEE29A"/>
            </a:solidFill>
          </p:spPr>
          <p:txBody>
            <a:bodyPr/>
            <a:lstStyle/>
            <a:p>
              <a:endParaRPr lang="en-US"/>
            </a:p>
          </p:txBody>
        </p:sp>
      </p:grpSp>
      <p:sp>
        <p:nvSpPr>
          <p:cNvPr id="82" name="Freeform 45" descr="preencoded.png">
            <a:extLst>
              <a:ext uri="{FF2B5EF4-FFF2-40B4-BE49-F238E27FC236}">
                <a16:creationId xmlns:a16="http://schemas.microsoft.com/office/drawing/2014/main" id="{959861DE-4DA3-6257-7D6C-F2902F857AEE}"/>
              </a:ext>
            </a:extLst>
          </p:cNvPr>
          <p:cNvSpPr/>
          <p:nvPr/>
        </p:nvSpPr>
        <p:spPr>
          <a:xfrm>
            <a:off x="12783799" y="5034588"/>
            <a:ext cx="1731051" cy="865526"/>
          </a:xfrm>
          <a:custGeom>
            <a:avLst/>
            <a:gdLst/>
            <a:ahLst/>
            <a:cxnLst/>
            <a:rect l="l" t="t" r="r" b="b"/>
            <a:pathLst>
              <a:path w="1731051" h="865526">
                <a:moveTo>
                  <a:pt x="0" y="0"/>
                </a:moveTo>
                <a:lnTo>
                  <a:pt x="1731051" y="0"/>
                </a:lnTo>
                <a:lnTo>
                  <a:pt x="1731051" y="865526"/>
                </a:lnTo>
                <a:lnTo>
                  <a:pt x="0" y="865526"/>
                </a:lnTo>
                <a:lnTo>
                  <a:pt x="0" y="0"/>
                </a:lnTo>
                <a:close/>
              </a:path>
            </a:pathLst>
          </a:custGeom>
          <a:blipFill>
            <a:blip r:embed="rId17">
              <a:extLst>
                <a:ext uri="{96DAC541-7B7A-43D3-8B79-37D633B846F1}">
                  <asvg:svgBlip xmlns:asvg="http://schemas.microsoft.com/office/drawing/2016/SVG/main" r:embed="rId18"/>
                </a:ext>
              </a:extLst>
            </a:blip>
            <a:stretch>
              <a:fillRect/>
            </a:stretch>
          </a:blipFill>
        </p:spPr>
        <p:txBody>
          <a:bodyPr/>
          <a:lstStyle/>
          <a:p>
            <a:endParaRPr lang="en-US"/>
          </a:p>
        </p:txBody>
      </p:sp>
      <p:sp>
        <p:nvSpPr>
          <p:cNvPr id="83" name="Freeform 46" descr="preencoded.png">
            <a:extLst>
              <a:ext uri="{FF2B5EF4-FFF2-40B4-BE49-F238E27FC236}">
                <a16:creationId xmlns:a16="http://schemas.microsoft.com/office/drawing/2014/main" id="{F08005A5-460E-FBAB-7C57-B5823DF03A3E}"/>
              </a:ext>
            </a:extLst>
          </p:cNvPr>
          <p:cNvSpPr/>
          <p:nvPr/>
        </p:nvSpPr>
        <p:spPr>
          <a:xfrm>
            <a:off x="13118095" y="3419969"/>
            <a:ext cx="1127071" cy="238255"/>
          </a:xfrm>
          <a:custGeom>
            <a:avLst/>
            <a:gdLst/>
            <a:ahLst/>
            <a:cxnLst/>
            <a:rect l="l" t="t" r="r" b="b"/>
            <a:pathLst>
              <a:path w="1127071" h="238255">
                <a:moveTo>
                  <a:pt x="0" y="0"/>
                </a:moveTo>
                <a:lnTo>
                  <a:pt x="1127071" y="0"/>
                </a:lnTo>
                <a:lnTo>
                  <a:pt x="1127071" y="238255"/>
                </a:lnTo>
                <a:lnTo>
                  <a:pt x="0" y="238255"/>
                </a:lnTo>
                <a:lnTo>
                  <a:pt x="0" y="0"/>
                </a:lnTo>
                <a:close/>
              </a:path>
            </a:pathLst>
          </a:custGeom>
          <a:blipFill>
            <a:blip r:embed="rId19">
              <a:extLst>
                <a:ext uri="{96DAC541-7B7A-43D3-8B79-37D633B846F1}">
                  <asvg:svgBlip xmlns:asvg="http://schemas.microsoft.com/office/drawing/2016/SVG/main" r:embed="rId20"/>
                </a:ext>
              </a:extLst>
            </a:blip>
            <a:stretch>
              <a:fillRect b="-3355"/>
            </a:stretch>
          </a:blipFill>
        </p:spPr>
        <p:txBody>
          <a:bodyPr/>
          <a:lstStyle/>
          <a:p>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AF9F4"/>
        </a:solidFill>
        <a:effectLst/>
      </p:bgPr>
    </p:bg>
    <p:spTree>
      <p:nvGrpSpPr>
        <p:cNvPr id="1" name=""/>
        <p:cNvGrpSpPr/>
        <p:nvPr/>
      </p:nvGrpSpPr>
      <p:grpSpPr>
        <a:xfrm>
          <a:off x="0" y="0"/>
          <a:ext cx="0" cy="0"/>
          <a:chOff x="0" y="0"/>
          <a:chExt cx="0" cy="0"/>
        </a:xfrm>
      </p:grpSpPr>
      <p:grpSp>
        <p:nvGrpSpPr>
          <p:cNvPr id="2" name="Group 2"/>
          <p:cNvGrpSpPr/>
          <p:nvPr/>
        </p:nvGrpSpPr>
        <p:grpSpPr>
          <a:xfrm>
            <a:off x="9253005" y="0"/>
            <a:ext cx="9034995" cy="10287000"/>
            <a:chOff x="0" y="0"/>
            <a:chExt cx="2379587" cy="2709333"/>
          </a:xfrm>
        </p:grpSpPr>
        <p:sp>
          <p:nvSpPr>
            <p:cNvPr id="3" name="Freeform 3"/>
            <p:cNvSpPr/>
            <p:nvPr/>
          </p:nvSpPr>
          <p:spPr>
            <a:xfrm>
              <a:off x="0" y="0"/>
              <a:ext cx="2379587" cy="2709333"/>
            </a:xfrm>
            <a:custGeom>
              <a:avLst/>
              <a:gdLst/>
              <a:ahLst/>
              <a:cxnLst/>
              <a:rect l="l" t="t" r="r" b="b"/>
              <a:pathLst>
                <a:path w="2379587" h="2709333">
                  <a:moveTo>
                    <a:pt x="0" y="0"/>
                  </a:moveTo>
                  <a:lnTo>
                    <a:pt x="2379587" y="0"/>
                  </a:lnTo>
                  <a:lnTo>
                    <a:pt x="2379587" y="2709333"/>
                  </a:lnTo>
                  <a:lnTo>
                    <a:pt x="0" y="2709333"/>
                  </a:lnTo>
                  <a:close/>
                </a:path>
              </a:pathLst>
            </a:custGeom>
            <a:solidFill>
              <a:srgbClr val="DEF1DA"/>
            </a:solidFill>
          </p:spPr>
          <p:txBody>
            <a:bodyPr/>
            <a:lstStyle/>
            <a:p>
              <a:endParaRPr lang="en-US"/>
            </a:p>
          </p:txBody>
        </p:sp>
        <p:sp>
          <p:nvSpPr>
            <p:cNvPr id="4" name="TextBox 4"/>
            <p:cNvSpPr txBox="1"/>
            <p:nvPr/>
          </p:nvSpPr>
          <p:spPr>
            <a:xfrm>
              <a:off x="0" y="-38100"/>
              <a:ext cx="2379587" cy="2747433"/>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1028700" y="6408288"/>
            <a:ext cx="811366" cy="811366"/>
            <a:chOff x="0" y="0"/>
            <a:chExt cx="213693" cy="213693"/>
          </a:xfrm>
        </p:grpSpPr>
        <p:sp>
          <p:nvSpPr>
            <p:cNvPr id="6" name="Freeform 6"/>
            <p:cNvSpPr/>
            <p:nvPr/>
          </p:nvSpPr>
          <p:spPr>
            <a:xfrm>
              <a:off x="0" y="0"/>
              <a:ext cx="213693" cy="213693"/>
            </a:xfrm>
            <a:custGeom>
              <a:avLst/>
              <a:gdLst/>
              <a:ahLst/>
              <a:cxnLst/>
              <a:rect l="l" t="t" r="r" b="b"/>
              <a:pathLst>
                <a:path w="213693" h="213693">
                  <a:moveTo>
                    <a:pt x="95418" y="0"/>
                  </a:moveTo>
                  <a:lnTo>
                    <a:pt x="118275" y="0"/>
                  </a:lnTo>
                  <a:cubicBezTo>
                    <a:pt x="170973" y="0"/>
                    <a:pt x="213693" y="42720"/>
                    <a:pt x="213693" y="95418"/>
                  </a:cubicBezTo>
                  <a:lnTo>
                    <a:pt x="213693" y="118275"/>
                  </a:lnTo>
                  <a:cubicBezTo>
                    <a:pt x="213693" y="143581"/>
                    <a:pt x="203640" y="167851"/>
                    <a:pt x="185746" y="185746"/>
                  </a:cubicBezTo>
                  <a:cubicBezTo>
                    <a:pt x="167851" y="203640"/>
                    <a:pt x="143581" y="213693"/>
                    <a:pt x="118275" y="213693"/>
                  </a:cubicBezTo>
                  <a:lnTo>
                    <a:pt x="95418" y="213693"/>
                  </a:lnTo>
                  <a:cubicBezTo>
                    <a:pt x="70112" y="213693"/>
                    <a:pt x="45842" y="203640"/>
                    <a:pt x="27947" y="185746"/>
                  </a:cubicBezTo>
                  <a:cubicBezTo>
                    <a:pt x="10053" y="167851"/>
                    <a:pt x="0" y="143581"/>
                    <a:pt x="0" y="118275"/>
                  </a:cubicBezTo>
                  <a:lnTo>
                    <a:pt x="0" y="95418"/>
                  </a:lnTo>
                  <a:cubicBezTo>
                    <a:pt x="0" y="70112"/>
                    <a:pt x="10053" y="45842"/>
                    <a:pt x="27947" y="27947"/>
                  </a:cubicBezTo>
                  <a:cubicBezTo>
                    <a:pt x="45842" y="10053"/>
                    <a:pt x="70112" y="0"/>
                    <a:pt x="95418" y="0"/>
                  </a:cubicBezTo>
                  <a:close/>
                </a:path>
              </a:pathLst>
            </a:custGeom>
            <a:solidFill>
              <a:srgbClr val="52714B"/>
            </a:solidFill>
          </p:spPr>
          <p:txBody>
            <a:bodyPr/>
            <a:lstStyle/>
            <a:p>
              <a:endParaRPr lang="en-US"/>
            </a:p>
          </p:txBody>
        </p:sp>
        <p:sp>
          <p:nvSpPr>
            <p:cNvPr id="7" name="TextBox 7"/>
            <p:cNvSpPr txBox="1"/>
            <p:nvPr/>
          </p:nvSpPr>
          <p:spPr>
            <a:xfrm>
              <a:off x="0" y="-38100"/>
              <a:ext cx="213693" cy="251793"/>
            </a:xfrm>
            <a:prstGeom prst="rect">
              <a:avLst/>
            </a:prstGeom>
          </p:spPr>
          <p:txBody>
            <a:bodyPr lIns="50800" tIns="50800" rIns="50800" bIns="50800" rtlCol="0" anchor="ctr"/>
            <a:lstStyle/>
            <a:p>
              <a:pPr algn="ctr">
                <a:lnSpc>
                  <a:spcPts val="2659"/>
                </a:lnSpc>
              </a:pPr>
              <a:endParaRPr/>
            </a:p>
          </p:txBody>
        </p:sp>
      </p:grpSp>
      <p:grpSp>
        <p:nvGrpSpPr>
          <p:cNvPr id="8" name="Group 8"/>
          <p:cNvGrpSpPr/>
          <p:nvPr/>
        </p:nvGrpSpPr>
        <p:grpSpPr>
          <a:xfrm>
            <a:off x="3522098" y="6408288"/>
            <a:ext cx="811366" cy="811366"/>
            <a:chOff x="0" y="0"/>
            <a:chExt cx="213693" cy="213693"/>
          </a:xfrm>
        </p:grpSpPr>
        <p:sp>
          <p:nvSpPr>
            <p:cNvPr id="9" name="Freeform 9"/>
            <p:cNvSpPr/>
            <p:nvPr/>
          </p:nvSpPr>
          <p:spPr>
            <a:xfrm>
              <a:off x="0" y="0"/>
              <a:ext cx="213693" cy="213693"/>
            </a:xfrm>
            <a:custGeom>
              <a:avLst/>
              <a:gdLst/>
              <a:ahLst/>
              <a:cxnLst/>
              <a:rect l="l" t="t" r="r" b="b"/>
              <a:pathLst>
                <a:path w="213693" h="213693">
                  <a:moveTo>
                    <a:pt x="95418" y="0"/>
                  </a:moveTo>
                  <a:lnTo>
                    <a:pt x="118275" y="0"/>
                  </a:lnTo>
                  <a:cubicBezTo>
                    <a:pt x="170973" y="0"/>
                    <a:pt x="213693" y="42720"/>
                    <a:pt x="213693" y="95418"/>
                  </a:cubicBezTo>
                  <a:lnTo>
                    <a:pt x="213693" y="118275"/>
                  </a:lnTo>
                  <a:cubicBezTo>
                    <a:pt x="213693" y="143581"/>
                    <a:pt x="203640" y="167851"/>
                    <a:pt x="185746" y="185746"/>
                  </a:cubicBezTo>
                  <a:cubicBezTo>
                    <a:pt x="167851" y="203640"/>
                    <a:pt x="143581" y="213693"/>
                    <a:pt x="118275" y="213693"/>
                  </a:cubicBezTo>
                  <a:lnTo>
                    <a:pt x="95418" y="213693"/>
                  </a:lnTo>
                  <a:cubicBezTo>
                    <a:pt x="70112" y="213693"/>
                    <a:pt x="45842" y="203640"/>
                    <a:pt x="27947" y="185746"/>
                  </a:cubicBezTo>
                  <a:cubicBezTo>
                    <a:pt x="10053" y="167851"/>
                    <a:pt x="0" y="143581"/>
                    <a:pt x="0" y="118275"/>
                  </a:cubicBezTo>
                  <a:lnTo>
                    <a:pt x="0" y="95418"/>
                  </a:lnTo>
                  <a:cubicBezTo>
                    <a:pt x="0" y="70112"/>
                    <a:pt x="10053" y="45842"/>
                    <a:pt x="27947" y="27947"/>
                  </a:cubicBezTo>
                  <a:cubicBezTo>
                    <a:pt x="45842" y="10053"/>
                    <a:pt x="70112" y="0"/>
                    <a:pt x="95418" y="0"/>
                  </a:cubicBezTo>
                  <a:close/>
                </a:path>
              </a:pathLst>
            </a:custGeom>
            <a:solidFill>
              <a:srgbClr val="52714B"/>
            </a:solidFill>
          </p:spPr>
          <p:txBody>
            <a:bodyPr/>
            <a:lstStyle/>
            <a:p>
              <a:endParaRPr lang="en-US"/>
            </a:p>
          </p:txBody>
        </p:sp>
        <p:sp>
          <p:nvSpPr>
            <p:cNvPr id="10" name="TextBox 10"/>
            <p:cNvSpPr txBox="1"/>
            <p:nvPr/>
          </p:nvSpPr>
          <p:spPr>
            <a:xfrm>
              <a:off x="0" y="-38100"/>
              <a:ext cx="213693" cy="251793"/>
            </a:xfrm>
            <a:prstGeom prst="rect">
              <a:avLst/>
            </a:prstGeom>
          </p:spPr>
          <p:txBody>
            <a:bodyPr lIns="50800" tIns="50800" rIns="50800" bIns="50800" rtlCol="0" anchor="ctr"/>
            <a:lstStyle/>
            <a:p>
              <a:pPr algn="ctr">
                <a:lnSpc>
                  <a:spcPts val="2659"/>
                </a:lnSpc>
              </a:pPr>
              <a:endParaRPr/>
            </a:p>
          </p:txBody>
        </p:sp>
      </p:grpSp>
      <p:grpSp>
        <p:nvGrpSpPr>
          <p:cNvPr id="11" name="Group 11"/>
          <p:cNvGrpSpPr/>
          <p:nvPr/>
        </p:nvGrpSpPr>
        <p:grpSpPr>
          <a:xfrm>
            <a:off x="5900355" y="6408288"/>
            <a:ext cx="811366" cy="811366"/>
            <a:chOff x="0" y="0"/>
            <a:chExt cx="213693" cy="213693"/>
          </a:xfrm>
        </p:grpSpPr>
        <p:sp>
          <p:nvSpPr>
            <p:cNvPr id="12" name="Freeform 12"/>
            <p:cNvSpPr/>
            <p:nvPr/>
          </p:nvSpPr>
          <p:spPr>
            <a:xfrm>
              <a:off x="0" y="0"/>
              <a:ext cx="213693" cy="213693"/>
            </a:xfrm>
            <a:custGeom>
              <a:avLst/>
              <a:gdLst/>
              <a:ahLst/>
              <a:cxnLst/>
              <a:rect l="l" t="t" r="r" b="b"/>
              <a:pathLst>
                <a:path w="213693" h="213693">
                  <a:moveTo>
                    <a:pt x="95418" y="0"/>
                  </a:moveTo>
                  <a:lnTo>
                    <a:pt x="118275" y="0"/>
                  </a:lnTo>
                  <a:cubicBezTo>
                    <a:pt x="170973" y="0"/>
                    <a:pt x="213693" y="42720"/>
                    <a:pt x="213693" y="95418"/>
                  </a:cubicBezTo>
                  <a:lnTo>
                    <a:pt x="213693" y="118275"/>
                  </a:lnTo>
                  <a:cubicBezTo>
                    <a:pt x="213693" y="143581"/>
                    <a:pt x="203640" y="167851"/>
                    <a:pt x="185746" y="185746"/>
                  </a:cubicBezTo>
                  <a:cubicBezTo>
                    <a:pt x="167851" y="203640"/>
                    <a:pt x="143581" y="213693"/>
                    <a:pt x="118275" y="213693"/>
                  </a:cubicBezTo>
                  <a:lnTo>
                    <a:pt x="95418" y="213693"/>
                  </a:lnTo>
                  <a:cubicBezTo>
                    <a:pt x="70112" y="213693"/>
                    <a:pt x="45842" y="203640"/>
                    <a:pt x="27947" y="185746"/>
                  </a:cubicBezTo>
                  <a:cubicBezTo>
                    <a:pt x="10053" y="167851"/>
                    <a:pt x="0" y="143581"/>
                    <a:pt x="0" y="118275"/>
                  </a:cubicBezTo>
                  <a:lnTo>
                    <a:pt x="0" y="95418"/>
                  </a:lnTo>
                  <a:cubicBezTo>
                    <a:pt x="0" y="70112"/>
                    <a:pt x="10053" y="45842"/>
                    <a:pt x="27947" y="27947"/>
                  </a:cubicBezTo>
                  <a:cubicBezTo>
                    <a:pt x="45842" y="10053"/>
                    <a:pt x="70112" y="0"/>
                    <a:pt x="95418" y="0"/>
                  </a:cubicBezTo>
                  <a:close/>
                </a:path>
              </a:pathLst>
            </a:custGeom>
            <a:solidFill>
              <a:srgbClr val="52714B"/>
            </a:solidFill>
          </p:spPr>
          <p:txBody>
            <a:bodyPr/>
            <a:lstStyle/>
            <a:p>
              <a:endParaRPr lang="en-US"/>
            </a:p>
          </p:txBody>
        </p:sp>
        <p:sp>
          <p:nvSpPr>
            <p:cNvPr id="13" name="TextBox 13"/>
            <p:cNvSpPr txBox="1"/>
            <p:nvPr/>
          </p:nvSpPr>
          <p:spPr>
            <a:xfrm>
              <a:off x="0" y="-38100"/>
              <a:ext cx="213693" cy="251793"/>
            </a:xfrm>
            <a:prstGeom prst="rect">
              <a:avLst/>
            </a:prstGeom>
          </p:spPr>
          <p:txBody>
            <a:bodyPr lIns="50800" tIns="50800" rIns="50800" bIns="50800" rtlCol="0" anchor="ctr"/>
            <a:lstStyle/>
            <a:p>
              <a:pPr algn="ctr">
                <a:lnSpc>
                  <a:spcPts val="2659"/>
                </a:lnSpc>
              </a:pPr>
              <a:endParaRPr/>
            </a:p>
          </p:txBody>
        </p:sp>
      </p:grpSp>
      <p:sp>
        <p:nvSpPr>
          <p:cNvPr id="15" name="Freeform 15" descr="preencoded.png"/>
          <p:cNvSpPr/>
          <p:nvPr/>
        </p:nvSpPr>
        <p:spPr>
          <a:xfrm>
            <a:off x="952500" y="9505950"/>
            <a:ext cx="606051" cy="304800"/>
          </a:xfrm>
          <a:custGeom>
            <a:avLst/>
            <a:gdLst/>
            <a:ahLst/>
            <a:cxnLst/>
            <a:rect l="l" t="t" r="r" b="b"/>
            <a:pathLst>
              <a:path w="606051" h="304800">
                <a:moveTo>
                  <a:pt x="0" y="0"/>
                </a:moveTo>
                <a:lnTo>
                  <a:pt x="606051" y="0"/>
                </a:lnTo>
                <a:lnTo>
                  <a:pt x="606051" y="304800"/>
                </a:lnTo>
                <a:lnTo>
                  <a:pt x="0" y="304800"/>
                </a:lnTo>
                <a:lnTo>
                  <a:pt x="0" y="0"/>
                </a:lnTo>
                <a:close/>
              </a:path>
            </a:pathLst>
          </a:custGeom>
          <a:blipFill>
            <a:blip r:embed="rId3">
              <a:extLst>
                <a:ext uri="{96DAC541-7B7A-43D3-8B79-37D633B846F1}">
                  <asvg:svgBlip xmlns:asvg="http://schemas.microsoft.com/office/drawing/2016/SVG/main" r:embed="rId4"/>
                </a:ext>
              </a:extLst>
            </a:blip>
            <a:stretch>
              <a:fillRect r="-585"/>
            </a:stretch>
          </a:blipFill>
        </p:spPr>
        <p:txBody>
          <a:bodyPr/>
          <a:lstStyle/>
          <a:p>
            <a:endParaRPr lang="en-US"/>
          </a:p>
        </p:txBody>
      </p:sp>
      <p:sp>
        <p:nvSpPr>
          <p:cNvPr id="16" name="Freeform 16"/>
          <p:cNvSpPr/>
          <p:nvPr/>
        </p:nvSpPr>
        <p:spPr>
          <a:xfrm>
            <a:off x="1216953" y="6607691"/>
            <a:ext cx="434860" cy="412559"/>
          </a:xfrm>
          <a:custGeom>
            <a:avLst/>
            <a:gdLst/>
            <a:ahLst/>
            <a:cxnLst/>
            <a:rect l="l" t="t" r="r" b="b"/>
            <a:pathLst>
              <a:path w="434860" h="412559">
                <a:moveTo>
                  <a:pt x="0" y="0"/>
                </a:moveTo>
                <a:lnTo>
                  <a:pt x="434860" y="0"/>
                </a:lnTo>
                <a:lnTo>
                  <a:pt x="434860" y="412559"/>
                </a:lnTo>
                <a:lnTo>
                  <a:pt x="0" y="412559"/>
                </a:lnTo>
                <a:lnTo>
                  <a:pt x="0" y="0"/>
                </a:lnTo>
                <a:close/>
              </a:path>
            </a:pathLst>
          </a:custGeom>
          <a:blipFill>
            <a:blip r:embed="rId5"/>
            <a:stretch>
              <a:fillRect/>
            </a:stretch>
          </a:blipFill>
        </p:spPr>
        <p:txBody>
          <a:bodyPr/>
          <a:lstStyle/>
          <a:p>
            <a:endParaRPr lang="en-US"/>
          </a:p>
        </p:txBody>
      </p:sp>
      <p:sp>
        <p:nvSpPr>
          <p:cNvPr id="17" name="Freeform 17"/>
          <p:cNvSpPr/>
          <p:nvPr/>
        </p:nvSpPr>
        <p:spPr>
          <a:xfrm>
            <a:off x="3754470" y="6640660"/>
            <a:ext cx="346622" cy="346622"/>
          </a:xfrm>
          <a:custGeom>
            <a:avLst/>
            <a:gdLst/>
            <a:ahLst/>
            <a:cxnLst/>
            <a:rect l="l" t="t" r="r" b="b"/>
            <a:pathLst>
              <a:path w="346622" h="346622">
                <a:moveTo>
                  <a:pt x="0" y="0"/>
                </a:moveTo>
                <a:lnTo>
                  <a:pt x="346622" y="0"/>
                </a:lnTo>
                <a:lnTo>
                  <a:pt x="346622" y="346622"/>
                </a:lnTo>
                <a:lnTo>
                  <a:pt x="0" y="346622"/>
                </a:lnTo>
                <a:lnTo>
                  <a:pt x="0" y="0"/>
                </a:lnTo>
                <a:close/>
              </a:path>
            </a:pathLst>
          </a:custGeom>
          <a:blipFill>
            <a:blip r:embed="rId6"/>
            <a:stretch>
              <a:fillRect/>
            </a:stretch>
          </a:blipFill>
        </p:spPr>
        <p:txBody>
          <a:bodyPr/>
          <a:lstStyle/>
          <a:p>
            <a:endParaRPr lang="en-US"/>
          </a:p>
        </p:txBody>
      </p:sp>
      <p:sp>
        <p:nvSpPr>
          <p:cNvPr id="18" name="Freeform 18"/>
          <p:cNvSpPr/>
          <p:nvPr/>
        </p:nvSpPr>
        <p:spPr>
          <a:xfrm>
            <a:off x="6097328" y="6594558"/>
            <a:ext cx="417419" cy="438825"/>
          </a:xfrm>
          <a:custGeom>
            <a:avLst/>
            <a:gdLst/>
            <a:ahLst/>
            <a:cxnLst/>
            <a:rect l="l" t="t" r="r" b="b"/>
            <a:pathLst>
              <a:path w="417419" h="438825">
                <a:moveTo>
                  <a:pt x="0" y="0"/>
                </a:moveTo>
                <a:lnTo>
                  <a:pt x="417420" y="0"/>
                </a:lnTo>
                <a:lnTo>
                  <a:pt x="417420" y="438825"/>
                </a:lnTo>
                <a:lnTo>
                  <a:pt x="0" y="438825"/>
                </a:lnTo>
                <a:lnTo>
                  <a:pt x="0" y="0"/>
                </a:lnTo>
                <a:close/>
              </a:path>
            </a:pathLst>
          </a:custGeom>
          <a:blipFill>
            <a:blip r:embed="rId7"/>
            <a:stretch>
              <a:fillRect/>
            </a:stretch>
          </a:blipFill>
        </p:spPr>
        <p:txBody>
          <a:bodyPr/>
          <a:lstStyle/>
          <a:p>
            <a:endParaRPr lang="en-US"/>
          </a:p>
        </p:txBody>
      </p:sp>
      <p:sp>
        <p:nvSpPr>
          <p:cNvPr id="20" name="TextBox 20"/>
          <p:cNvSpPr txBox="1"/>
          <p:nvPr/>
        </p:nvSpPr>
        <p:spPr>
          <a:xfrm>
            <a:off x="1028700" y="7496926"/>
            <a:ext cx="2085343" cy="1102360"/>
          </a:xfrm>
          <a:prstGeom prst="rect">
            <a:avLst/>
          </a:prstGeom>
        </p:spPr>
        <p:txBody>
          <a:bodyPr lIns="0" tIns="0" rIns="0" bIns="0" rtlCol="0" anchor="t">
            <a:spAutoFit/>
          </a:bodyPr>
          <a:lstStyle/>
          <a:p>
            <a:pPr algn="l">
              <a:lnSpc>
                <a:spcPts val="2239"/>
              </a:lnSpc>
            </a:pPr>
            <a:r>
              <a:rPr lang="en-US" sz="1599">
                <a:solidFill>
                  <a:srgbClr val="394646"/>
                </a:solidFill>
                <a:latin typeface="Enduro"/>
                <a:ea typeface="Enduro"/>
                <a:cs typeface="Enduro"/>
                <a:sym typeface="Enduro"/>
              </a:rPr>
              <a:t>Find the right content in seconds through AI-powered search and rich previews</a:t>
            </a:r>
          </a:p>
        </p:txBody>
      </p:sp>
      <p:sp>
        <p:nvSpPr>
          <p:cNvPr id="21" name="TextBox 21"/>
          <p:cNvSpPr txBox="1"/>
          <p:nvPr/>
        </p:nvSpPr>
        <p:spPr>
          <a:xfrm>
            <a:off x="1028700" y="5600700"/>
            <a:ext cx="4772213" cy="415290"/>
          </a:xfrm>
          <a:prstGeom prst="rect">
            <a:avLst/>
          </a:prstGeom>
        </p:spPr>
        <p:txBody>
          <a:bodyPr lIns="0" tIns="0" rIns="0" bIns="0" rtlCol="0" anchor="t">
            <a:spAutoFit/>
          </a:bodyPr>
          <a:lstStyle/>
          <a:p>
            <a:pPr algn="l">
              <a:lnSpc>
                <a:spcPts val="3359"/>
              </a:lnSpc>
            </a:pPr>
            <a:r>
              <a:rPr lang="en-US" sz="2400">
                <a:solidFill>
                  <a:srgbClr val="394646"/>
                </a:solidFill>
                <a:latin typeface="Enduro"/>
                <a:ea typeface="Enduro"/>
                <a:cs typeface="Enduro"/>
                <a:sym typeface="Enduro"/>
              </a:rPr>
              <a:t>Why you’ll love Go1 Learn</a:t>
            </a:r>
          </a:p>
        </p:txBody>
      </p:sp>
      <p:sp>
        <p:nvSpPr>
          <p:cNvPr id="22" name="TextBox 22"/>
          <p:cNvSpPr txBox="1"/>
          <p:nvPr/>
        </p:nvSpPr>
        <p:spPr>
          <a:xfrm>
            <a:off x="3522098" y="7496926"/>
            <a:ext cx="2091387" cy="1102360"/>
          </a:xfrm>
          <a:prstGeom prst="rect">
            <a:avLst/>
          </a:prstGeom>
        </p:spPr>
        <p:txBody>
          <a:bodyPr lIns="0" tIns="0" rIns="0" bIns="0" rtlCol="0" anchor="t">
            <a:spAutoFit/>
          </a:bodyPr>
          <a:lstStyle/>
          <a:p>
            <a:pPr algn="l">
              <a:lnSpc>
                <a:spcPts val="2239"/>
              </a:lnSpc>
            </a:pPr>
            <a:r>
              <a:rPr lang="en-US" sz="1599">
                <a:solidFill>
                  <a:srgbClr val="394646"/>
                </a:solidFill>
                <a:latin typeface="Enduro"/>
                <a:ea typeface="Enduro"/>
                <a:cs typeface="Enduro"/>
                <a:sym typeface="Enduro"/>
              </a:rPr>
              <a:t>Leverage popular ready-to-go topic playlists or create your own </a:t>
            </a:r>
          </a:p>
        </p:txBody>
      </p:sp>
      <p:sp>
        <p:nvSpPr>
          <p:cNvPr id="23" name="TextBox 23"/>
          <p:cNvSpPr txBox="1"/>
          <p:nvPr/>
        </p:nvSpPr>
        <p:spPr>
          <a:xfrm>
            <a:off x="5900355" y="7496926"/>
            <a:ext cx="2371200" cy="1102360"/>
          </a:xfrm>
          <a:prstGeom prst="rect">
            <a:avLst/>
          </a:prstGeom>
        </p:spPr>
        <p:txBody>
          <a:bodyPr lIns="0" tIns="0" rIns="0" bIns="0" rtlCol="0" anchor="t">
            <a:spAutoFit/>
          </a:bodyPr>
          <a:lstStyle/>
          <a:p>
            <a:pPr algn="l">
              <a:lnSpc>
                <a:spcPts val="2239"/>
              </a:lnSpc>
            </a:pPr>
            <a:r>
              <a:rPr lang="en-US" sz="1599">
                <a:solidFill>
                  <a:srgbClr val="394646"/>
                </a:solidFill>
                <a:latin typeface="Enduro"/>
                <a:ea typeface="Enduro"/>
                <a:cs typeface="Enduro"/>
                <a:sym typeface="Enduro"/>
              </a:rPr>
              <a:t>Choose from high quality providers like Harvard ManageMentor, Blinkist, CodeSignal, and more</a:t>
            </a:r>
          </a:p>
        </p:txBody>
      </p:sp>
      <p:grpSp>
        <p:nvGrpSpPr>
          <p:cNvPr id="45" name="Group 45"/>
          <p:cNvGrpSpPr/>
          <p:nvPr/>
        </p:nvGrpSpPr>
        <p:grpSpPr>
          <a:xfrm>
            <a:off x="-84681" y="-21697"/>
            <a:ext cx="4322895" cy="604784"/>
            <a:chOff x="0" y="0"/>
            <a:chExt cx="1138540" cy="159285"/>
          </a:xfrm>
        </p:grpSpPr>
        <p:sp>
          <p:nvSpPr>
            <p:cNvPr id="46" name="Freeform 46"/>
            <p:cNvSpPr/>
            <p:nvPr/>
          </p:nvSpPr>
          <p:spPr>
            <a:xfrm>
              <a:off x="0" y="0"/>
              <a:ext cx="1138540" cy="159285"/>
            </a:xfrm>
            <a:custGeom>
              <a:avLst/>
              <a:gdLst/>
              <a:ahLst/>
              <a:cxnLst/>
              <a:rect l="l" t="t" r="r" b="b"/>
              <a:pathLst>
                <a:path w="1138540" h="159285">
                  <a:moveTo>
                    <a:pt x="0" y="0"/>
                  </a:moveTo>
                  <a:lnTo>
                    <a:pt x="1138540" y="0"/>
                  </a:lnTo>
                  <a:lnTo>
                    <a:pt x="1138540" y="159285"/>
                  </a:lnTo>
                  <a:lnTo>
                    <a:pt x="0" y="159285"/>
                  </a:lnTo>
                  <a:close/>
                </a:path>
              </a:pathLst>
            </a:custGeom>
            <a:solidFill>
              <a:srgbClr val="52714B"/>
            </a:solidFill>
          </p:spPr>
          <p:txBody>
            <a:bodyPr/>
            <a:lstStyle/>
            <a:p>
              <a:endParaRPr lang="en-US"/>
            </a:p>
          </p:txBody>
        </p:sp>
        <p:sp>
          <p:nvSpPr>
            <p:cNvPr id="47" name="TextBox 47"/>
            <p:cNvSpPr txBox="1"/>
            <p:nvPr/>
          </p:nvSpPr>
          <p:spPr>
            <a:xfrm>
              <a:off x="0" y="-19050"/>
              <a:ext cx="1138540" cy="178335"/>
            </a:xfrm>
            <a:prstGeom prst="rect">
              <a:avLst/>
            </a:prstGeom>
          </p:spPr>
          <p:txBody>
            <a:bodyPr lIns="50800" tIns="50800" rIns="50800" bIns="50800" rtlCol="0" anchor="ctr"/>
            <a:lstStyle/>
            <a:p>
              <a:pPr algn="ctr">
                <a:lnSpc>
                  <a:spcPts val="2995"/>
                </a:lnSpc>
              </a:pPr>
              <a:r>
                <a:rPr lang="en-US" sz="2400" b="1" spc="-28">
                  <a:solidFill>
                    <a:srgbClr val="FFFFFF"/>
                  </a:solidFill>
                  <a:latin typeface="Enduro Bold"/>
                  <a:ea typeface="Enduro Bold"/>
                  <a:cs typeface="Enduro Bold"/>
                  <a:sym typeface="Enduro Bold"/>
                </a:rPr>
                <a:t>Go1 for Managers</a:t>
              </a:r>
            </a:p>
          </p:txBody>
        </p:sp>
      </p:grpSp>
      <p:sp>
        <p:nvSpPr>
          <p:cNvPr id="48" name="Freeform 11">
            <a:extLst>
              <a:ext uri="{FF2B5EF4-FFF2-40B4-BE49-F238E27FC236}">
                <a16:creationId xmlns:a16="http://schemas.microsoft.com/office/drawing/2014/main" id="{670711FC-5C9B-3626-A8A8-08198B5061C0}"/>
              </a:ext>
            </a:extLst>
          </p:cNvPr>
          <p:cNvSpPr/>
          <p:nvPr/>
        </p:nvSpPr>
        <p:spPr>
          <a:xfrm rot="-2930909">
            <a:off x="13770502" y="-3901478"/>
            <a:ext cx="6152250" cy="7184351"/>
          </a:xfrm>
          <a:custGeom>
            <a:avLst/>
            <a:gdLst/>
            <a:ahLst/>
            <a:cxnLst/>
            <a:rect l="l" t="t" r="r" b="b"/>
            <a:pathLst>
              <a:path w="6152250" h="7184351">
                <a:moveTo>
                  <a:pt x="0" y="0"/>
                </a:moveTo>
                <a:lnTo>
                  <a:pt x="6152250" y="0"/>
                </a:lnTo>
                <a:lnTo>
                  <a:pt x="6152250" y="7184352"/>
                </a:lnTo>
                <a:lnTo>
                  <a:pt x="0" y="7184352"/>
                </a:lnTo>
                <a:lnTo>
                  <a:pt x="0" y="0"/>
                </a:lnTo>
                <a:close/>
              </a:path>
            </a:pathLst>
          </a:custGeom>
          <a:blipFill>
            <a:blip r:embed="rId8"/>
            <a:stretch>
              <a:fillRect t="-7598"/>
            </a:stretch>
          </a:blipFill>
        </p:spPr>
        <p:txBody>
          <a:bodyPr/>
          <a:lstStyle/>
          <a:p>
            <a:endParaRPr lang="en-US"/>
          </a:p>
        </p:txBody>
      </p:sp>
      <p:grpSp>
        <p:nvGrpSpPr>
          <p:cNvPr id="49" name="Group 26">
            <a:extLst>
              <a:ext uri="{FF2B5EF4-FFF2-40B4-BE49-F238E27FC236}">
                <a16:creationId xmlns:a16="http://schemas.microsoft.com/office/drawing/2014/main" id="{872500ED-FE19-017C-166C-047BCB65D3A6}"/>
              </a:ext>
            </a:extLst>
          </p:cNvPr>
          <p:cNvGrpSpPr/>
          <p:nvPr/>
        </p:nvGrpSpPr>
        <p:grpSpPr>
          <a:xfrm>
            <a:off x="12992724" y="6406969"/>
            <a:ext cx="1389401" cy="1389401"/>
            <a:chOff x="0" y="0"/>
            <a:chExt cx="1852535" cy="1852535"/>
          </a:xfrm>
        </p:grpSpPr>
        <p:sp>
          <p:nvSpPr>
            <p:cNvPr id="50" name="Freeform 27">
              <a:extLst>
                <a:ext uri="{FF2B5EF4-FFF2-40B4-BE49-F238E27FC236}">
                  <a16:creationId xmlns:a16="http://schemas.microsoft.com/office/drawing/2014/main" id="{7EE25805-FC9C-D75E-07FC-56272A59E1C9}"/>
                </a:ext>
              </a:extLst>
            </p:cNvPr>
            <p:cNvSpPr/>
            <p:nvPr/>
          </p:nvSpPr>
          <p:spPr>
            <a:xfrm>
              <a:off x="0" y="0"/>
              <a:ext cx="1852422" cy="1852549"/>
            </a:xfrm>
            <a:custGeom>
              <a:avLst/>
              <a:gdLst/>
              <a:ahLst/>
              <a:cxnLst/>
              <a:rect l="l" t="t" r="r" b="b"/>
              <a:pathLst>
                <a:path w="1852422" h="1852549">
                  <a:moveTo>
                    <a:pt x="0" y="308737"/>
                  </a:moveTo>
                  <a:cubicBezTo>
                    <a:pt x="0" y="138176"/>
                    <a:pt x="138176" y="0"/>
                    <a:pt x="308737" y="0"/>
                  </a:cubicBezTo>
                  <a:lnTo>
                    <a:pt x="1543685" y="0"/>
                  </a:lnTo>
                  <a:cubicBezTo>
                    <a:pt x="1714246" y="0"/>
                    <a:pt x="1852422" y="138176"/>
                    <a:pt x="1852422" y="308737"/>
                  </a:cubicBezTo>
                  <a:lnTo>
                    <a:pt x="1852422" y="1543685"/>
                  </a:lnTo>
                  <a:cubicBezTo>
                    <a:pt x="1852422" y="1714246"/>
                    <a:pt x="1714246" y="1852422"/>
                    <a:pt x="1543685" y="1852422"/>
                  </a:cubicBezTo>
                  <a:lnTo>
                    <a:pt x="308737" y="1852422"/>
                  </a:lnTo>
                  <a:cubicBezTo>
                    <a:pt x="138176" y="1852549"/>
                    <a:pt x="0" y="1714246"/>
                    <a:pt x="0" y="1543812"/>
                  </a:cubicBezTo>
                  <a:close/>
                </a:path>
              </a:pathLst>
            </a:custGeom>
            <a:solidFill>
              <a:srgbClr val="FFFFFF"/>
            </a:solidFill>
          </p:spPr>
          <p:txBody>
            <a:bodyPr/>
            <a:lstStyle/>
            <a:p>
              <a:endParaRPr lang="en-US"/>
            </a:p>
          </p:txBody>
        </p:sp>
      </p:grpSp>
      <p:grpSp>
        <p:nvGrpSpPr>
          <p:cNvPr id="51" name="Group 28">
            <a:extLst>
              <a:ext uri="{FF2B5EF4-FFF2-40B4-BE49-F238E27FC236}">
                <a16:creationId xmlns:a16="http://schemas.microsoft.com/office/drawing/2014/main" id="{C69D7BAF-9878-0593-076B-A35C609C8D3E}"/>
              </a:ext>
            </a:extLst>
          </p:cNvPr>
          <p:cNvGrpSpPr/>
          <p:nvPr/>
        </p:nvGrpSpPr>
        <p:grpSpPr>
          <a:xfrm>
            <a:off x="12992724" y="9601121"/>
            <a:ext cx="1389401" cy="1389401"/>
            <a:chOff x="0" y="0"/>
            <a:chExt cx="1852535" cy="1852535"/>
          </a:xfrm>
        </p:grpSpPr>
        <p:sp>
          <p:nvSpPr>
            <p:cNvPr id="52" name="Freeform 29">
              <a:extLst>
                <a:ext uri="{FF2B5EF4-FFF2-40B4-BE49-F238E27FC236}">
                  <a16:creationId xmlns:a16="http://schemas.microsoft.com/office/drawing/2014/main" id="{492FFA0A-CA14-E5E9-888E-AAF4FD3F653B}"/>
                </a:ext>
              </a:extLst>
            </p:cNvPr>
            <p:cNvSpPr/>
            <p:nvPr/>
          </p:nvSpPr>
          <p:spPr>
            <a:xfrm>
              <a:off x="0" y="0"/>
              <a:ext cx="1852422" cy="1852549"/>
            </a:xfrm>
            <a:custGeom>
              <a:avLst/>
              <a:gdLst/>
              <a:ahLst/>
              <a:cxnLst/>
              <a:rect l="l" t="t" r="r" b="b"/>
              <a:pathLst>
                <a:path w="1852422" h="1852549">
                  <a:moveTo>
                    <a:pt x="0" y="308737"/>
                  </a:moveTo>
                  <a:cubicBezTo>
                    <a:pt x="0" y="138176"/>
                    <a:pt x="138176" y="0"/>
                    <a:pt x="308737" y="0"/>
                  </a:cubicBezTo>
                  <a:lnTo>
                    <a:pt x="1543685" y="0"/>
                  </a:lnTo>
                  <a:cubicBezTo>
                    <a:pt x="1714246" y="0"/>
                    <a:pt x="1852422" y="138176"/>
                    <a:pt x="1852422" y="308737"/>
                  </a:cubicBezTo>
                  <a:lnTo>
                    <a:pt x="1852422" y="1543685"/>
                  </a:lnTo>
                  <a:cubicBezTo>
                    <a:pt x="1852422" y="1714246"/>
                    <a:pt x="1714246" y="1852422"/>
                    <a:pt x="1543685" y="1852422"/>
                  </a:cubicBezTo>
                  <a:lnTo>
                    <a:pt x="308737" y="1852422"/>
                  </a:lnTo>
                  <a:cubicBezTo>
                    <a:pt x="138176" y="1852549"/>
                    <a:pt x="0" y="1714246"/>
                    <a:pt x="0" y="1543812"/>
                  </a:cubicBezTo>
                  <a:close/>
                </a:path>
              </a:pathLst>
            </a:custGeom>
            <a:solidFill>
              <a:srgbClr val="FFFFFF"/>
            </a:solidFill>
          </p:spPr>
          <p:txBody>
            <a:bodyPr/>
            <a:lstStyle/>
            <a:p>
              <a:endParaRPr lang="en-US"/>
            </a:p>
          </p:txBody>
        </p:sp>
      </p:grpSp>
      <p:grpSp>
        <p:nvGrpSpPr>
          <p:cNvPr id="53" name="Group 30">
            <a:extLst>
              <a:ext uri="{FF2B5EF4-FFF2-40B4-BE49-F238E27FC236}">
                <a16:creationId xmlns:a16="http://schemas.microsoft.com/office/drawing/2014/main" id="{BBFCFA3D-E715-E1BA-E03E-6E772CC1F385}"/>
              </a:ext>
            </a:extLst>
          </p:cNvPr>
          <p:cNvGrpSpPr/>
          <p:nvPr/>
        </p:nvGrpSpPr>
        <p:grpSpPr>
          <a:xfrm>
            <a:off x="12992724" y="8004045"/>
            <a:ext cx="1389401" cy="1389401"/>
            <a:chOff x="0" y="0"/>
            <a:chExt cx="1852535" cy="1852535"/>
          </a:xfrm>
        </p:grpSpPr>
        <p:sp>
          <p:nvSpPr>
            <p:cNvPr id="54" name="Freeform 31">
              <a:extLst>
                <a:ext uri="{FF2B5EF4-FFF2-40B4-BE49-F238E27FC236}">
                  <a16:creationId xmlns:a16="http://schemas.microsoft.com/office/drawing/2014/main" id="{5AA544DB-A9A2-2E37-4BA8-B5BBA2429380}"/>
                </a:ext>
              </a:extLst>
            </p:cNvPr>
            <p:cNvSpPr/>
            <p:nvPr/>
          </p:nvSpPr>
          <p:spPr>
            <a:xfrm>
              <a:off x="0" y="0"/>
              <a:ext cx="1852422" cy="1852549"/>
            </a:xfrm>
            <a:custGeom>
              <a:avLst/>
              <a:gdLst/>
              <a:ahLst/>
              <a:cxnLst/>
              <a:rect l="l" t="t" r="r" b="b"/>
              <a:pathLst>
                <a:path w="1852422" h="1852549">
                  <a:moveTo>
                    <a:pt x="0" y="308737"/>
                  </a:moveTo>
                  <a:cubicBezTo>
                    <a:pt x="0" y="138176"/>
                    <a:pt x="138176" y="0"/>
                    <a:pt x="308737" y="0"/>
                  </a:cubicBezTo>
                  <a:lnTo>
                    <a:pt x="1543685" y="0"/>
                  </a:lnTo>
                  <a:cubicBezTo>
                    <a:pt x="1714246" y="0"/>
                    <a:pt x="1852422" y="138176"/>
                    <a:pt x="1852422" y="308737"/>
                  </a:cubicBezTo>
                  <a:lnTo>
                    <a:pt x="1852422" y="1543685"/>
                  </a:lnTo>
                  <a:cubicBezTo>
                    <a:pt x="1852422" y="1714246"/>
                    <a:pt x="1714246" y="1852422"/>
                    <a:pt x="1543685" y="1852422"/>
                  </a:cubicBezTo>
                  <a:lnTo>
                    <a:pt x="308737" y="1852422"/>
                  </a:lnTo>
                  <a:cubicBezTo>
                    <a:pt x="138176" y="1852549"/>
                    <a:pt x="0" y="1714246"/>
                    <a:pt x="0" y="1543812"/>
                  </a:cubicBezTo>
                  <a:close/>
                </a:path>
              </a:pathLst>
            </a:custGeom>
            <a:solidFill>
              <a:srgbClr val="FFFFFF"/>
            </a:solidFill>
          </p:spPr>
          <p:txBody>
            <a:bodyPr/>
            <a:lstStyle/>
            <a:p>
              <a:endParaRPr lang="en-US"/>
            </a:p>
          </p:txBody>
        </p:sp>
      </p:grpSp>
      <p:grpSp>
        <p:nvGrpSpPr>
          <p:cNvPr id="55" name="Group 32">
            <a:extLst>
              <a:ext uri="{FF2B5EF4-FFF2-40B4-BE49-F238E27FC236}">
                <a16:creationId xmlns:a16="http://schemas.microsoft.com/office/drawing/2014/main" id="{BE83BC2A-47FA-2A14-9DFB-4F8CC802205E}"/>
              </a:ext>
            </a:extLst>
          </p:cNvPr>
          <p:cNvGrpSpPr/>
          <p:nvPr/>
        </p:nvGrpSpPr>
        <p:grpSpPr>
          <a:xfrm>
            <a:off x="12992724" y="2963524"/>
            <a:ext cx="1389401" cy="1389401"/>
            <a:chOff x="0" y="0"/>
            <a:chExt cx="1852535" cy="1852535"/>
          </a:xfrm>
        </p:grpSpPr>
        <p:sp>
          <p:nvSpPr>
            <p:cNvPr id="56" name="Freeform 33">
              <a:extLst>
                <a:ext uri="{FF2B5EF4-FFF2-40B4-BE49-F238E27FC236}">
                  <a16:creationId xmlns:a16="http://schemas.microsoft.com/office/drawing/2014/main" id="{CA7C9254-1981-0359-FC7E-8636305550C1}"/>
                </a:ext>
              </a:extLst>
            </p:cNvPr>
            <p:cNvSpPr/>
            <p:nvPr/>
          </p:nvSpPr>
          <p:spPr>
            <a:xfrm>
              <a:off x="0" y="0"/>
              <a:ext cx="1852422" cy="1852549"/>
            </a:xfrm>
            <a:custGeom>
              <a:avLst/>
              <a:gdLst/>
              <a:ahLst/>
              <a:cxnLst/>
              <a:rect l="l" t="t" r="r" b="b"/>
              <a:pathLst>
                <a:path w="1852422" h="1852549">
                  <a:moveTo>
                    <a:pt x="0" y="308737"/>
                  </a:moveTo>
                  <a:cubicBezTo>
                    <a:pt x="0" y="138176"/>
                    <a:pt x="138176" y="0"/>
                    <a:pt x="308737" y="0"/>
                  </a:cubicBezTo>
                  <a:lnTo>
                    <a:pt x="1543685" y="0"/>
                  </a:lnTo>
                  <a:cubicBezTo>
                    <a:pt x="1714246" y="0"/>
                    <a:pt x="1852422" y="138176"/>
                    <a:pt x="1852422" y="308737"/>
                  </a:cubicBezTo>
                  <a:lnTo>
                    <a:pt x="1852422" y="1543685"/>
                  </a:lnTo>
                  <a:cubicBezTo>
                    <a:pt x="1852422" y="1714246"/>
                    <a:pt x="1714246" y="1852422"/>
                    <a:pt x="1543685" y="1852422"/>
                  </a:cubicBezTo>
                  <a:lnTo>
                    <a:pt x="308737" y="1852422"/>
                  </a:lnTo>
                  <a:cubicBezTo>
                    <a:pt x="138176" y="1852549"/>
                    <a:pt x="0" y="1714246"/>
                    <a:pt x="0" y="1543812"/>
                  </a:cubicBezTo>
                  <a:close/>
                </a:path>
              </a:pathLst>
            </a:custGeom>
            <a:solidFill>
              <a:srgbClr val="FFFFFF"/>
            </a:solidFill>
          </p:spPr>
          <p:txBody>
            <a:bodyPr/>
            <a:lstStyle/>
            <a:p>
              <a:endParaRPr lang="en-US"/>
            </a:p>
          </p:txBody>
        </p:sp>
      </p:grpSp>
      <p:grpSp>
        <p:nvGrpSpPr>
          <p:cNvPr id="57" name="Group 34">
            <a:extLst>
              <a:ext uri="{FF2B5EF4-FFF2-40B4-BE49-F238E27FC236}">
                <a16:creationId xmlns:a16="http://schemas.microsoft.com/office/drawing/2014/main" id="{8657C65F-AFAE-407A-B05E-FE5FE2A2484B}"/>
              </a:ext>
            </a:extLst>
          </p:cNvPr>
          <p:cNvGrpSpPr/>
          <p:nvPr/>
        </p:nvGrpSpPr>
        <p:grpSpPr>
          <a:xfrm>
            <a:off x="12992724" y="1364574"/>
            <a:ext cx="1389401" cy="1389401"/>
            <a:chOff x="0" y="0"/>
            <a:chExt cx="1852535" cy="1852535"/>
          </a:xfrm>
        </p:grpSpPr>
        <p:sp>
          <p:nvSpPr>
            <p:cNvPr id="58" name="Freeform 35">
              <a:extLst>
                <a:ext uri="{FF2B5EF4-FFF2-40B4-BE49-F238E27FC236}">
                  <a16:creationId xmlns:a16="http://schemas.microsoft.com/office/drawing/2014/main" id="{58F3D2BC-76F5-4D2A-AB7A-A8E29DD43FD6}"/>
                </a:ext>
              </a:extLst>
            </p:cNvPr>
            <p:cNvSpPr/>
            <p:nvPr/>
          </p:nvSpPr>
          <p:spPr>
            <a:xfrm>
              <a:off x="0" y="0"/>
              <a:ext cx="1852422" cy="1852549"/>
            </a:xfrm>
            <a:custGeom>
              <a:avLst/>
              <a:gdLst/>
              <a:ahLst/>
              <a:cxnLst/>
              <a:rect l="l" t="t" r="r" b="b"/>
              <a:pathLst>
                <a:path w="1852422" h="1852549">
                  <a:moveTo>
                    <a:pt x="0" y="308737"/>
                  </a:moveTo>
                  <a:cubicBezTo>
                    <a:pt x="0" y="138176"/>
                    <a:pt x="138176" y="0"/>
                    <a:pt x="308737" y="0"/>
                  </a:cubicBezTo>
                  <a:lnTo>
                    <a:pt x="1543685" y="0"/>
                  </a:lnTo>
                  <a:cubicBezTo>
                    <a:pt x="1714246" y="0"/>
                    <a:pt x="1852422" y="138176"/>
                    <a:pt x="1852422" y="308737"/>
                  </a:cubicBezTo>
                  <a:lnTo>
                    <a:pt x="1852422" y="1543685"/>
                  </a:lnTo>
                  <a:cubicBezTo>
                    <a:pt x="1852422" y="1714246"/>
                    <a:pt x="1714246" y="1852422"/>
                    <a:pt x="1543685" y="1852422"/>
                  </a:cubicBezTo>
                  <a:lnTo>
                    <a:pt x="308737" y="1852422"/>
                  </a:lnTo>
                  <a:cubicBezTo>
                    <a:pt x="138176" y="1852549"/>
                    <a:pt x="0" y="1714246"/>
                    <a:pt x="0" y="1543812"/>
                  </a:cubicBezTo>
                  <a:close/>
                </a:path>
              </a:pathLst>
            </a:custGeom>
            <a:solidFill>
              <a:srgbClr val="FFFFFF"/>
            </a:solidFill>
          </p:spPr>
          <p:txBody>
            <a:bodyPr/>
            <a:lstStyle/>
            <a:p>
              <a:endParaRPr lang="en-US"/>
            </a:p>
          </p:txBody>
        </p:sp>
      </p:grpSp>
      <p:grpSp>
        <p:nvGrpSpPr>
          <p:cNvPr id="59" name="Group 36">
            <a:extLst>
              <a:ext uri="{FF2B5EF4-FFF2-40B4-BE49-F238E27FC236}">
                <a16:creationId xmlns:a16="http://schemas.microsoft.com/office/drawing/2014/main" id="{D3A2F2BE-F98D-82F3-59E3-5E56904991AE}"/>
              </a:ext>
            </a:extLst>
          </p:cNvPr>
          <p:cNvGrpSpPr/>
          <p:nvPr/>
        </p:nvGrpSpPr>
        <p:grpSpPr>
          <a:xfrm>
            <a:off x="12992724" y="-232502"/>
            <a:ext cx="1389401" cy="1389401"/>
            <a:chOff x="0" y="0"/>
            <a:chExt cx="1852535" cy="1852535"/>
          </a:xfrm>
        </p:grpSpPr>
        <p:sp>
          <p:nvSpPr>
            <p:cNvPr id="60" name="Freeform 37">
              <a:extLst>
                <a:ext uri="{FF2B5EF4-FFF2-40B4-BE49-F238E27FC236}">
                  <a16:creationId xmlns:a16="http://schemas.microsoft.com/office/drawing/2014/main" id="{A96964B2-F6A7-B53F-852C-F2A2518BF68F}"/>
                </a:ext>
              </a:extLst>
            </p:cNvPr>
            <p:cNvSpPr/>
            <p:nvPr/>
          </p:nvSpPr>
          <p:spPr>
            <a:xfrm>
              <a:off x="0" y="0"/>
              <a:ext cx="1852422" cy="1852549"/>
            </a:xfrm>
            <a:custGeom>
              <a:avLst/>
              <a:gdLst/>
              <a:ahLst/>
              <a:cxnLst/>
              <a:rect l="l" t="t" r="r" b="b"/>
              <a:pathLst>
                <a:path w="1852422" h="1852549">
                  <a:moveTo>
                    <a:pt x="0" y="308737"/>
                  </a:moveTo>
                  <a:cubicBezTo>
                    <a:pt x="0" y="138176"/>
                    <a:pt x="138176" y="0"/>
                    <a:pt x="308737" y="0"/>
                  </a:cubicBezTo>
                  <a:lnTo>
                    <a:pt x="1543685" y="0"/>
                  </a:lnTo>
                  <a:cubicBezTo>
                    <a:pt x="1714246" y="0"/>
                    <a:pt x="1852422" y="138176"/>
                    <a:pt x="1852422" y="308737"/>
                  </a:cubicBezTo>
                  <a:lnTo>
                    <a:pt x="1852422" y="1543685"/>
                  </a:lnTo>
                  <a:cubicBezTo>
                    <a:pt x="1852422" y="1714246"/>
                    <a:pt x="1714246" y="1852422"/>
                    <a:pt x="1543685" y="1852422"/>
                  </a:cubicBezTo>
                  <a:lnTo>
                    <a:pt x="308737" y="1852422"/>
                  </a:lnTo>
                  <a:cubicBezTo>
                    <a:pt x="138176" y="1852549"/>
                    <a:pt x="0" y="1714246"/>
                    <a:pt x="0" y="1543812"/>
                  </a:cubicBezTo>
                  <a:close/>
                </a:path>
              </a:pathLst>
            </a:custGeom>
            <a:solidFill>
              <a:srgbClr val="FFFFFF"/>
            </a:solidFill>
          </p:spPr>
          <p:txBody>
            <a:bodyPr/>
            <a:lstStyle/>
            <a:p>
              <a:endParaRPr lang="en-US"/>
            </a:p>
          </p:txBody>
        </p:sp>
      </p:grpSp>
      <p:sp>
        <p:nvSpPr>
          <p:cNvPr id="61" name="Freeform 38" descr="A picture containing font, graphics, screenshot, graphic design  Description automatically generated">
            <a:extLst>
              <a:ext uri="{FF2B5EF4-FFF2-40B4-BE49-F238E27FC236}">
                <a16:creationId xmlns:a16="http://schemas.microsoft.com/office/drawing/2014/main" id="{D83D2FFA-51E5-22E1-7D60-071F27C54257}"/>
              </a:ext>
            </a:extLst>
          </p:cNvPr>
          <p:cNvSpPr/>
          <p:nvPr/>
        </p:nvSpPr>
        <p:spPr>
          <a:xfrm>
            <a:off x="13236441" y="1932801"/>
            <a:ext cx="921399" cy="311429"/>
          </a:xfrm>
          <a:custGeom>
            <a:avLst/>
            <a:gdLst/>
            <a:ahLst/>
            <a:cxnLst/>
            <a:rect l="l" t="t" r="r" b="b"/>
            <a:pathLst>
              <a:path w="921399" h="311429">
                <a:moveTo>
                  <a:pt x="0" y="0"/>
                </a:moveTo>
                <a:lnTo>
                  <a:pt x="921399" y="0"/>
                </a:lnTo>
                <a:lnTo>
                  <a:pt x="921399" y="311429"/>
                </a:lnTo>
                <a:lnTo>
                  <a:pt x="0" y="311429"/>
                </a:lnTo>
                <a:lnTo>
                  <a:pt x="0" y="0"/>
                </a:lnTo>
                <a:close/>
              </a:path>
            </a:pathLst>
          </a:custGeom>
          <a:blipFill>
            <a:blip r:embed="rId9"/>
            <a:stretch>
              <a:fillRect/>
            </a:stretch>
          </a:blipFill>
        </p:spPr>
        <p:txBody>
          <a:bodyPr/>
          <a:lstStyle/>
          <a:p>
            <a:endParaRPr lang="en-US"/>
          </a:p>
        </p:txBody>
      </p:sp>
      <p:sp>
        <p:nvSpPr>
          <p:cNvPr id="62" name="Freeform 39" descr="preencoded.png">
            <a:extLst>
              <a:ext uri="{FF2B5EF4-FFF2-40B4-BE49-F238E27FC236}">
                <a16:creationId xmlns:a16="http://schemas.microsoft.com/office/drawing/2014/main" id="{7C30BEF6-9CE8-6B91-6F24-89E51E68FBB8}"/>
              </a:ext>
            </a:extLst>
          </p:cNvPr>
          <p:cNvSpPr/>
          <p:nvPr/>
        </p:nvSpPr>
        <p:spPr>
          <a:xfrm>
            <a:off x="13350708" y="7065472"/>
            <a:ext cx="673430" cy="218241"/>
          </a:xfrm>
          <a:custGeom>
            <a:avLst/>
            <a:gdLst/>
            <a:ahLst/>
            <a:cxnLst/>
            <a:rect l="l" t="t" r="r" b="b"/>
            <a:pathLst>
              <a:path w="673430" h="218241">
                <a:moveTo>
                  <a:pt x="0" y="0"/>
                </a:moveTo>
                <a:lnTo>
                  <a:pt x="673430" y="0"/>
                </a:lnTo>
                <a:lnTo>
                  <a:pt x="673430" y="218241"/>
                </a:lnTo>
                <a:lnTo>
                  <a:pt x="0" y="218241"/>
                </a:lnTo>
                <a:lnTo>
                  <a:pt x="0" y="0"/>
                </a:lnTo>
                <a:close/>
              </a:path>
            </a:pathLst>
          </a:custGeom>
          <a:blipFill>
            <a:blip r:embed="rId10"/>
            <a:stretch>
              <a:fillRect/>
            </a:stretch>
          </a:blipFill>
        </p:spPr>
        <p:txBody>
          <a:bodyPr/>
          <a:lstStyle/>
          <a:p>
            <a:endParaRPr lang="en-US"/>
          </a:p>
        </p:txBody>
      </p:sp>
      <p:sp>
        <p:nvSpPr>
          <p:cNvPr id="63" name="Freeform 40" descr="preencoded.png">
            <a:extLst>
              <a:ext uri="{FF2B5EF4-FFF2-40B4-BE49-F238E27FC236}">
                <a16:creationId xmlns:a16="http://schemas.microsoft.com/office/drawing/2014/main" id="{B5350FF6-2797-9694-7F33-04F4AB4DAB82}"/>
              </a:ext>
            </a:extLst>
          </p:cNvPr>
          <p:cNvSpPr/>
          <p:nvPr/>
        </p:nvSpPr>
        <p:spPr>
          <a:xfrm>
            <a:off x="13129681" y="336156"/>
            <a:ext cx="1115485" cy="246931"/>
          </a:xfrm>
          <a:custGeom>
            <a:avLst/>
            <a:gdLst/>
            <a:ahLst/>
            <a:cxnLst/>
            <a:rect l="l" t="t" r="r" b="b"/>
            <a:pathLst>
              <a:path w="1115485" h="246931">
                <a:moveTo>
                  <a:pt x="0" y="0"/>
                </a:moveTo>
                <a:lnTo>
                  <a:pt x="1115485" y="0"/>
                </a:lnTo>
                <a:lnTo>
                  <a:pt x="1115485" y="246931"/>
                </a:lnTo>
                <a:lnTo>
                  <a:pt x="0" y="246931"/>
                </a:lnTo>
                <a:lnTo>
                  <a:pt x="0" y="0"/>
                </a:lnTo>
                <a:close/>
              </a:path>
            </a:pathLst>
          </a:custGeom>
          <a:blipFill>
            <a:blip r:embed="rId11"/>
            <a:stretch>
              <a:fillRect l="-9705" t="-66528" r="-8947" b="-72215"/>
            </a:stretch>
          </a:blipFill>
        </p:spPr>
        <p:txBody>
          <a:bodyPr/>
          <a:lstStyle/>
          <a:p>
            <a:endParaRPr lang="en-US"/>
          </a:p>
        </p:txBody>
      </p:sp>
      <p:sp>
        <p:nvSpPr>
          <p:cNvPr id="64" name="Freeform 41" descr="A close up of a logo  Description automatically generated">
            <a:extLst>
              <a:ext uri="{FF2B5EF4-FFF2-40B4-BE49-F238E27FC236}">
                <a16:creationId xmlns:a16="http://schemas.microsoft.com/office/drawing/2014/main" id="{3E5D7B3C-8C4A-6992-688C-02D02CB8D26A}"/>
              </a:ext>
            </a:extLst>
          </p:cNvPr>
          <p:cNvSpPr/>
          <p:nvPr/>
        </p:nvSpPr>
        <p:spPr>
          <a:xfrm>
            <a:off x="13203037" y="10060196"/>
            <a:ext cx="1042129" cy="209231"/>
          </a:xfrm>
          <a:custGeom>
            <a:avLst/>
            <a:gdLst/>
            <a:ahLst/>
            <a:cxnLst/>
            <a:rect l="l" t="t" r="r" b="b"/>
            <a:pathLst>
              <a:path w="1042129" h="209231">
                <a:moveTo>
                  <a:pt x="0" y="0"/>
                </a:moveTo>
                <a:lnTo>
                  <a:pt x="1042129" y="0"/>
                </a:lnTo>
                <a:lnTo>
                  <a:pt x="1042129" y="209231"/>
                </a:lnTo>
                <a:lnTo>
                  <a:pt x="0" y="209231"/>
                </a:lnTo>
                <a:lnTo>
                  <a:pt x="0" y="0"/>
                </a:lnTo>
                <a:close/>
              </a:path>
            </a:pathLst>
          </a:custGeom>
          <a:blipFill>
            <a:blip r:embed="rId12"/>
            <a:stretch>
              <a:fillRect/>
            </a:stretch>
          </a:blipFill>
        </p:spPr>
        <p:txBody>
          <a:bodyPr/>
          <a:lstStyle/>
          <a:p>
            <a:endParaRPr lang="en-US"/>
          </a:p>
        </p:txBody>
      </p:sp>
      <p:sp>
        <p:nvSpPr>
          <p:cNvPr id="65" name="Freeform 42" descr="Login | EasyLlama">
            <a:extLst>
              <a:ext uri="{FF2B5EF4-FFF2-40B4-BE49-F238E27FC236}">
                <a16:creationId xmlns:a16="http://schemas.microsoft.com/office/drawing/2014/main" id="{48B05BD4-1CF9-254A-B56F-2B9022C69033}"/>
              </a:ext>
            </a:extLst>
          </p:cNvPr>
          <p:cNvSpPr/>
          <p:nvPr/>
        </p:nvSpPr>
        <p:spPr>
          <a:xfrm>
            <a:off x="13182287" y="8523968"/>
            <a:ext cx="1021563" cy="345250"/>
          </a:xfrm>
          <a:custGeom>
            <a:avLst/>
            <a:gdLst/>
            <a:ahLst/>
            <a:cxnLst/>
            <a:rect l="l" t="t" r="r" b="b"/>
            <a:pathLst>
              <a:path w="1021563" h="345250">
                <a:moveTo>
                  <a:pt x="0" y="0"/>
                </a:moveTo>
                <a:lnTo>
                  <a:pt x="1021563" y="0"/>
                </a:lnTo>
                <a:lnTo>
                  <a:pt x="1021563" y="345250"/>
                </a:lnTo>
                <a:lnTo>
                  <a:pt x="0" y="345250"/>
                </a:lnTo>
                <a:lnTo>
                  <a:pt x="0" y="0"/>
                </a:lnTo>
                <a:close/>
              </a:path>
            </a:pathLst>
          </a:custGeom>
          <a:blipFill>
            <a:blip r:embed="rId13"/>
            <a:stretch>
              <a:fillRect l="-1532" r="-1532"/>
            </a:stretch>
          </a:blipFill>
        </p:spPr>
        <p:txBody>
          <a:bodyPr/>
          <a:lstStyle/>
          <a:p>
            <a:endParaRPr lang="en-US"/>
          </a:p>
        </p:txBody>
      </p:sp>
      <p:grpSp>
        <p:nvGrpSpPr>
          <p:cNvPr id="66" name="Group 43">
            <a:extLst>
              <a:ext uri="{FF2B5EF4-FFF2-40B4-BE49-F238E27FC236}">
                <a16:creationId xmlns:a16="http://schemas.microsoft.com/office/drawing/2014/main" id="{61D995F7-7260-B3B2-511C-098208BA5501}"/>
              </a:ext>
            </a:extLst>
          </p:cNvPr>
          <p:cNvGrpSpPr/>
          <p:nvPr/>
        </p:nvGrpSpPr>
        <p:grpSpPr>
          <a:xfrm>
            <a:off x="12115800" y="3933826"/>
            <a:ext cx="3143250" cy="3143250"/>
            <a:chOff x="0" y="0"/>
            <a:chExt cx="4191000" cy="4191000"/>
          </a:xfrm>
        </p:grpSpPr>
        <p:sp>
          <p:nvSpPr>
            <p:cNvPr id="67" name="Freeform 44">
              <a:extLst>
                <a:ext uri="{FF2B5EF4-FFF2-40B4-BE49-F238E27FC236}">
                  <a16:creationId xmlns:a16="http://schemas.microsoft.com/office/drawing/2014/main" id="{2FF0C67A-2A43-6CE2-FECF-2E7ADA20625B}"/>
                </a:ext>
              </a:extLst>
            </p:cNvPr>
            <p:cNvSpPr/>
            <p:nvPr/>
          </p:nvSpPr>
          <p:spPr>
            <a:xfrm>
              <a:off x="0" y="0"/>
              <a:ext cx="4191000" cy="4191000"/>
            </a:xfrm>
            <a:custGeom>
              <a:avLst/>
              <a:gdLst/>
              <a:ahLst/>
              <a:cxnLst/>
              <a:rect l="l" t="t" r="r" b="b"/>
              <a:pathLst>
                <a:path w="4191000" h="4191000">
                  <a:moveTo>
                    <a:pt x="0" y="698500"/>
                  </a:moveTo>
                  <a:cubicBezTo>
                    <a:pt x="0" y="312674"/>
                    <a:pt x="312674" y="0"/>
                    <a:pt x="698500" y="0"/>
                  </a:cubicBezTo>
                  <a:lnTo>
                    <a:pt x="3492500" y="0"/>
                  </a:lnTo>
                  <a:cubicBezTo>
                    <a:pt x="3878326" y="0"/>
                    <a:pt x="4191000" y="312674"/>
                    <a:pt x="4191000" y="698500"/>
                  </a:cubicBezTo>
                  <a:lnTo>
                    <a:pt x="4191000" y="3492500"/>
                  </a:lnTo>
                  <a:cubicBezTo>
                    <a:pt x="4191000" y="3878326"/>
                    <a:pt x="3878326" y="4191000"/>
                    <a:pt x="3492500" y="4191000"/>
                  </a:cubicBezTo>
                  <a:lnTo>
                    <a:pt x="698500" y="4191000"/>
                  </a:lnTo>
                  <a:cubicBezTo>
                    <a:pt x="312674" y="4191000"/>
                    <a:pt x="0" y="3878326"/>
                    <a:pt x="0" y="3492500"/>
                  </a:cubicBezTo>
                  <a:close/>
                </a:path>
              </a:pathLst>
            </a:custGeom>
            <a:solidFill>
              <a:srgbClr val="FEE29A"/>
            </a:solidFill>
          </p:spPr>
          <p:txBody>
            <a:bodyPr/>
            <a:lstStyle/>
            <a:p>
              <a:endParaRPr lang="en-US"/>
            </a:p>
          </p:txBody>
        </p:sp>
      </p:grpSp>
      <p:sp>
        <p:nvSpPr>
          <p:cNvPr id="68" name="Freeform 45" descr="preencoded.png">
            <a:extLst>
              <a:ext uri="{FF2B5EF4-FFF2-40B4-BE49-F238E27FC236}">
                <a16:creationId xmlns:a16="http://schemas.microsoft.com/office/drawing/2014/main" id="{E2B1408B-1BB8-AE89-0FDD-EEB62C4FFA56}"/>
              </a:ext>
            </a:extLst>
          </p:cNvPr>
          <p:cNvSpPr/>
          <p:nvPr/>
        </p:nvSpPr>
        <p:spPr>
          <a:xfrm>
            <a:off x="12783799" y="5034588"/>
            <a:ext cx="1731051" cy="865526"/>
          </a:xfrm>
          <a:custGeom>
            <a:avLst/>
            <a:gdLst/>
            <a:ahLst/>
            <a:cxnLst/>
            <a:rect l="l" t="t" r="r" b="b"/>
            <a:pathLst>
              <a:path w="1731051" h="865526">
                <a:moveTo>
                  <a:pt x="0" y="0"/>
                </a:moveTo>
                <a:lnTo>
                  <a:pt x="1731051" y="0"/>
                </a:lnTo>
                <a:lnTo>
                  <a:pt x="1731051" y="865526"/>
                </a:lnTo>
                <a:lnTo>
                  <a:pt x="0" y="865526"/>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en-US"/>
          </a:p>
        </p:txBody>
      </p:sp>
      <p:sp>
        <p:nvSpPr>
          <p:cNvPr id="69" name="Freeform 46" descr="preencoded.png">
            <a:extLst>
              <a:ext uri="{FF2B5EF4-FFF2-40B4-BE49-F238E27FC236}">
                <a16:creationId xmlns:a16="http://schemas.microsoft.com/office/drawing/2014/main" id="{7718B4CA-30E2-474A-8D6D-AD77E1B35873}"/>
              </a:ext>
            </a:extLst>
          </p:cNvPr>
          <p:cNvSpPr/>
          <p:nvPr/>
        </p:nvSpPr>
        <p:spPr>
          <a:xfrm>
            <a:off x="13118095" y="3419969"/>
            <a:ext cx="1127071" cy="238255"/>
          </a:xfrm>
          <a:custGeom>
            <a:avLst/>
            <a:gdLst/>
            <a:ahLst/>
            <a:cxnLst/>
            <a:rect l="l" t="t" r="r" b="b"/>
            <a:pathLst>
              <a:path w="1127071" h="238255">
                <a:moveTo>
                  <a:pt x="0" y="0"/>
                </a:moveTo>
                <a:lnTo>
                  <a:pt x="1127071" y="0"/>
                </a:lnTo>
                <a:lnTo>
                  <a:pt x="1127071" y="238255"/>
                </a:lnTo>
                <a:lnTo>
                  <a:pt x="0" y="238255"/>
                </a:lnTo>
                <a:lnTo>
                  <a:pt x="0" y="0"/>
                </a:lnTo>
                <a:close/>
              </a:path>
            </a:pathLst>
          </a:custGeom>
          <a:blipFill>
            <a:blip r:embed="rId16">
              <a:extLst>
                <a:ext uri="{96DAC541-7B7A-43D3-8B79-37D633B846F1}">
                  <asvg:svgBlip xmlns:asvg="http://schemas.microsoft.com/office/drawing/2016/SVG/main" r:embed="rId17"/>
                </a:ext>
              </a:extLst>
            </a:blip>
            <a:stretch>
              <a:fillRect b="-3355"/>
            </a:stretch>
          </a:blipFill>
        </p:spPr>
        <p:txBody>
          <a:bodyPr/>
          <a:lstStyle/>
          <a:p>
            <a:endParaRPr lang="en-US"/>
          </a:p>
        </p:txBody>
      </p:sp>
      <p:grpSp>
        <p:nvGrpSpPr>
          <p:cNvPr id="70" name="Group 22">
            <a:extLst>
              <a:ext uri="{FF2B5EF4-FFF2-40B4-BE49-F238E27FC236}">
                <a16:creationId xmlns:a16="http://schemas.microsoft.com/office/drawing/2014/main" id="{E9A498CA-C77A-C0CD-1245-400686B219F8}"/>
              </a:ext>
            </a:extLst>
          </p:cNvPr>
          <p:cNvGrpSpPr/>
          <p:nvPr/>
        </p:nvGrpSpPr>
        <p:grpSpPr>
          <a:xfrm>
            <a:off x="2456875" y="8951446"/>
            <a:ext cx="3287306" cy="764054"/>
            <a:chOff x="0" y="0"/>
            <a:chExt cx="601448" cy="139792"/>
          </a:xfrm>
          <a:solidFill>
            <a:srgbClr val="D3E9EE"/>
          </a:solidFill>
        </p:grpSpPr>
        <p:sp>
          <p:nvSpPr>
            <p:cNvPr id="71" name="Freeform 23">
              <a:extLst>
                <a:ext uri="{FF2B5EF4-FFF2-40B4-BE49-F238E27FC236}">
                  <a16:creationId xmlns:a16="http://schemas.microsoft.com/office/drawing/2014/main" id="{80CEBCFA-BAE0-9572-8334-CC4D68ACA119}"/>
                </a:ext>
              </a:extLst>
            </p:cNvPr>
            <p:cNvSpPr/>
            <p:nvPr/>
          </p:nvSpPr>
          <p:spPr>
            <a:xfrm>
              <a:off x="0" y="0"/>
              <a:ext cx="601448" cy="139792"/>
            </a:xfrm>
            <a:custGeom>
              <a:avLst/>
              <a:gdLst/>
              <a:ahLst/>
              <a:cxnLst/>
              <a:rect l="l" t="t" r="r" b="b"/>
              <a:pathLst>
                <a:path w="601448" h="139792">
                  <a:moveTo>
                    <a:pt x="14131" y="0"/>
                  </a:moveTo>
                  <a:lnTo>
                    <a:pt x="587317" y="0"/>
                  </a:lnTo>
                  <a:cubicBezTo>
                    <a:pt x="591065" y="0"/>
                    <a:pt x="594659" y="1489"/>
                    <a:pt x="597309" y="4139"/>
                  </a:cubicBezTo>
                  <a:cubicBezTo>
                    <a:pt x="599959" y="6789"/>
                    <a:pt x="601448" y="10383"/>
                    <a:pt x="601448" y="14131"/>
                  </a:cubicBezTo>
                  <a:lnTo>
                    <a:pt x="601448" y="125661"/>
                  </a:lnTo>
                  <a:cubicBezTo>
                    <a:pt x="601448" y="129409"/>
                    <a:pt x="599959" y="133003"/>
                    <a:pt x="597309" y="135653"/>
                  </a:cubicBezTo>
                  <a:cubicBezTo>
                    <a:pt x="594659" y="138303"/>
                    <a:pt x="591065" y="139792"/>
                    <a:pt x="587317" y="139792"/>
                  </a:cubicBezTo>
                  <a:lnTo>
                    <a:pt x="14131" y="139792"/>
                  </a:lnTo>
                  <a:cubicBezTo>
                    <a:pt x="10383" y="139792"/>
                    <a:pt x="6789" y="138303"/>
                    <a:pt x="4139" y="135653"/>
                  </a:cubicBezTo>
                  <a:cubicBezTo>
                    <a:pt x="1489" y="133003"/>
                    <a:pt x="0" y="129409"/>
                    <a:pt x="0" y="125661"/>
                  </a:cubicBezTo>
                  <a:lnTo>
                    <a:pt x="0" y="14131"/>
                  </a:lnTo>
                  <a:cubicBezTo>
                    <a:pt x="0" y="10383"/>
                    <a:pt x="1489" y="6789"/>
                    <a:pt x="4139" y="4139"/>
                  </a:cubicBezTo>
                  <a:cubicBezTo>
                    <a:pt x="6789" y="1489"/>
                    <a:pt x="10383" y="0"/>
                    <a:pt x="14131" y="0"/>
                  </a:cubicBezTo>
                  <a:close/>
                </a:path>
              </a:pathLst>
            </a:custGeom>
            <a:grpFill/>
          </p:spPr>
          <p:txBody>
            <a:bodyPr/>
            <a:lstStyle/>
            <a:p>
              <a:endParaRPr lang="en-US"/>
            </a:p>
          </p:txBody>
        </p:sp>
        <p:sp>
          <p:nvSpPr>
            <p:cNvPr id="72" name="TextBox 24">
              <a:extLst>
                <a:ext uri="{FF2B5EF4-FFF2-40B4-BE49-F238E27FC236}">
                  <a16:creationId xmlns:a16="http://schemas.microsoft.com/office/drawing/2014/main" id="{01A7771F-9635-B9D6-D78F-975B1C4FA548}"/>
                </a:ext>
              </a:extLst>
            </p:cNvPr>
            <p:cNvSpPr txBox="1"/>
            <p:nvPr/>
          </p:nvSpPr>
          <p:spPr>
            <a:xfrm>
              <a:off x="0" y="-9525"/>
              <a:ext cx="601448" cy="149317"/>
            </a:xfrm>
            <a:prstGeom prst="rect">
              <a:avLst/>
            </a:prstGeom>
            <a:solidFill>
              <a:srgbClr val="DFF1DB"/>
            </a:solidFill>
          </p:spPr>
          <p:txBody>
            <a:bodyPr lIns="50800" tIns="50800" rIns="50800" bIns="50800" rtlCol="0" anchor="ctr"/>
            <a:lstStyle/>
            <a:p>
              <a:pPr algn="r">
                <a:lnSpc>
                  <a:spcPts val="2400"/>
                </a:lnSpc>
              </a:pPr>
              <a:endParaRPr/>
            </a:p>
          </p:txBody>
        </p:sp>
      </p:grpSp>
      <p:sp>
        <p:nvSpPr>
          <p:cNvPr id="73" name="TextBox 25">
            <a:extLst>
              <a:ext uri="{FF2B5EF4-FFF2-40B4-BE49-F238E27FC236}">
                <a16:creationId xmlns:a16="http://schemas.microsoft.com/office/drawing/2014/main" id="{66914A2C-5AC6-36D3-44D4-6056BCC64E04}"/>
              </a:ext>
            </a:extLst>
          </p:cNvPr>
          <p:cNvSpPr txBox="1"/>
          <p:nvPr/>
        </p:nvSpPr>
        <p:spPr>
          <a:xfrm>
            <a:off x="2885057" y="9168951"/>
            <a:ext cx="4049143" cy="274777"/>
          </a:xfrm>
          <a:prstGeom prst="rect">
            <a:avLst/>
          </a:prstGeom>
        </p:spPr>
        <p:txBody>
          <a:bodyPr lIns="0" tIns="0" rIns="0" bIns="0" rtlCol="0" anchor="t">
            <a:spAutoFit/>
          </a:bodyPr>
          <a:lstStyle/>
          <a:p>
            <a:pPr algn="l">
              <a:lnSpc>
                <a:spcPts val="2246"/>
              </a:lnSpc>
            </a:pPr>
            <a:r>
              <a:rPr lang="en-US" sz="1799" b="1" u="sng">
                <a:latin typeface="Enduro Bold"/>
                <a:ea typeface="Enduro Bold"/>
                <a:cs typeface="Enduro Bold"/>
                <a:sym typeface="Enduro Bold"/>
                <a:hlinkClick r:id="rId18" tooltip="https://learn.go1.com">
                  <a:extLst>
                    <a:ext uri="{A12FA001-AC4F-418D-AE19-62706E023703}">
                      <ahyp:hlinkClr xmlns:ahyp="http://schemas.microsoft.com/office/drawing/2018/hyperlinkcolor" val="tx"/>
                    </a:ext>
                  </a:extLst>
                </a:hlinkClick>
              </a:rPr>
              <a:t>Log in to get started!</a:t>
            </a:r>
          </a:p>
        </p:txBody>
      </p:sp>
      <p:sp>
        <p:nvSpPr>
          <p:cNvPr id="74" name="TextBox 19">
            <a:extLst>
              <a:ext uri="{FF2B5EF4-FFF2-40B4-BE49-F238E27FC236}">
                <a16:creationId xmlns:a16="http://schemas.microsoft.com/office/drawing/2014/main" id="{D42B7346-1DF7-C841-8923-0F478185C276}"/>
              </a:ext>
            </a:extLst>
          </p:cNvPr>
          <p:cNvSpPr txBox="1"/>
          <p:nvPr/>
        </p:nvSpPr>
        <p:spPr>
          <a:xfrm>
            <a:off x="1028700" y="2438048"/>
            <a:ext cx="7581900" cy="1257652"/>
          </a:xfrm>
          <a:prstGeom prst="rect">
            <a:avLst/>
          </a:prstGeom>
        </p:spPr>
        <p:txBody>
          <a:bodyPr wrap="square" lIns="0" tIns="0" rIns="0" bIns="0" rtlCol="0" anchor="t">
            <a:spAutoFit/>
          </a:bodyPr>
          <a:lstStyle/>
          <a:p>
            <a:pPr algn="l">
              <a:lnSpc>
                <a:spcPts val="2520"/>
              </a:lnSpc>
            </a:pPr>
            <a:r>
              <a:rPr lang="en-US">
                <a:latin typeface="Enduro"/>
                <a:ea typeface="Enduro"/>
                <a:sym typeface="Enduro Bold"/>
              </a:rPr>
              <a:t>Go1 Learn brings </a:t>
            </a:r>
            <a:r>
              <a:rPr lang="en-US" sz="1800" u="none">
                <a:latin typeface="Enduro"/>
                <a:ea typeface="Enduro"/>
                <a:cs typeface="Enduro"/>
                <a:sym typeface="Enduro"/>
              </a:rPr>
              <a:t>tog</a:t>
            </a:r>
            <a:r>
              <a:rPr lang="en-US" sz="1800">
                <a:latin typeface="Enduro"/>
                <a:ea typeface="Enduro"/>
                <a:cs typeface="Enduro"/>
                <a:sym typeface="Enduro"/>
              </a:rPr>
              <a:t>ether learning from 250 leading content brands and niche experts across every region, topic, and skill. Instead of jumping between platforms, Go1 gives you one place to access high-quality content – plus smart tools to curate </a:t>
            </a:r>
            <a:r>
              <a:rPr lang="en-US">
                <a:latin typeface="Enduro"/>
                <a:ea typeface="Enduro"/>
                <a:cs typeface="Enduro"/>
                <a:sym typeface="Enduro"/>
              </a:rPr>
              <a:t>what works for your team.</a:t>
            </a:r>
            <a:endParaRPr lang="en-US" sz="1800">
              <a:latin typeface="Enduro"/>
              <a:ea typeface="Enduro"/>
              <a:cs typeface="Enduro"/>
              <a:sym typeface="Enduro"/>
            </a:endParaRPr>
          </a:p>
        </p:txBody>
      </p:sp>
      <p:sp>
        <p:nvSpPr>
          <p:cNvPr id="75" name="TextBox 24">
            <a:extLst>
              <a:ext uri="{FF2B5EF4-FFF2-40B4-BE49-F238E27FC236}">
                <a16:creationId xmlns:a16="http://schemas.microsoft.com/office/drawing/2014/main" id="{3E0E98D6-0266-C637-B6A7-6106C0F9E7FB}"/>
              </a:ext>
            </a:extLst>
          </p:cNvPr>
          <p:cNvSpPr txBox="1"/>
          <p:nvPr/>
        </p:nvSpPr>
        <p:spPr>
          <a:xfrm>
            <a:off x="1028700" y="1124090"/>
            <a:ext cx="6667500" cy="1077218"/>
          </a:xfrm>
          <a:prstGeom prst="rect">
            <a:avLst/>
          </a:prstGeom>
        </p:spPr>
        <p:txBody>
          <a:bodyPr wrap="square" lIns="0" tIns="0" rIns="0" bIns="0" rtlCol="0" anchor="t">
            <a:spAutoFit/>
          </a:bodyPr>
          <a:lstStyle/>
          <a:p>
            <a:pPr>
              <a:lnSpc>
                <a:spcPts val="4180"/>
              </a:lnSpc>
            </a:pPr>
            <a:r>
              <a:rPr lang="en-US" sz="3800">
                <a:solidFill>
                  <a:srgbClr val="394646"/>
                </a:solidFill>
                <a:latin typeface="Enduro Narrow"/>
                <a:ea typeface="Enduro Narrow"/>
                <a:cs typeface="Enduro Narrow"/>
                <a:sym typeface="Enduro Narrow"/>
              </a:rPr>
              <a:t>Keep your team ahead of the game with tailored learning for every role</a:t>
            </a:r>
          </a:p>
        </p:txBody>
      </p:sp>
      <p:grpSp>
        <p:nvGrpSpPr>
          <p:cNvPr id="76" name="Group 22">
            <a:extLst>
              <a:ext uri="{FF2B5EF4-FFF2-40B4-BE49-F238E27FC236}">
                <a16:creationId xmlns:a16="http://schemas.microsoft.com/office/drawing/2014/main" id="{2395CC65-E697-0F0C-9281-1F79BE2136C3}"/>
              </a:ext>
            </a:extLst>
          </p:cNvPr>
          <p:cNvGrpSpPr/>
          <p:nvPr/>
        </p:nvGrpSpPr>
        <p:grpSpPr>
          <a:xfrm>
            <a:off x="1018925" y="4076700"/>
            <a:ext cx="3287306" cy="816114"/>
            <a:chOff x="0" y="-9525"/>
            <a:chExt cx="601448" cy="149317"/>
          </a:xfrm>
        </p:grpSpPr>
        <p:sp>
          <p:nvSpPr>
            <p:cNvPr id="77" name="Freeform 23">
              <a:extLst>
                <a:ext uri="{FF2B5EF4-FFF2-40B4-BE49-F238E27FC236}">
                  <a16:creationId xmlns:a16="http://schemas.microsoft.com/office/drawing/2014/main" id="{E753CEA5-EBD5-CE7A-2810-D40CBD7E530E}"/>
                </a:ext>
              </a:extLst>
            </p:cNvPr>
            <p:cNvSpPr/>
            <p:nvPr/>
          </p:nvSpPr>
          <p:spPr>
            <a:xfrm>
              <a:off x="0" y="0"/>
              <a:ext cx="482803" cy="139792"/>
            </a:xfrm>
            <a:custGeom>
              <a:avLst/>
              <a:gdLst/>
              <a:ahLst/>
              <a:cxnLst/>
              <a:rect l="l" t="t" r="r" b="b"/>
              <a:pathLst>
                <a:path w="601448" h="139792">
                  <a:moveTo>
                    <a:pt x="14131" y="0"/>
                  </a:moveTo>
                  <a:lnTo>
                    <a:pt x="587317" y="0"/>
                  </a:lnTo>
                  <a:cubicBezTo>
                    <a:pt x="591065" y="0"/>
                    <a:pt x="594659" y="1489"/>
                    <a:pt x="597309" y="4139"/>
                  </a:cubicBezTo>
                  <a:cubicBezTo>
                    <a:pt x="599959" y="6789"/>
                    <a:pt x="601448" y="10383"/>
                    <a:pt x="601448" y="14131"/>
                  </a:cubicBezTo>
                  <a:lnTo>
                    <a:pt x="601448" y="125661"/>
                  </a:lnTo>
                  <a:cubicBezTo>
                    <a:pt x="601448" y="129409"/>
                    <a:pt x="599959" y="133003"/>
                    <a:pt x="597309" y="135653"/>
                  </a:cubicBezTo>
                  <a:cubicBezTo>
                    <a:pt x="594659" y="138303"/>
                    <a:pt x="591065" y="139792"/>
                    <a:pt x="587317" y="139792"/>
                  </a:cubicBezTo>
                  <a:lnTo>
                    <a:pt x="14131" y="139792"/>
                  </a:lnTo>
                  <a:cubicBezTo>
                    <a:pt x="10383" y="139792"/>
                    <a:pt x="6789" y="138303"/>
                    <a:pt x="4139" y="135653"/>
                  </a:cubicBezTo>
                  <a:cubicBezTo>
                    <a:pt x="1489" y="133003"/>
                    <a:pt x="0" y="129409"/>
                    <a:pt x="0" y="125661"/>
                  </a:cubicBezTo>
                  <a:lnTo>
                    <a:pt x="0" y="14131"/>
                  </a:lnTo>
                  <a:cubicBezTo>
                    <a:pt x="0" y="10383"/>
                    <a:pt x="1489" y="6789"/>
                    <a:pt x="4139" y="4139"/>
                  </a:cubicBezTo>
                  <a:cubicBezTo>
                    <a:pt x="6789" y="1489"/>
                    <a:pt x="10383" y="0"/>
                    <a:pt x="14131" y="0"/>
                  </a:cubicBezTo>
                  <a:close/>
                </a:path>
              </a:pathLst>
            </a:custGeom>
            <a:solidFill>
              <a:srgbClr val="DFF1DB"/>
            </a:solidFill>
          </p:spPr>
          <p:txBody>
            <a:bodyPr/>
            <a:lstStyle/>
            <a:p>
              <a:endParaRPr lang="en-US"/>
            </a:p>
          </p:txBody>
        </p:sp>
        <p:sp>
          <p:nvSpPr>
            <p:cNvPr id="78" name="TextBox 24">
              <a:extLst>
                <a:ext uri="{FF2B5EF4-FFF2-40B4-BE49-F238E27FC236}">
                  <a16:creationId xmlns:a16="http://schemas.microsoft.com/office/drawing/2014/main" id="{06527DF0-13AC-0B27-5B4B-67A7E92B6F3C}"/>
                </a:ext>
              </a:extLst>
            </p:cNvPr>
            <p:cNvSpPr txBox="1"/>
            <p:nvPr/>
          </p:nvSpPr>
          <p:spPr>
            <a:xfrm>
              <a:off x="0" y="-9525"/>
              <a:ext cx="601448" cy="149317"/>
            </a:xfrm>
            <a:prstGeom prst="rect">
              <a:avLst/>
            </a:prstGeom>
          </p:spPr>
          <p:txBody>
            <a:bodyPr lIns="50800" tIns="50800" rIns="50800" bIns="50800" rtlCol="0" anchor="ctr"/>
            <a:lstStyle/>
            <a:p>
              <a:pPr algn="r">
                <a:lnSpc>
                  <a:spcPts val="2400"/>
                </a:lnSpc>
              </a:pPr>
              <a:endParaRPr/>
            </a:p>
          </p:txBody>
        </p:sp>
      </p:grpSp>
      <p:grpSp>
        <p:nvGrpSpPr>
          <p:cNvPr id="80" name="Group 22">
            <a:extLst>
              <a:ext uri="{FF2B5EF4-FFF2-40B4-BE49-F238E27FC236}">
                <a16:creationId xmlns:a16="http://schemas.microsoft.com/office/drawing/2014/main" id="{55448A32-CECB-B929-8F6B-01462E12A0C8}"/>
              </a:ext>
            </a:extLst>
          </p:cNvPr>
          <p:cNvGrpSpPr/>
          <p:nvPr/>
        </p:nvGrpSpPr>
        <p:grpSpPr>
          <a:xfrm>
            <a:off x="4615748" y="4100886"/>
            <a:ext cx="5406204" cy="816114"/>
            <a:chOff x="0" y="-9525"/>
            <a:chExt cx="601448" cy="149317"/>
          </a:xfrm>
        </p:grpSpPr>
        <p:sp>
          <p:nvSpPr>
            <p:cNvPr id="81" name="Freeform 23">
              <a:extLst>
                <a:ext uri="{FF2B5EF4-FFF2-40B4-BE49-F238E27FC236}">
                  <a16:creationId xmlns:a16="http://schemas.microsoft.com/office/drawing/2014/main" id="{5389FD5D-D0F7-E008-F11E-EEC47C9DA540}"/>
                </a:ext>
              </a:extLst>
            </p:cNvPr>
            <p:cNvSpPr/>
            <p:nvPr/>
          </p:nvSpPr>
          <p:spPr>
            <a:xfrm>
              <a:off x="0" y="0"/>
              <a:ext cx="329416" cy="139792"/>
            </a:xfrm>
            <a:custGeom>
              <a:avLst/>
              <a:gdLst/>
              <a:ahLst/>
              <a:cxnLst/>
              <a:rect l="l" t="t" r="r" b="b"/>
              <a:pathLst>
                <a:path w="601448" h="139792">
                  <a:moveTo>
                    <a:pt x="14131" y="0"/>
                  </a:moveTo>
                  <a:lnTo>
                    <a:pt x="587317" y="0"/>
                  </a:lnTo>
                  <a:cubicBezTo>
                    <a:pt x="591065" y="0"/>
                    <a:pt x="594659" y="1489"/>
                    <a:pt x="597309" y="4139"/>
                  </a:cubicBezTo>
                  <a:cubicBezTo>
                    <a:pt x="599959" y="6789"/>
                    <a:pt x="601448" y="10383"/>
                    <a:pt x="601448" y="14131"/>
                  </a:cubicBezTo>
                  <a:lnTo>
                    <a:pt x="601448" y="125661"/>
                  </a:lnTo>
                  <a:cubicBezTo>
                    <a:pt x="601448" y="129409"/>
                    <a:pt x="599959" y="133003"/>
                    <a:pt x="597309" y="135653"/>
                  </a:cubicBezTo>
                  <a:cubicBezTo>
                    <a:pt x="594659" y="138303"/>
                    <a:pt x="591065" y="139792"/>
                    <a:pt x="587317" y="139792"/>
                  </a:cubicBezTo>
                  <a:lnTo>
                    <a:pt x="14131" y="139792"/>
                  </a:lnTo>
                  <a:cubicBezTo>
                    <a:pt x="10383" y="139792"/>
                    <a:pt x="6789" y="138303"/>
                    <a:pt x="4139" y="135653"/>
                  </a:cubicBezTo>
                  <a:cubicBezTo>
                    <a:pt x="1489" y="133003"/>
                    <a:pt x="0" y="129409"/>
                    <a:pt x="0" y="125661"/>
                  </a:cubicBezTo>
                  <a:lnTo>
                    <a:pt x="0" y="14131"/>
                  </a:lnTo>
                  <a:cubicBezTo>
                    <a:pt x="0" y="10383"/>
                    <a:pt x="1489" y="6789"/>
                    <a:pt x="4139" y="4139"/>
                  </a:cubicBezTo>
                  <a:cubicBezTo>
                    <a:pt x="6789" y="1489"/>
                    <a:pt x="10383" y="0"/>
                    <a:pt x="14131" y="0"/>
                  </a:cubicBezTo>
                  <a:close/>
                </a:path>
              </a:pathLst>
            </a:custGeom>
            <a:solidFill>
              <a:srgbClr val="DFF1DB"/>
            </a:solidFill>
          </p:spPr>
          <p:txBody>
            <a:bodyPr/>
            <a:lstStyle/>
            <a:p>
              <a:endParaRPr lang="en-US"/>
            </a:p>
          </p:txBody>
        </p:sp>
        <p:sp>
          <p:nvSpPr>
            <p:cNvPr id="82" name="TextBox 24">
              <a:extLst>
                <a:ext uri="{FF2B5EF4-FFF2-40B4-BE49-F238E27FC236}">
                  <a16:creationId xmlns:a16="http://schemas.microsoft.com/office/drawing/2014/main" id="{4EF1438C-A386-6705-6972-B328F918EAA2}"/>
                </a:ext>
              </a:extLst>
            </p:cNvPr>
            <p:cNvSpPr txBox="1"/>
            <p:nvPr/>
          </p:nvSpPr>
          <p:spPr>
            <a:xfrm>
              <a:off x="0" y="-9525"/>
              <a:ext cx="601448" cy="149317"/>
            </a:xfrm>
            <a:prstGeom prst="rect">
              <a:avLst/>
            </a:prstGeom>
          </p:spPr>
          <p:txBody>
            <a:bodyPr lIns="50800" tIns="50800" rIns="50800" bIns="50800" rtlCol="0" anchor="ctr"/>
            <a:lstStyle/>
            <a:p>
              <a:pPr algn="r">
                <a:lnSpc>
                  <a:spcPts val="2400"/>
                </a:lnSpc>
              </a:pPr>
              <a:endParaRPr/>
            </a:p>
          </p:txBody>
        </p:sp>
      </p:grpSp>
      <p:sp>
        <p:nvSpPr>
          <p:cNvPr id="84" name="TextBox 25">
            <a:extLst>
              <a:ext uri="{FF2B5EF4-FFF2-40B4-BE49-F238E27FC236}">
                <a16:creationId xmlns:a16="http://schemas.microsoft.com/office/drawing/2014/main" id="{62844922-2364-5F7A-AEA6-94868DB3222B}"/>
              </a:ext>
            </a:extLst>
          </p:cNvPr>
          <p:cNvSpPr txBox="1"/>
          <p:nvPr/>
        </p:nvSpPr>
        <p:spPr>
          <a:xfrm>
            <a:off x="1393260" y="4215214"/>
            <a:ext cx="1957195" cy="549125"/>
          </a:xfrm>
          <a:prstGeom prst="rect">
            <a:avLst/>
          </a:prstGeom>
        </p:spPr>
        <p:txBody>
          <a:bodyPr wrap="square" lIns="0" tIns="0" rIns="0" bIns="0" rtlCol="0" anchor="t">
            <a:spAutoFit/>
          </a:bodyPr>
          <a:lstStyle/>
          <a:p>
            <a:pPr algn="ctr">
              <a:lnSpc>
                <a:spcPts val="2246"/>
              </a:lnSpc>
            </a:pPr>
            <a:r>
              <a:rPr lang="en-US" sz="1799" b="1" u="sng">
                <a:latin typeface="Enduro Bold"/>
                <a:ea typeface="Enduro Bold"/>
                <a:cs typeface="Enduro Bold"/>
                <a:sym typeface="Enduro Bold"/>
                <a:hlinkClick r:id="rId19" tooltip="https://learn.go1.com">
                  <a:extLst>
                    <a:ext uri="{A12FA001-AC4F-418D-AE19-62706E023703}">
                      <ahyp:hlinkClr xmlns:ahyp="http://schemas.microsoft.com/office/drawing/2018/hyperlinkcolor" val="tx"/>
                    </a:ext>
                  </a:extLst>
                </a:hlinkClick>
              </a:rPr>
              <a:t>Take a tour of Go1 Learn</a:t>
            </a:r>
            <a:endParaRPr lang="en-US" sz="1799" b="1" u="sng">
              <a:latin typeface="Enduro Bold"/>
              <a:ea typeface="Enduro Bold"/>
              <a:cs typeface="Enduro Bold"/>
              <a:sym typeface="Enduro Bold"/>
              <a:hlinkClick r:id="rId18" tooltip="https://learn.go1.com">
                <a:extLst>
                  <a:ext uri="{A12FA001-AC4F-418D-AE19-62706E023703}">
                    <ahyp:hlinkClr xmlns:ahyp="http://schemas.microsoft.com/office/drawing/2018/hyperlinkcolor" val="tx"/>
                  </a:ext>
                </a:extLst>
              </a:hlinkClick>
            </a:endParaRPr>
          </a:p>
        </p:txBody>
      </p:sp>
      <p:sp>
        <p:nvSpPr>
          <p:cNvPr id="85" name="TextBox 25">
            <a:extLst>
              <a:ext uri="{FF2B5EF4-FFF2-40B4-BE49-F238E27FC236}">
                <a16:creationId xmlns:a16="http://schemas.microsoft.com/office/drawing/2014/main" id="{8C02314D-8669-4B9A-7E7C-58A20F7D5422}"/>
              </a:ext>
            </a:extLst>
          </p:cNvPr>
          <p:cNvSpPr txBox="1"/>
          <p:nvPr/>
        </p:nvSpPr>
        <p:spPr>
          <a:xfrm>
            <a:off x="4992523" y="4231916"/>
            <a:ext cx="2207454" cy="664442"/>
          </a:xfrm>
          <a:prstGeom prst="rect">
            <a:avLst/>
          </a:prstGeom>
        </p:spPr>
        <p:txBody>
          <a:bodyPr wrap="square" lIns="0" tIns="0" rIns="0" bIns="0" rtlCol="0" anchor="t">
            <a:spAutoFit/>
          </a:bodyPr>
          <a:lstStyle/>
          <a:p>
            <a:pPr algn="ctr">
              <a:lnSpc>
                <a:spcPts val="2246"/>
              </a:lnSpc>
            </a:pPr>
            <a:r>
              <a:rPr lang="en-US" sz="1799" b="1" u="sng">
                <a:latin typeface="Enduro Bold"/>
                <a:ea typeface="Enduro Bold"/>
                <a:cs typeface="Enduro Bold"/>
                <a:sym typeface="Enduro Bold"/>
                <a:hlinkClick r:id="rId18" tooltip="https://learn.go1.com">
                  <a:extLst>
                    <a:ext uri="{A12FA001-AC4F-418D-AE19-62706E023703}">
                      <ahyp:hlinkClr xmlns:ahyp="http://schemas.microsoft.com/office/drawing/2018/hyperlinkcolor" val="tx"/>
                    </a:ext>
                  </a:extLst>
                </a:hlinkClick>
              </a:rPr>
              <a:t>Check out our Learner Guide</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AF9F4"/>
        </a:solidFill>
        <a:effectLst/>
      </p:bgPr>
    </p:bg>
    <p:spTree>
      <p:nvGrpSpPr>
        <p:cNvPr id="1" name=""/>
        <p:cNvGrpSpPr/>
        <p:nvPr/>
      </p:nvGrpSpPr>
      <p:grpSpPr>
        <a:xfrm>
          <a:off x="0" y="0"/>
          <a:ext cx="0" cy="0"/>
          <a:chOff x="0" y="0"/>
          <a:chExt cx="0" cy="0"/>
        </a:xfrm>
      </p:grpSpPr>
      <p:sp>
        <p:nvSpPr>
          <p:cNvPr id="2" name="Freeform 2" descr="preencoded.png"/>
          <p:cNvSpPr/>
          <p:nvPr/>
        </p:nvSpPr>
        <p:spPr>
          <a:xfrm>
            <a:off x="725674" y="9258300"/>
            <a:ext cx="606051" cy="304800"/>
          </a:xfrm>
          <a:custGeom>
            <a:avLst/>
            <a:gdLst/>
            <a:ahLst/>
            <a:cxnLst/>
            <a:rect l="l" t="t" r="r" b="b"/>
            <a:pathLst>
              <a:path w="606051" h="304800">
                <a:moveTo>
                  <a:pt x="0" y="0"/>
                </a:moveTo>
                <a:lnTo>
                  <a:pt x="606051" y="0"/>
                </a:lnTo>
                <a:lnTo>
                  <a:pt x="606051" y="304800"/>
                </a:lnTo>
                <a:lnTo>
                  <a:pt x="0" y="304800"/>
                </a:lnTo>
                <a:lnTo>
                  <a:pt x="0" y="0"/>
                </a:lnTo>
                <a:close/>
              </a:path>
            </a:pathLst>
          </a:custGeom>
          <a:blipFill>
            <a:blip r:embed="rId2">
              <a:extLst>
                <a:ext uri="{96DAC541-7B7A-43D3-8B79-37D633B846F1}">
                  <asvg:svgBlip xmlns:asvg="http://schemas.microsoft.com/office/drawing/2016/SVG/main" r:embed="rId3"/>
                </a:ext>
              </a:extLst>
            </a:blip>
            <a:stretch>
              <a:fillRect r="-585"/>
            </a:stretch>
          </a:blipFill>
        </p:spPr>
        <p:txBody>
          <a:bodyPr/>
          <a:lstStyle/>
          <a:p>
            <a:endParaRPr lang="en-US"/>
          </a:p>
        </p:txBody>
      </p:sp>
      <p:grpSp>
        <p:nvGrpSpPr>
          <p:cNvPr id="3" name="Group 3"/>
          <p:cNvGrpSpPr/>
          <p:nvPr/>
        </p:nvGrpSpPr>
        <p:grpSpPr>
          <a:xfrm>
            <a:off x="1124451" y="2745629"/>
            <a:ext cx="1879773" cy="5933693"/>
            <a:chOff x="0" y="0"/>
            <a:chExt cx="495084" cy="1562783"/>
          </a:xfrm>
        </p:grpSpPr>
        <p:sp>
          <p:nvSpPr>
            <p:cNvPr id="4" name="Freeform 4"/>
            <p:cNvSpPr/>
            <p:nvPr/>
          </p:nvSpPr>
          <p:spPr>
            <a:xfrm>
              <a:off x="0" y="0"/>
              <a:ext cx="495084" cy="1562783"/>
            </a:xfrm>
            <a:custGeom>
              <a:avLst/>
              <a:gdLst/>
              <a:ahLst/>
              <a:cxnLst/>
              <a:rect l="l" t="t" r="r" b="b"/>
              <a:pathLst>
                <a:path w="495084" h="1562783">
                  <a:moveTo>
                    <a:pt x="0" y="0"/>
                  </a:moveTo>
                  <a:lnTo>
                    <a:pt x="495084" y="0"/>
                  </a:lnTo>
                  <a:lnTo>
                    <a:pt x="495084" y="1562783"/>
                  </a:lnTo>
                  <a:lnTo>
                    <a:pt x="0" y="1562783"/>
                  </a:lnTo>
                  <a:close/>
                </a:path>
              </a:pathLst>
            </a:custGeom>
            <a:solidFill>
              <a:srgbClr val="D3E9EE"/>
            </a:solidFill>
          </p:spPr>
          <p:txBody>
            <a:bodyPr/>
            <a:lstStyle/>
            <a:p>
              <a:endParaRPr lang="en-US"/>
            </a:p>
          </p:txBody>
        </p:sp>
        <p:sp>
          <p:nvSpPr>
            <p:cNvPr id="5" name="TextBox 5"/>
            <p:cNvSpPr txBox="1"/>
            <p:nvPr/>
          </p:nvSpPr>
          <p:spPr>
            <a:xfrm>
              <a:off x="0" y="-19050"/>
              <a:ext cx="495084" cy="1581833"/>
            </a:xfrm>
            <a:prstGeom prst="rect">
              <a:avLst/>
            </a:prstGeom>
          </p:spPr>
          <p:txBody>
            <a:bodyPr lIns="50800" tIns="50800" rIns="50800" bIns="50800" rtlCol="0" anchor="ctr"/>
            <a:lstStyle/>
            <a:p>
              <a:pPr algn="ctr">
                <a:lnSpc>
                  <a:spcPts val="2995"/>
                </a:lnSpc>
              </a:pPr>
              <a:endParaRPr/>
            </a:p>
          </p:txBody>
        </p:sp>
      </p:grpSp>
      <p:grpSp>
        <p:nvGrpSpPr>
          <p:cNvPr id="6" name="Group 6"/>
          <p:cNvGrpSpPr/>
          <p:nvPr/>
        </p:nvGrpSpPr>
        <p:grpSpPr>
          <a:xfrm>
            <a:off x="3119797" y="2751592"/>
            <a:ext cx="11175395" cy="757445"/>
            <a:chOff x="0" y="0"/>
            <a:chExt cx="2943314" cy="199492"/>
          </a:xfrm>
        </p:grpSpPr>
        <p:sp>
          <p:nvSpPr>
            <p:cNvPr id="7" name="Freeform 7"/>
            <p:cNvSpPr/>
            <p:nvPr/>
          </p:nvSpPr>
          <p:spPr>
            <a:xfrm>
              <a:off x="0" y="0"/>
              <a:ext cx="2943314" cy="199492"/>
            </a:xfrm>
            <a:custGeom>
              <a:avLst/>
              <a:gdLst/>
              <a:ahLst/>
              <a:cxnLst/>
              <a:rect l="l" t="t" r="r" b="b"/>
              <a:pathLst>
                <a:path w="2943314" h="199492">
                  <a:moveTo>
                    <a:pt x="0" y="0"/>
                  </a:moveTo>
                  <a:lnTo>
                    <a:pt x="2943314" y="0"/>
                  </a:lnTo>
                  <a:lnTo>
                    <a:pt x="2943314" y="199492"/>
                  </a:lnTo>
                  <a:lnTo>
                    <a:pt x="0" y="199492"/>
                  </a:lnTo>
                  <a:close/>
                </a:path>
              </a:pathLst>
            </a:custGeom>
            <a:solidFill>
              <a:srgbClr val="FEE19A"/>
            </a:solidFill>
          </p:spPr>
          <p:txBody>
            <a:bodyPr/>
            <a:lstStyle/>
            <a:p>
              <a:endParaRPr lang="en-US"/>
            </a:p>
          </p:txBody>
        </p:sp>
        <p:sp>
          <p:nvSpPr>
            <p:cNvPr id="8" name="TextBox 8"/>
            <p:cNvSpPr txBox="1"/>
            <p:nvPr/>
          </p:nvSpPr>
          <p:spPr>
            <a:xfrm>
              <a:off x="0" y="-19050"/>
              <a:ext cx="2943314" cy="218542"/>
            </a:xfrm>
            <a:prstGeom prst="rect">
              <a:avLst/>
            </a:prstGeom>
          </p:spPr>
          <p:txBody>
            <a:bodyPr lIns="50800" tIns="50800" rIns="50800" bIns="50800" rtlCol="0" anchor="ctr"/>
            <a:lstStyle/>
            <a:p>
              <a:pPr algn="ctr">
                <a:lnSpc>
                  <a:spcPts val="2995"/>
                </a:lnSpc>
              </a:pPr>
              <a:endParaRPr/>
            </a:p>
          </p:txBody>
        </p:sp>
      </p:grpSp>
      <p:sp>
        <p:nvSpPr>
          <p:cNvPr id="9" name="AutoShape 9"/>
          <p:cNvSpPr/>
          <p:nvPr/>
        </p:nvSpPr>
        <p:spPr>
          <a:xfrm>
            <a:off x="3119797" y="5284059"/>
            <a:ext cx="11175395" cy="0"/>
          </a:xfrm>
          <a:prstGeom prst="line">
            <a:avLst/>
          </a:prstGeom>
          <a:ln w="9525" cap="flat">
            <a:solidFill>
              <a:srgbClr val="242C2C"/>
            </a:solidFill>
            <a:prstDash val="solid"/>
            <a:headEnd type="none" w="sm" len="sm"/>
            <a:tailEnd type="none" w="sm" len="sm"/>
          </a:ln>
        </p:spPr>
        <p:txBody>
          <a:bodyPr/>
          <a:lstStyle/>
          <a:p>
            <a:endParaRPr lang="en-US"/>
          </a:p>
        </p:txBody>
      </p:sp>
      <p:sp>
        <p:nvSpPr>
          <p:cNvPr id="10" name="AutoShape 10"/>
          <p:cNvSpPr/>
          <p:nvPr/>
        </p:nvSpPr>
        <p:spPr>
          <a:xfrm flipV="1">
            <a:off x="3119797" y="7061462"/>
            <a:ext cx="11175395" cy="0"/>
          </a:xfrm>
          <a:prstGeom prst="line">
            <a:avLst/>
          </a:prstGeom>
          <a:ln w="9525" cap="flat">
            <a:solidFill>
              <a:srgbClr val="242C2C"/>
            </a:solidFill>
            <a:prstDash val="solid"/>
            <a:headEnd type="none" w="sm" len="sm"/>
            <a:tailEnd type="none" w="sm" len="sm"/>
          </a:ln>
        </p:spPr>
        <p:txBody>
          <a:bodyPr/>
          <a:lstStyle/>
          <a:p>
            <a:endParaRPr lang="en-US"/>
          </a:p>
        </p:txBody>
      </p:sp>
      <p:sp>
        <p:nvSpPr>
          <p:cNvPr id="11" name="AutoShape 11"/>
          <p:cNvSpPr/>
          <p:nvPr/>
        </p:nvSpPr>
        <p:spPr>
          <a:xfrm flipV="1">
            <a:off x="6065683" y="3661437"/>
            <a:ext cx="0" cy="1472603"/>
          </a:xfrm>
          <a:prstGeom prst="line">
            <a:avLst/>
          </a:prstGeom>
          <a:ln w="9525" cap="flat">
            <a:solidFill>
              <a:srgbClr val="242C2C"/>
            </a:solidFill>
            <a:prstDash val="solid"/>
            <a:headEnd type="none" w="sm" len="sm"/>
            <a:tailEnd type="none" w="sm" len="sm"/>
          </a:ln>
        </p:spPr>
        <p:txBody>
          <a:bodyPr/>
          <a:lstStyle/>
          <a:p>
            <a:endParaRPr lang="en-US"/>
          </a:p>
        </p:txBody>
      </p:sp>
      <p:sp>
        <p:nvSpPr>
          <p:cNvPr id="12" name="AutoShape 12"/>
          <p:cNvSpPr/>
          <p:nvPr/>
        </p:nvSpPr>
        <p:spPr>
          <a:xfrm flipV="1">
            <a:off x="8833059" y="3661437"/>
            <a:ext cx="0" cy="1472603"/>
          </a:xfrm>
          <a:prstGeom prst="line">
            <a:avLst/>
          </a:prstGeom>
          <a:ln w="9525" cap="flat">
            <a:solidFill>
              <a:srgbClr val="242C2C"/>
            </a:solidFill>
            <a:prstDash val="solid"/>
            <a:headEnd type="none" w="sm" len="sm"/>
            <a:tailEnd type="none" w="sm" len="sm"/>
          </a:ln>
        </p:spPr>
        <p:txBody>
          <a:bodyPr/>
          <a:lstStyle/>
          <a:p>
            <a:endParaRPr lang="en-US"/>
          </a:p>
        </p:txBody>
      </p:sp>
      <p:sp>
        <p:nvSpPr>
          <p:cNvPr id="13" name="AutoShape 13"/>
          <p:cNvSpPr/>
          <p:nvPr/>
        </p:nvSpPr>
        <p:spPr>
          <a:xfrm flipV="1">
            <a:off x="11586148" y="3661437"/>
            <a:ext cx="0" cy="1472603"/>
          </a:xfrm>
          <a:prstGeom prst="line">
            <a:avLst/>
          </a:prstGeom>
          <a:ln w="9525" cap="flat">
            <a:solidFill>
              <a:srgbClr val="242C2C"/>
            </a:solidFill>
            <a:prstDash val="solid"/>
            <a:headEnd type="none" w="sm" len="sm"/>
            <a:tailEnd type="none" w="sm" len="sm"/>
          </a:ln>
        </p:spPr>
        <p:txBody>
          <a:bodyPr/>
          <a:lstStyle/>
          <a:p>
            <a:endParaRPr lang="en-US"/>
          </a:p>
        </p:txBody>
      </p:sp>
      <p:sp>
        <p:nvSpPr>
          <p:cNvPr id="14" name="AutoShape 14"/>
          <p:cNvSpPr/>
          <p:nvPr/>
        </p:nvSpPr>
        <p:spPr>
          <a:xfrm flipV="1">
            <a:off x="6060921" y="5434078"/>
            <a:ext cx="0" cy="1472603"/>
          </a:xfrm>
          <a:prstGeom prst="line">
            <a:avLst/>
          </a:prstGeom>
          <a:ln w="9525" cap="flat">
            <a:solidFill>
              <a:srgbClr val="242C2C"/>
            </a:solidFill>
            <a:prstDash val="solid"/>
            <a:headEnd type="none" w="sm" len="sm"/>
            <a:tailEnd type="none" w="sm" len="sm"/>
          </a:ln>
        </p:spPr>
        <p:txBody>
          <a:bodyPr/>
          <a:lstStyle/>
          <a:p>
            <a:endParaRPr lang="en-US"/>
          </a:p>
        </p:txBody>
      </p:sp>
      <p:sp>
        <p:nvSpPr>
          <p:cNvPr id="15" name="AutoShape 15"/>
          <p:cNvSpPr/>
          <p:nvPr/>
        </p:nvSpPr>
        <p:spPr>
          <a:xfrm flipV="1">
            <a:off x="8828297" y="5374466"/>
            <a:ext cx="0" cy="1472603"/>
          </a:xfrm>
          <a:prstGeom prst="line">
            <a:avLst/>
          </a:prstGeom>
          <a:ln w="9525" cap="flat">
            <a:solidFill>
              <a:srgbClr val="242C2C"/>
            </a:solidFill>
            <a:prstDash val="solid"/>
            <a:headEnd type="none" w="sm" len="sm"/>
            <a:tailEnd type="none" w="sm" len="sm"/>
          </a:ln>
        </p:spPr>
        <p:txBody>
          <a:bodyPr/>
          <a:lstStyle/>
          <a:p>
            <a:endParaRPr lang="en-US"/>
          </a:p>
        </p:txBody>
      </p:sp>
      <p:sp>
        <p:nvSpPr>
          <p:cNvPr id="16" name="AutoShape 16"/>
          <p:cNvSpPr/>
          <p:nvPr/>
        </p:nvSpPr>
        <p:spPr>
          <a:xfrm flipV="1">
            <a:off x="11581385" y="5374466"/>
            <a:ext cx="0" cy="1472603"/>
          </a:xfrm>
          <a:prstGeom prst="line">
            <a:avLst/>
          </a:prstGeom>
          <a:ln w="9525" cap="flat">
            <a:solidFill>
              <a:srgbClr val="242C2C"/>
            </a:solidFill>
            <a:prstDash val="solid"/>
            <a:headEnd type="none" w="sm" len="sm"/>
            <a:tailEnd type="none" w="sm" len="sm"/>
          </a:ln>
        </p:spPr>
        <p:txBody>
          <a:bodyPr/>
          <a:lstStyle/>
          <a:p>
            <a:endParaRPr lang="en-US"/>
          </a:p>
        </p:txBody>
      </p:sp>
      <p:sp>
        <p:nvSpPr>
          <p:cNvPr id="17" name="AutoShape 17"/>
          <p:cNvSpPr/>
          <p:nvPr/>
        </p:nvSpPr>
        <p:spPr>
          <a:xfrm flipV="1">
            <a:off x="6060921" y="7206718"/>
            <a:ext cx="0" cy="1472603"/>
          </a:xfrm>
          <a:prstGeom prst="line">
            <a:avLst/>
          </a:prstGeom>
          <a:ln w="9525" cap="flat">
            <a:solidFill>
              <a:srgbClr val="242C2C"/>
            </a:solidFill>
            <a:prstDash val="solid"/>
            <a:headEnd type="none" w="sm" len="sm"/>
            <a:tailEnd type="none" w="sm" len="sm"/>
          </a:ln>
        </p:spPr>
        <p:txBody>
          <a:bodyPr/>
          <a:lstStyle/>
          <a:p>
            <a:endParaRPr lang="en-US"/>
          </a:p>
        </p:txBody>
      </p:sp>
      <p:sp>
        <p:nvSpPr>
          <p:cNvPr id="18" name="AutoShape 18"/>
          <p:cNvSpPr/>
          <p:nvPr/>
        </p:nvSpPr>
        <p:spPr>
          <a:xfrm flipV="1">
            <a:off x="8828297" y="7206718"/>
            <a:ext cx="0" cy="1472603"/>
          </a:xfrm>
          <a:prstGeom prst="line">
            <a:avLst/>
          </a:prstGeom>
          <a:ln w="9525" cap="flat">
            <a:solidFill>
              <a:srgbClr val="242C2C"/>
            </a:solidFill>
            <a:prstDash val="solid"/>
            <a:headEnd type="none" w="sm" len="sm"/>
            <a:tailEnd type="none" w="sm" len="sm"/>
          </a:ln>
        </p:spPr>
        <p:txBody>
          <a:bodyPr/>
          <a:lstStyle/>
          <a:p>
            <a:endParaRPr lang="en-US"/>
          </a:p>
        </p:txBody>
      </p:sp>
      <p:sp>
        <p:nvSpPr>
          <p:cNvPr id="19" name="AutoShape 19"/>
          <p:cNvSpPr/>
          <p:nvPr/>
        </p:nvSpPr>
        <p:spPr>
          <a:xfrm flipV="1">
            <a:off x="11581385" y="7206718"/>
            <a:ext cx="0" cy="1472603"/>
          </a:xfrm>
          <a:prstGeom prst="line">
            <a:avLst/>
          </a:prstGeom>
          <a:ln w="9525" cap="flat">
            <a:solidFill>
              <a:srgbClr val="242C2C"/>
            </a:solidFill>
            <a:prstDash val="solid"/>
            <a:headEnd type="none" w="sm" len="sm"/>
            <a:tailEnd type="none" w="sm" len="sm"/>
          </a:ln>
        </p:spPr>
        <p:txBody>
          <a:bodyPr/>
          <a:lstStyle/>
          <a:p>
            <a:endParaRPr lang="en-US"/>
          </a:p>
        </p:txBody>
      </p:sp>
      <p:sp>
        <p:nvSpPr>
          <p:cNvPr id="20" name="TextBox 20"/>
          <p:cNvSpPr txBox="1"/>
          <p:nvPr/>
        </p:nvSpPr>
        <p:spPr>
          <a:xfrm>
            <a:off x="766423" y="907685"/>
            <a:ext cx="16755155" cy="790194"/>
          </a:xfrm>
          <a:prstGeom prst="rect">
            <a:avLst/>
          </a:prstGeom>
        </p:spPr>
        <p:txBody>
          <a:bodyPr lIns="0" tIns="0" rIns="0" bIns="0" rtlCol="0" anchor="t">
            <a:spAutoFit/>
          </a:bodyPr>
          <a:lstStyle/>
          <a:p>
            <a:pPr algn="ctr">
              <a:lnSpc>
                <a:spcPts val="6048"/>
              </a:lnSpc>
            </a:pPr>
            <a:r>
              <a:rPr lang="en-US" sz="5600">
                <a:solidFill>
                  <a:srgbClr val="394646"/>
                </a:solidFill>
                <a:latin typeface="Enduro Narrow"/>
                <a:ea typeface="Enduro Narrow"/>
                <a:cs typeface="Enduro Narrow"/>
                <a:sym typeface="Enduro Narrow"/>
              </a:rPr>
              <a:t>Example launch day action-plan</a:t>
            </a:r>
          </a:p>
        </p:txBody>
      </p:sp>
      <p:sp>
        <p:nvSpPr>
          <p:cNvPr id="21" name="TextBox 21"/>
          <p:cNvSpPr txBox="1"/>
          <p:nvPr/>
        </p:nvSpPr>
        <p:spPr>
          <a:xfrm>
            <a:off x="1427477" y="2932842"/>
            <a:ext cx="1041645" cy="375895"/>
          </a:xfrm>
          <a:prstGeom prst="rect">
            <a:avLst/>
          </a:prstGeom>
        </p:spPr>
        <p:txBody>
          <a:bodyPr wrap="square" lIns="0" tIns="0" rIns="0" bIns="0" rtlCol="0" anchor="t">
            <a:spAutoFit/>
          </a:bodyPr>
          <a:lstStyle/>
          <a:p>
            <a:pPr algn="ctr">
              <a:lnSpc>
                <a:spcPts val="2995"/>
              </a:lnSpc>
              <a:spcBef>
                <a:spcPct val="0"/>
              </a:spcBef>
            </a:pPr>
            <a:r>
              <a:rPr lang="en-US" sz="2400" b="1" spc="-28">
                <a:solidFill>
                  <a:srgbClr val="394646"/>
                </a:solidFill>
                <a:latin typeface="Enduro Bold"/>
                <a:ea typeface="Enduro Bold"/>
                <a:cs typeface="Enduro Bold"/>
                <a:sym typeface="Enduro Bold"/>
              </a:rPr>
              <a:t>Step</a:t>
            </a:r>
          </a:p>
        </p:txBody>
      </p:sp>
      <p:sp>
        <p:nvSpPr>
          <p:cNvPr id="22" name="TextBox 22"/>
          <p:cNvSpPr txBox="1"/>
          <p:nvPr/>
        </p:nvSpPr>
        <p:spPr>
          <a:xfrm>
            <a:off x="1427477" y="4235714"/>
            <a:ext cx="1041645" cy="220066"/>
          </a:xfrm>
          <a:prstGeom prst="rect">
            <a:avLst/>
          </a:prstGeom>
        </p:spPr>
        <p:txBody>
          <a:bodyPr lIns="0" tIns="0" rIns="0" bIns="0" rtlCol="0" anchor="t">
            <a:spAutoFit/>
          </a:bodyPr>
          <a:lstStyle/>
          <a:p>
            <a:pPr algn="l">
              <a:lnSpc>
                <a:spcPts val="1747"/>
              </a:lnSpc>
              <a:spcBef>
                <a:spcPct val="0"/>
              </a:spcBef>
            </a:pPr>
            <a:r>
              <a:rPr lang="en-US" sz="1400" b="1" spc="-16">
                <a:solidFill>
                  <a:srgbClr val="394646"/>
                </a:solidFill>
                <a:latin typeface="Enduro Bold"/>
                <a:ea typeface="Enduro Bold"/>
                <a:cs typeface="Enduro Bold"/>
                <a:sym typeface="Enduro Bold"/>
              </a:rPr>
              <a:t>Objective:</a:t>
            </a:r>
          </a:p>
        </p:txBody>
      </p:sp>
      <p:sp>
        <p:nvSpPr>
          <p:cNvPr id="23" name="TextBox 23"/>
          <p:cNvSpPr txBox="1"/>
          <p:nvPr/>
        </p:nvSpPr>
        <p:spPr>
          <a:xfrm>
            <a:off x="1427477" y="5836509"/>
            <a:ext cx="1207726" cy="658216"/>
          </a:xfrm>
          <a:prstGeom prst="rect">
            <a:avLst/>
          </a:prstGeom>
        </p:spPr>
        <p:txBody>
          <a:bodyPr lIns="0" tIns="0" rIns="0" bIns="0" rtlCol="0" anchor="t">
            <a:spAutoFit/>
          </a:bodyPr>
          <a:lstStyle/>
          <a:p>
            <a:pPr algn="l">
              <a:lnSpc>
                <a:spcPts val="1747"/>
              </a:lnSpc>
              <a:spcBef>
                <a:spcPct val="0"/>
              </a:spcBef>
            </a:pPr>
            <a:r>
              <a:rPr lang="en-US" sz="1400" b="1" spc="-16">
                <a:solidFill>
                  <a:srgbClr val="394646"/>
                </a:solidFill>
                <a:latin typeface="Enduro Bold"/>
                <a:ea typeface="Enduro Bold"/>
                <a:cs typeface="Enduro Bold"/>
                <a:sym typeface="Enduro Bold"/>
              </a:rPr>
              <a:t>Action to take as launch lead:</a:t>
            </a:r>
          </a:p>
        </p:txBody>
      </p:sp>
      <p:sp>
        <p:nvSpPr>
          <p:cNvPr id="24" name="TextBox 24"/>
          <p:cNvSpPr txBox="1"/>
          <p:nvPr/>
        </p:nvSpPr>
        <p:spPr>
          <a:xfrm>
            <a:off x="1427477" y="7479727"/>
            <a:ext cx="1041645" cy="658216"/>
          </a:xfrm>
          <a:prstGeom prst="rect">
            <a:avLst/>
          </a:prstGeom>
        </p:spPr>
        <p:txBody>
          <a:bodyPr lIns="0" tIns="0" rIns="0" bIns="0" rtlCol="0" anchor="t">
            <a:spAutoFit/>
          </a:bodyPr>
          <a:lstStyle/>
          <a:p>
            <a:pPr algn="l">
              <a:lnSpc>
                <a:spcPts val="1747"/>
              </a:lnSpc>
              <a:spcBef>
                <a:spcPct val="0"/>
              </a:spcBef>
            </a:pPr>
            <a:r>
              <a:rPr lang="en-US" sz="1400" b="1" spc="-16">
                <a:solidFill>
                  <a:srgbClr val="394646"/>
                </a:solidFill>
                <a:latin typeface="Enduro Bold"/>
                <a:ea typeface="Enduro Bold"/>
                <a:cs typeface="Enduro Bold"/>
                <a:sym typeface="Enduro Bold"/>
              </a:rPr>
              <a:t>Timing:</a:t>
            </a:r>
          </a:p>
          <a:p>
            <a:pPr algn="l">
              <a:lnSpc>
                <a:spcPts val="1747"/>
              </a:lnSpc>
              <a:spcBef>
                <a:spcPct val="0"/>
              </a:spcBef>
            </a:pPr>
            <a:endParaRPr lang="en-US" sz="1400" b="1" spc="-16">
              <a:solidFill>
                <a:srgbClr val="394646"/>
              </a:solidFill>
              <a:latin typeface="Enduro Bold"/>
              <a:ea typeface="Enduro Bold"/>
              <a:cs typeface="Enduro Bold"/>
              <a:sym typeface="Enduro Bold"/>
            </a:endParaRPr>
          </a:p>
          <a:p>
            <a:pPr algn="l">
              <a:lnSpc>
                <a:spcPts val="1747"/>
              </a:lnSpc>
              <a:spcBef>
                <a:spcPct val="0"/>
              </a:spcBef>
            </a:pPr>
            <a:r>
              <a:rPr lang="en-US" sz="1400" b="1" spc="-16">
                <a:solidFill>
                  <a:srgbClr val="394646"/>
                </a:solidFill>
                <a:latin typeface="Enduro Bold"/>
                <a:ea typeface="Enduro Bold"/>
                <a:cs typeface="Enduro Bold"/>
                <a:sym typeface="Enduro Bold"/>
              </a:rPr>
              <a:t>Channel(s):</a:t>
            </a:r>
          </a:p>
        </p:txBody>
      </p:sp>
      <p:sp>
        <p:nvSpPr>
          <p:cNvPr id="25" name="TextBox 25"/>
          <p:cNvSpPr txBox="1"/>
          <p:nvPr/>
        </p:nvSpPr>
        <p:spPr>
          <a:xfrm>
            <a:off x="3507858" y="3001841"/>
            <a:ext cx="2227837" cy="247421"/>
          </a:xfrm>
          <a:prstGeom prst="rect">
            <a:avLst/>
          </a:prstGeom>
        </p:spPr>
        <p:txBody>
          <a:bodyPr lIns="0" tIns="0" rIns="0" bIns="0" rtlCol="0" anchor="t">
            <a:spAutoFit/>
          </a:bodyPr>
          <a:lstStyle/>
          <a:p>
            <a:pPr algn="l">
              <a:lnSpc>
                <a:spcPts val="1996"/>
              </a:lnSpc>
              <a:spcBef>
                <a:spcPct val="0"/>
              </a:spcBef>
            </a:pPr>
            <a:r>
              <a:rPr lang="en-US" sz="1599" spc="-19">
                <a:solidFill>
                  <a:srgbClr val="394646"/>
                </a:solidFill>
                <a:latin typeface="Enduro"/>
                <a:ea typeface="Enduro"/>
                <a:cs typeface="Enduro"/>
                <a:sym typeface="Enduro"/>
              </a:rPr>
              <a:t>Internal Comms Go Live </a:t>
            </a:r>
          </a:p>
        </p:txBody>
      </p:sp>
      <p:sp>
        <p:nvSpPr>
          <p:cNvPr id="26" name="TextBox 26"/>
          <p:cNvSpPr txBox="1"/>
          <p:nvPr/>
        </p:nvSpPr>
        <p:spPr>
          <a:xfrm>
            <a:off x="9033084" y="3001841"/>
            <a:ext cx="2456522" cy="742920"/>
          </a:xfrm>
          <a:prstGeom prst="rect">
            <a:avLst/>
          </a:prstGeom>
        </p:spPr>
        <p:txBody>
          <a:bodyPr lIns="0" tIns="0" rIns="0" bIns="0" rtlCol="0" anchor="t">
            <a:spAutoFit/>
          </a:bodyPr>
          <a:lstStyle/>
          <a:p>
            <a:pPr algn="l">
              <a:lnSpc>
                <a:spcPts val="1996"/>
              </a:lnSpc>
            </a:pPr>
            <a:r>
              <a:rPr lang="en-US" sz="1599" spc="-19">
                <a:solidFill>
                  <a:srgbClr val="394646"/>
                </a:solidFill>
                <a:latin typeface="Enduro"/>
                <a:ea typeface="Enduro"/>
                <a:cs typeface="Enduro"/>
                <a:sym typeface="Enduro"/>
              </a:rPr>
              <a:t>Learner Launch Activities</a:t>
            </a:r>
          </a:p>
          <a:p>
            <a:pPr algn="l">
              <a:lnSpc>
                <a:spcPts val="1996"/>
              </a:lnSpc>
            </a:pPr>
            <a:endParaRPr lang="en-US" sz="1599" spc="-19">
              <a:solidFill>
                <a:srgbClr val="394646"/>
              </a:solidFill>
              <a:latin typeface="Enduro"/>
              <a:ea typeface="Enduro"/>
              <a:cs typeface="Enduro"/>
              <a:sym typeface="Enduro"/>
            </a:endParaRPr>
          </a:p>
          <a:p>
            <a:pPr algn="l">
              <a:lnSpc>
                <a:spcPts val="1996"/>
              </a:lnSpc>
              <a:spcBef>
                <a:spcPct val="0"/>
              </a:spcBef>
            </a:pPr>
            <a:endParaRPr lang="en-US" sz="1599" spc="-19">
              <a:solidFill>
                <a:srgbClr val="394646"/>
              </a:solidFill>
              <a:latin typeface="Enduro"/>
              <a:ea typeface="Enduro"/>
              <a:cs typeface="Enduro"/>
              <a:sym typeface="Enduro"/>
            </a:endParaRPr>
          </a:p>
        </p:txBody>
      </p:sp>
      <p:sp>
        <p:nvSpPr>
          <p:cNvPr id="27" name="TextBox 27"/>
          <p:cNvSpPr txBox="1"/>
          <p:nvPr/>
        </p:nvSpPr>
        <p:spPr>
          <a:xfrm>
            <a:off x="11726051" y="3001841"/>
            <a:ext cx="2516754" cy="495204"/>
          </a:xfrm>
          <a:prstGeom prst="rect">
            <a:avLst/>
          </a:prstGeom>
        </p:spPr>
        <p:txBody>
          <a:bodyPr lIns="0" tIns="0" rIns="0" bIns="0" rtlCol="0" anchor="t">
            <a:spAutoFit/>
          </a:bodyPr>
          <a:lstStyle/>
          <a:p>
            <a:pPr algn="l">
              <a:lnSpc>
                <a:spcPts val="1996"/>
              </a:lnSpc>
            </a:pPr>
            <a:r>
              <a:rPr lang="en-US" sz="1599" spc="-19">
                <a:solidFill>
                  <a:srgbClr val="394646"/>
                </a:solidFill>
                <a:latin typeface="Enduro"/>
                <a:ea typeface="Enduro"/>
                <a:cs typeface="Enduro"/>
                <a:sym typeface="Enduro"/>
              </a:rPr>
              <a:t>Plan for Week 1 Momentum</a:t>
            </a:r>
          </a:p>
          <a:p>
            <a:pPr algn="l">
              <a:lnSpc>
                <a:spcPts val="1996"/>
              </a:lnSpc>
              <a:spcBef>
                <a:spcPct val="0"/>
              </a:spcBef>
            </a:pPr>
            <a:endParaRPr lang="en-US" sz="1599" spc="-19">
              <a:solidFill>
                <a:srgbClr val="394646"/>
              </a:solidFill>
              <a:latin typeface="Enduro"/>
              <a:ea typeface="Enduro"/>
              <a:cs typeface="Enduro"/>
              <a:sym typeface="Enduro"/>
            </a:endParaRPr>
          </a:p>
        </p:txBody>
      </p:sp>
      <p:sp>
        <p:nvSpPr>
          <p:cNvPr id="28" name="Freeform 28" descr="Megaphone outline"/>
          <p:cNvSpPr/>
          <p:nvPr/>
        </p:nvSpPr>
        <p:spPr>
          <a:xfrm>
            <a:off x="4240176" y="2025515"/>
            <a:ext cx="570176" cy="570176"/>
          </a:xfrm>
          <a:custGeom>
            <a:avLst/>
            <a:gdLst/>
            <a:ahLst/>
            <a:cxnLst/>
            <a:rect l="l" t="t" r="r" b="b"/>
            <a:pathLst>
              <a:path w="570176" h="570176">
                <a:moveTo>
                  <a:pt x="0" y="0"/>
                </a:moveTo>
                <a:lnTo>
                  <a:pt x="570177" y="0"/>
                </a:lnTo>
                <a:lnTo>
                  <a:pt x="570177" y="570176"/>
                </a:lnTo>
                <a:lnTo>
                  <a:pt x="0" y="57017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29" name="Freeform 29" descr="Megaphone outline"/>
          <p:cNvSpPr/>
          <p:nvPr/>
        </p:nvSpPr>
        <p:spPr>
          <a:xfrm>
            <a:off x="9924515" y="2025515"/>
            <a:ext cx="570176" cy="570176"/>
          </a:xfrm>
          <a:custGeom>
            <a:avLst/>
            <a:gdLst/>
            <a:ahLst/>
            <a:cxnLst/>
            <a:rect l="l" t="t" r="r" b="b"/>
            <a:pathLst>
              <a:path w="570176" h="570176">
                <a:moveTo>
                  <a:pt x="0" y="0"/>
                </a:moveTo>
                <a:lnTo>
                  <a:pt x="570177" y="0"/>
                </a:lnTo>
                <a:lnTo>
                  <a:pt x="570177" y="570176"/>
                </a:lnTo>
                <a:lnTo>
                  <a:pt x="0" y="57017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30" name="Freeform 30" descr="Bell outline"/>
          <p:cNvSpPr/>
          <p:nvPr/>
        </p:nvSpPr>
        <p:spPr>
          <a:xfrm>
            <a:off x="12703574" y="2057730"/>
            <a:ext cx="471221" cy="471221"/>
          </a:xfrm>
          <a:custGeom>
            <a:avLst/>
            <a:gdLst/>
            <a:ahLst/>
            <a:cxnLst/>
            <a:rect l="l" t="t" r="r" b="b"/>
            <a:pathLst>
              <a:path w="471221" h="471221">
                <a:moveTo>
                  <a:pt x="0" y="0"/>
                </a:moveTo>
                <a:lnTo>
                  <a:pt x="471220" y="0"/>
                </a:lnTo>
                <a:lnTo>
                  <a:pt x="471220" y="471221"/>
                </a:lnTo>
                <a:lnTo>
                  <a:pt x="0" y="471221"/>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31" name="Freeform 31" descr="Information outline"/>
          <p:cNvSpPr/>
          <p:nvPr/>
        </p:nvSpPr>
        <p:spPr>
          <a:xfrm>
            <a:off x="7194117" y="2057730"/>
            <a:ext cx="505745" cy="505745"/>
          </a:xfrm>
          <a:custGeom>
            <a:avLst/>
            <a:gdLst/>
            <a:ahLst/>
            <a:cxnLst/>
            <a:rect l="l" t="t" r="r" b="b"/>
            <a:pathLst>
              <a:path w="505745" h="505745">
                <a:moveTo>
                  <a:pt x="0" y="0"/>
                </a:moveTo>
                <a:lnTo>
                  <a:pt x="505746" y="0"/>
                </a:lnTo>
                <a:lnTo>
                  <a:pt x="505746" y="505746"/>
                </a:lnTo>
                <a:lnTo>
                  <a:pt x="0" y="505746"/>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32" name="TextBox 32"/>
          <p:cNvSpPr txBox="1"/>
          <p:nvPr/>
        </p:nvSpPr>
        <p:spPr>
          <a:xfrm>
            <a:off x="3507858" y="3849556"/>
            <a:ext cx="2353038" cy="658216"/>
          </a:xfrm>
          <a:prstGeom prst="rect">
            <a:avLst/>
          </a:prstGeom>
        </p:spPr>
        <p:txBody>
          <a:bodyPr lIns="0" tIns="0" rIns="0" bIns="0" rtlCol="0" anchor="t">
            <a:spAutoFit/>
          </a:bodyPr>
          <a:lstStyle/>
          <a:p>
            <a:pPr algn="l">
              <a:lnSpc>
                <a:spcPts val="1747"/>
              </a:lnSpc>
              <a:spcBef>
                <a:spcPct val="0"/>
              </a:spcBef>
            </a:pPr>
            <a:r>
              <a:rPr lang="en-US" sz="1400" spc="-16">
                <a:solidFill>
                  <a:srgbClr val="394646"/>
                </a:solidFill>
                <a:latin typeface="Enduro"/>
                <a:ea typeface="Enduro"/>
                <a:cs typeface="Enduro"/>
                <a:sym typeface="Enduro"/>
              </a:rPr>
              <a:t>Deliver a coordinated message to all launch audiences</a:t>
            </a:r>
          </a:p>
        </p:txBody>
      </p:sp>
      <p:sp>
        <p:nvSpPr>
          <p:cNvPr id="33" name="TextBox 33"/>
          <p:cNvSpPr txBox="1"/>
          <p:nvPr/>
        </p:nvSpPr>
        <p:spPr>
          <a:xfrm>
            <a:off x="3382656" y="5431696"/>
            <a:ext cx="2353038" cy="1534516"/>
          </a:xfrm>
          <a:prstGeom prst="rect">
            <a:avLst/>
          </a:prstGeom>
        </p:spPr>
        <p:txBody>
          <a:bodyPr lIns="0" tIns="0" rIns="0" bIns="0" rtlCol="0" anchor="t">
            <a:spAutoFit/>
          </a:bodyPr>
          <a:lstStyle/>
          <a:p>
            <a:pPr algn="l">
              <a:lnSpc>
                <a:spcPts val="1747"/>
              </a:lnSpc>
              <a:spcBef>
                <a:spcPct val="0"/>
              </a:spcBef>
            </a:pPr>
            <a:r>
              <a:rPr lang="en-US" sz="1400" spc="-16">
                <a:solidFill>
                  <a:srgbClr val="394646"/>
                </a:solidFill>
                <a:latin typeface="Enduro"/>
                <a:ea typeface="Enduro"/>
                <a:cs typeface="Enduro"/>
                <a:sym typeface="Enduro"/>
              </a:rPr>
              <a:t>Send launch messages across channels, tailored by audience </a:t>
            </a:r>
          </a:p>
          <a:p>
            <a:pPr algn="l">
              <a:lnSpc>
                <a:spcPts val="1747"/>
              </a:lnSpc>
              <a:spcBef>
                <a:spcPct val="0"/>
              </a:spcBef>
            </a:pPr>
            <a:endParaRPr lang="en-US" sz="1400" spc="-16">
              <a:solidFill>
                <a:srgbClr val="394646"/>
              </a:solidFill>
              <a:latin typeface="Enduro"/>
              <a:ea typeface="Enduro"/>
              <a:cs typeface="Enduro"/>
              <a:sym typeface="Enduro"/>
            </a:endParaRPr>
          </a:p>
          <a:p>
            <a:pPr algn="l">
              <a:lnSpc>
                <a:spcPts val="1747"/>
              </a:lnSpc>
              <a:spcBef>
                <a:spcPct val="0"/>
              </a:spcBef>
            </a:pPr>
            <a:r>
              <a:rPr lang="en-US" sz="1400" spc="-16">
                <a:solidFill>
                  <a:srgbClr val="394646"/>
                </a:solidFill>
                <a:latin typeface="Enduro"/>
                <a:ea typeface="Enduro"/>
                <a:cs typeface="Enduro"/>
                <a:sym typeface="Enduro"/>
              </a:rPr>
              <a:t>In-office employees receive an apple or something to symbolize the launch</a:t>
            </a:r>
          </a:p>
        </p:txBody>
      </p:sp>
      <p:sp>
        <p:nvSpPr>
          <p:cNvPr id="34" name="TextBox 34"/>
          <p:cNvSpPr txBox="1"/>
          <p:nvPr/>
        </p:nvSpPr>
        <p:spPr>
          <a:xfrm>
            <a:off x="3507858" y="7370124"/>
            <a:ext cx="2353038" cy="1315441"/>
          </a:xfrm>
          <a:prstGeom prst="rect">
            <a:avLst/>
          </a:prstGeom>
        </p:spPr>
        <p:txBody>
          <a:bodyPr lIns="0" tIns="0" rIns="0" bIns="0" rtlCol="0" anchor="t">
            <a:spAutoFit/>
          </a:bodyPr>
          <a:lstStyle/>
          <a:p>
            <a:pPr algn="l">
              <a:lnSpc>
                <a:spcPts val="1747"/>
              </a:lnSpc>
              <a:spcBef>
                <a:spcPct val="0"/>
              </a:spcBef>
            </a:pPr>
            <a:r>
              <a:rPr lang="en-US" sz="1400" spc="-16">
                <a:solidFill>
                  <a:srgbClr val="394646"/>
                </a:solidFill>
                <a:latin typeface="Enduro"/>
                <a:ea typeface="Enduro"/>
                <a:cs typeface="Enduro"/>
                <a:sym typeface="Enduro"/>
              </a:rPr>
              <a:t>Morning of launch day</a:t>
            </a:r>
          </a:p>
          <a:p>
            <a:pPr algn="l">
              <a:lnSpc>
                <a:spcPts val="1747"/>
              </a:lnSpc>
              <a:spcBef>
                <a:spcPct val="0"/>
              </a:spcBef>
            </a:pPr>
            <a:endParaRPr lang="en-US" sz="1400" spc="-16">
              <a:solidFill>
                <a:srgbClr val="394646"/>
              </a:solidFill>
              <a:latin typeface="Enduro"/>
              <a:ea typeface="Enduro"/>
              <a:cs typeface="Enduro"/>
              <a:sym typeface="Enduro"/>
            </a:endParaRPr>
          </a:p>
          <a:p>
            <a:pPr algn="l">
              <a:lnSpc>
                <a:spcPts val="1747"/>
              </a:lnSpc>
              <a:spcBef>
                <a:spcPct val="0"/>
              </a:spcBef>
            </a:pPr>
            <a:r>
              <a:rPr lang="en-US" sz="1400" spc="-16">
                <a:solidFill>
                  <a:srgbClr val="394646"/>
                </a:solidFill>
                <a:latin typeface="Enduro"/>
                <a:ea typeface="Enduro"/>
                <a:cs typeface="Enduro"/>
                <a:sym typeface="Enduro"/>
              </a:rPr>
              <a:t>Channel(s): Email, Slack/Teams, intranet, digital signage</a:t>
            </a:r>
          </a:p>
          <a:p>
            <a:pPr algn="l">
              <a:lnSpc>
                <a:spcPts val="1747"/>
              </a:lnSpc>
              <a:spcBef>
                <a:spcPct val="0"/>
              </a:spcBef>
            </a:pPr>
            <a:endParaRPr lang="en-US" sz="1400" spc="-16">
              <a:solidFill>
                <a:srgbClr val="394646"/>
              </a:solidFill>
              <a:latin typeface="Enduro"/>
              <a:ea typeface="Enduro"/>
              <a:cs typeface="Enduro"/>
              <a:sym typeface="Enduro"/>
            </a:endParaRPr>
          </a:p>
        </p:txBody>
      </p:sp>
      <p:sp>
        <p:nvSpPr>
          <p:cNvPr id="35" name="TextBox 35"/>
          <p:cNvSpPr txBox="1"/>
          <p:nvPr/>
        </p:nvSpPr>
        <p:spPr>
          <a:xfrm>
            <a:off x="6270471" y="3849556"/>
            <a:ext cx="2353038" cy="658315"/>
          </a:xfrm>
          <a:prstGeom prst="rect">
            <a:avLst/>
          </a:prstGeom>
        </p:spPr>
        <p:txBody>
          <a:bodyPr lIns="0" tIns="0" rIns="0" bIns="0" rtlCol="0" anchor="t">
            <a:spAutoFit/>
          </a:bodyPr>
          <a:lstStyle/>
          <a:p>
            <a:pPr algn="l">
              <a:lnSpc>
                <a:spcPts val="1747"/>
              </a:lnSpc>
              <a:spcBef>
                <a:spcPct val="0"/>
              </a:spcBef>
            </a:pPr>
            <a:r>
              <a:rPr lang="en-US" sz="1400" spc="-16">
                <a:solidFill>
                  <a:srgbClr val="394646"/>
                </a:solidFill>
                <a:latin typeface="Enduro"/>
                <a:ea typeface="Enduro"/>
                <a:cs typeface="Enduro"/>
                <a:sym typeface="Enduro"/>
              </a:rPr>
              <a:t>Use social proof from internal champions to boost visibility and engagement </a:t>
            </a:r>
          </a:p>
        </p:txBody>
      </p:sp>
      <p:sp>
        <p:nvSpPr>
          <p:cNvPr id="36" name="TextBox 36"/>
          <p:cNvSpPr txBox="1"/>
          <p:nvPr/>
        </p:nvSpPr>
        <p:spPr>
          <a:xfrm>
            <a:off x="6270471" y="5607749"/>
            <a:ext cx="2353038" cy="1315441"/>
          </a:xfrm>
          <a:prstGeom prst="rect">
            <a:avLst/>
          </a:prstGeom>
        </p:spPr>
        <p:txBody>
          <a:bodyPr lIns="0" tIns="0" rIns="0" bIns="0" rtlCol="0" anchor="t">
            <a:spAutoFit/>
          </a:bodyPr>
          <a:lstStyle/>
          <a:p>
            <a:pPr algn="l">
              <a:lnSpc>
                <a:spcPts val="1747"/>
              </a:lnSpc>
              <a:spcBef>
                <a:spcPct val="0"/>
              </a:spcBef>
            </a:pPr>
            <a:r>
              <a:rPr lang="en-US" sz="1400" spc="-16">
                <a:solidFill>
                  <a:srgbClr val="394646"/>
                </a:solidFill>
                <a:latin typeface="Enduro"/>
                <a:ea typeface="Enduro"/>
                <a:cs typeface="Enduro"/>
                <a:sym typeface="Enduro"/>
              </a:rPr>
              <a:t>Select managers or execs share shoutouts or content they’re interested in checking out.</a:t>
            </a:r>
          </a:p>
          <a:p>
            <a:pPr algn="l">
              <a:lnSpc>
                <a:spcPts val="1747"/>
              </a:lnSpc>
              <a:spcBef>
                <a:spcPct val="0"/>
              </a:spcBef>
            </a:pPr>
            <a:endParaRPr lang="en-US" sz="1400" spc="-16">
              <a:solidFill>
                <a:srgbClr val="394646"/>
              </a:solidFill>
              <a:latin typeface="Enduro"/>
              <a:ea typeface="Enduro"/>
              <a:cs typeface="Enduro"/>
              <a:sym typeface="Enduro"/>
            </a:endParaRPr>
          </a:p>
          <a:p>
            <a:pPr algn="l">
              <a:lnSpc>
                <a:spcPts val="1747"/>
              </a:lnSpc>
              <a:spcBef>
                <a:spcPct val="0"/>
              </a:spcBef>
            </a:pPr>
            <a:endParaRPr lang="en-US" sz="1400" spc="-16">
              <a:solidFill>
                <a:srgbClr val="394646"/>
              </a:solidFill>
              <a:latin typeface="Enduro"/>
              <a:ea typeface="Enduro"/>
              <a:cs typeface="Enduro"/>
              <a:sym typeface="Enduro"/>
            </a:endParaRPr>
          </a:p>
        </p:txBody>
      </p:sp>
      <p:sp>
        <p:nvSpPr>
          <p:cNvPr id="37" name="TextBox 37"/>
          <p:cNvSpPr txBox="1"/>
          <p:nvPr/>
        </p:nvSpPr>
        <p:spPr>
          <a:xfrm>
            <a:off x="9033084" y="5607749"/>
            <a:ext cx="2353038" cy="658315"/>
          </a:xfrm>
          <a:prstGeom prst="rect">
            <a:avLst/>
          </a:prstGeom>
        </p:spPr>
        <p:txBody>
          <a:bodyPr lIns="0" tIns="0" rIns="0" bIns="0" rtlCol="0" anchor="t">
            <a:spAutoFit/>
          </a:bodyPr>
          <a:lstStyle/>
          <a:p>
            <a:pPr algn="l">
              <a:lnSpc>
                <a:spcPts val="1747"/>
              </a:lnSpc>
              <a:spcBef>
                <a:spcPct val="0"/>
              </a:spcBef>
            </a:pPr>
            <a:r>
              <a:rPr lang="en-US" sz="1400" spc="-16">
                <a:solidFill>
                  <a:srgbClr val="394646"/>
                </a:solidFill>
                <a:latin typeface="Enduro"/>
                <a:ea typeface="Enduro"/>
                <a:cs typeface="Enduro"/>
                <a:sym typeface="Enduro"/>
              </a:rPr>
              <a:t>Highlight 1–2 playlists or key content items to check out today </a:t>
            </a:r>
          </a:p>
        </p:txBody>
      </p:sp>
      <p:sp>
        <p:nvSpPr>
          <p:cNvPr id="38" name="TextBox 38"/>
          <p:cNvSpPr txBox="1"/>
          <p:nvPr/>
        </p:nvSpPr>
        <p:spPr>
          <a:xfrm>
            <a:off x="9126848" y="7370124"/>
            <a:ext cx="2353038" cy="877291"/>
          </a:xfrm>
          <a:prstGeom prst="rect">
            <a:avLst/>
          </a:prstGeom>
        </p:spPr>
        <p:txBody>
          <a:bodyPr lIns="0" tIns="0" rIns="0" bIns="0" rtlCol="0" anchor="t">
            <a:spAutoFit/>
          </a:bodyPr>
          <a:lstStyle/>
          <a:p>
            <a:pPr algn="l">
              <a:lnSpc>
                <a:spcPts val="1747"/>
              </a:lnSpc>
              <a:spcBef>
                <a:spcPct val="0"/>
              </a:spcBef>
            </a:pPr>
            <a:r>
              <a:rPr lang="en-US" sz="1400" spc="-16">
                <a:solidFill>
                  <a:srgbClr val="394646"/>
                </a:solidFill>
                <a:latin typeface="Enduro"/>
                <a:ea typeface="Enduro"/>
                <a:cs typeface="Enduro"/>
                <a:sym typeface="Enduro"/>
              </a:rPr>
              <a:t>Throughout the day</a:t>
            </a:r>
          </a:p>
          <a:p>
            <a:pPr algn="l">
              <a:lnSpc>
                <a:spcPts val="1747"/>
              </a:lnSpc>
              <a:spcBef>
                <a:spcPct val="0"/>
              </a:spcBef>
            </a:pPr>
            <a:endParaRPr lang="en-US" sz="1400" spc="-16">
              <a:solidFill>
                <a:srgbClr val="394646"/>
              </a:solidFill>
              <a:latin typeface="Enduro"/>
              <a:ea typeface="Enduro"/>
              <a:cs typeface="Enduro"/>
              <a:sym typeface="Enduro"/>
            </a:endParaRPr>
          </a:p>
          <a:p>
            <a:pPr algn="l">
              <a:lnSpc>
                <a:spcPts val="1747"/>
              </a:lnSpc>
              <a:spcBef>
                <a:spcPct val="0"/>
              </a:spcBef>
            </a:pPr>
            <a:r>
              <a:rPr lang="en-US" sz="1400" spc="-16">
                <a:solidFill>
                  <a:srgbClr val="394646"/>
                </a:solidFill>
                <a:latin typeface="Enduro"/>
                <a:ea typeface="Enduro"/>
                <a:cs typeface="Enduro"/>
                <a:sym typeface="Enduro"/>
              </a:rPr>
              <a:t>Channel(s): Go1 portal, email, Slack/Teams</a:t>
            </a:r>
          </a:p>
        </p:txBody>
      </p:sp>
      <p:sp>
        <p:nvSpPr>
          <p:cNvPr id="39" name="TextBox 39"/>
          <p:cNvSpPr txBox="1"/>
          <p:nvPr/>
        </p:nvSpPr>
        <p:spPr>
          <a:xfrm>
            <a:off x="6270471" y="7370124"/>
            <a:ext cx="2489003" cy="1096531"/>
          </a:xfrm>
          <a:prstGeom prst="rect">
            <a:avLst/>
          </a:prstGeom>
        </p:spPr>
        <p:txBody>
          <a:bodyPr lIns="0" tIns="0" rIns="0" bIns="0" rtlCol="0" anchor="t">
            <a:spAutoFit/>
          </a:bodyPr>
          <a:lstStyle/>
          <a:p>
            <a:pPr algn="l">
              <a:lnSpc>
                <a:spcPts val="1747"/>
              </a:lnSpc>
              <a:spcBef>
                <a:spcPct val="0"/>
              </a:spcBef>
            </a:pPr>
            <a:r>
              <a:rPr lang="en-US" sz="1400" spc="-16">
                <a:solidFill>
                  <a:srgbClr val="394646"/>
                </a:solidFill>
                <a:latin typeface="Enduro"/>
                <a:ea typeface="Enduro"/>
                <a:cs typeface="Enduro"/>
                <a:sym typeface="Enduro"/>
              </a:rPr>
              <a:t>Throughout the day</a:t>
            </a:r>
          </a:p>
          <a:p>
            <a:pPr algn="l">
              <a:lnSpc>
                <a:spcPts val="1747"/>
              </a:lnSpc>
              <a:spcBef>
                <a:spcPct val="0"/>
              </a:spcBef>
            </a:pPr>
            <a:endParaRPr lang="en-US" sz="1400" spc="-16">
              <a:solidFill>
                <a:srgbClr val="394646"/>
              </a:solidFill>
              <a:latin typeface="Enduro"/>
              <a:ea typeface="Enduro"/>
              <a:cs typeface="Enduro"/>
              <a:sym typeface="Enduro"/>
            </a:endParaRPr>
          </a:p>
          <a:p>
            <a:pPr algn="l">
              <a:lnSpc>
                <a:spcPts val="1747"/>
              </a:lnSpc>
              <a:spcBef>
                <a:spcPct val="0"/>
              </a:spcBef>
            </a:pPr>
            <a:r>
              <a:rPr lang="en-US" sz="1400" spc="-16">
                <a:solidFill>
                  <a:srgbClr val="394646"/>
                </a:solidFill>
                <a:latin typeface="Enduro"/>
                <a:ea typeface="Enduro"/>
                <a:cs typeface="Enduro"/>
                <a:sym typeface="Enduro"/>
              </a:rPr>
              <a:t>Channel(s): Slack/Teams, social feed, live meetings, a note on in-office worker’s desks </a:t>
            </a:r>
          </a:p>
        </p:txBody>
      </p:sp>
      <p:sp>
        <p:nvSpPr>
          <p:cNvPr id="40" name="TextBox 40"/>
          <p:cNvSpPr txBox="1"/>
          <p:nvPr/>
        </p:nvSpPr>
        <p:spPr>
          <a:xfrm>
            <a:off x="9033084" y="3849556"/>
            <a:ext cx="2331016" cy="658315"/>
          </a:xfrm>
          <a:prstGeom prst="rect">
            <a:avLst/>
          </a:prstGeom>
        </p:spPr>
        <p:txBody>
          <a:bodyPr lIns="0" tIns="0" rIns="0" bIns="0" rtlCol="0" anchor="t">
            <a:spAutoFit/>
          </a:bodyPr>
          <a:lstStyle/>
          <a:p>
            <a:pPr algn="l">
              <a:lnSpc>
                <a:spcPts val="1747"/>
              </a:lnSpc>
              <a:spcBef>
                <a:spcPct val="0"/>
              </a:spcBef>
            </a:pPr>
            <a:r>
              <a:rPr lang="en-US" sz="1400" spc="-16">
                <a:solidFill>
                  <a:srgbClr val="394646"/>
                </a:solidFill>
                <a:latin typeface="Enduro"/>
                <a:ea typeface="Enduro"/>
                <a:cs typeface="Enduro"/>
                <a:sym typeface="Enduro"/>
              </a:rPr>
              <a:t>Make the experience feel exciting, easy, and valuable for employees </a:t>
            </a:r>
          </a:p>
        </p:txBody>
      </p:sp>
      <p:sp>
        <p:nvSpPr>
          <p:cNvPr id="41" name="TextBox 41"/>
          <p:cNvSpPr txBox="1"/>
          <p:nvPr/>
        </p:nvSpPr>
        <p:spPr>
          <a:xfrm>
            <a:off x="11773676" y="3849556"/>
            <a:ext cx="2331016" cy="877423"/>
          </a:xfrm>
          <a:prstGeom prst="rect">
            <a:avLst/>
          </a:prstGeom>
        </p:spPr>
        <p:txBody>
          <a:bodyPr lIns="0" tIns="0" rIns="0" bIns="0" rtlCol="0" anchor="t">
            <a:spAutoFit/>
          </a:bodyPr>
          <a:lstStyle/>
          <a:p>
            <a:pPr algn="l">
              <a:lnSpc>
                <a:spcPts val="1747"/>
              </a:lnSpc>
              <a:spcBef>
                <a:spcPct val="0"/>
              </a:spcBef>
            </a:pPr>
            <a:r>
              <a:rPr lang="en-US" sz="1400" spc="-16">
                <a:solidFill>
                  <a:srgbClr val="394646"/>
                </a:solidFill>
                <a:latin typeface="Enduro"/>
                <a:ea typeface="Enduro"/>
                <a:cs typeface="Enduro"/>
                <a:sym typeface="Enduro"/>
              </a:rPr>
              <a:t>Encourage learners to keep going and signal leadership's ongoing support</a:t>
            </a:r>
          </a:p>
          <a:p>
            <a:pPr algn="l">
              <a:lnSpc>
                <a:spcPts val="1747"/>
              </a:lnSpc>
              <a:spcBef>
                <a:spcPct val="0"/>
              </a:spcBef>
            </a:pPr>
            <a:endParaRPr lang="en-US" sz="1400" spc="-16">
              <a:solidFill>
                <a:srgbClr val="394646"/>
              </a:solidFill>
              <a:latin typeface="Enduro"/>
              <a:ea typeface="Enduro"/>
              <a:cs typeface="Enduro"/>
              <a:sym typeface="Enduro"/>
            </a:endParaRPr>
          </a:p>
        </p:txBody>
      </p:sp>
      <p:sp>
        <p:nvSpPr>
          <p:cNvPr id="42" name="TextBox 42"/>
          <p:cNvSpPr txBox="1"/>
          <p:nvPr/>
        </p:nvSpPr>
        <p:spPr>
          <a:xfrm>
            <a:off x="11773676" y="5607749"/>
            <a:ext cx="2331016" cy="1096531"/>
          </a:xfrm>
          <a:prstGeom prst="rect">
            <a:avLst/>
          </a:prstGeom>
        </p:spPr>
        <p:txBody>
          <a:bodyPr lIns="0" tIns="0" rIns="0" bIns="0" rtlCol="0" anchor="t">
            <a:spAutoFit/>
          </a:bodyPr>
          <a:lstStyle/>
          <a:p>
            <a:pPr algn="l">
              <a:lnSpc>
                <a:spcPts val="1747"/>
              </a:lnSpc>
              <a:spcBef>
                <a:spcPct val="0"/>
              </a:spcBef>
            </a:pPr>
            <a:r>
              <a:rPr lang="en-US" sz="1400" spc="-16">
                <a:solidFill>
                  <a:srgbClr val="394646"/>
                </a:solidFill>
                <a:latin typeface="Enduro"/>
                <a:ea typeface="Enduro"/>
                <a:cs typeface="Enduro"/>
                <a:sym typeface="Enduro"/>
              </a:rPr>
              <a:t>Schedule a learning challenge, Go1 walkthrough, or spotlight content in team comms next week</a:t>
            </a:r>
          </a:p>
          <a:p>
            <a:pPr algn="l">
              <a:lnSpc>
                <a:spcPts val="1747"/>
              </a:lnSpc>
              <a:spcBef>
                <a:spcPct val="0"/>
              </a:spcBef>
            </a:pPr>
            <a:endParaRPr lang="en-US" sz="1400" spc="-16">
              <a:solidFill>
                <a:srgbClr val="394646"/>
              </a:solidFill>
              <a:latin typeface="Enduro"/>
              <a:ea typeface="Enduro"/>
              <a:cs typeface="Enduro"/>
              <a:sym typeface="Enduro"/>
            </a:endParaRPr>
          </a:p>
        </p:txBody>
      </p:sp>
      <p:sp>
        <p:nvSpPr>
          <p:cNvPr id="43" name="TextBox 43"/>
          <p:cNvSpPr txBox="1"/>
          <p:nvPr/>
        </p:nvSpPr>
        <p:spPr>
          <a:xfrm>
            <a:off x="11773676" y="7370124"/>
            <a:ext cx="2331016" cy="877291"/>
          </a:xfrm>
          <a:prstGeom prst="rect">
            <a:avLst/>
          </a:prstGeom>
        </p:spPr>
        <p:txBody>
          <a:bodyPr lIns="0" tIns="0" rIns="0" bIns="0" rtlCol="0" anchor="t">
            <a:spAutoFit/>
          </a:bodyPr>
          <a:lstStyle/>
          <a:p>
            <a:pPr algn="l">
              <a:lnSpc>
                <a:spcPts val="1747"/>
              </a:lnSpc>
            </a:pPr>
            <a:r>
              <a:rPr lang="en-US" sz="1400" spc="-16">
                <a:solidFill>
                  <a:srgbClr val="394646"/>
                </a:solidFill>
                <a:latin typeface="Enduro"/>
                <a:ea typeface="Enduro"/>
                <a:cs typeface="Enduro"/>
                <a:sym typeface="Enduro"/>
              </a:rPr>
              <a:t>1 week post-launch</a:t>
            </a:r>
          </a:p>
          <a:p>
            <a:pPr algn="l">
              <a:lnSpc>
                <a:spcPts val="1747"/>
              </a:lnSpc>
              <a:spcBef>
                <a:spcPct val="0"/>
              </a:spcBef>
            </a:pPr>
            <a:endParaRPr lang="en-US" sz="1400" spc="-16">
              <a:solidFill>
                <a:srgbClr val="394646"/>
              </a:solidFill>
              <a:latin typeface="Enduro"/>
              <a:ea typeface="Enduro"/>
              <a:cs typeface="Enduro"/>
              <a:sym typeface="Enduro"/>
            </a:endParaRPr>
          </a:p>
          <a:p>
            <a:pPr algn="l">
              <a:lnSpc>
                <a:spcPts val="1747"/>
              </a:lnSpc>
              <a:spcBef>
                <a:spcPct val="0"/>
              </a:spcBef>
            </a:pPr>
            <a:r>
              <a:rPr lang="en-US" sz="1400" spc="-16">
                <a:solidFill>
                  <a:srgbClr val="394646"/>
                </a:solidFill>
                <a:latin typeface="Enduro"/>
                <a:ea typeface="Enduro"/>
                <a:cs typeface="Enduro"/>
                <a:sym typeface="Enduro"/>
              </a:rPr>
              <a:t>Channel(s): Internal comms calendar, Slack/Teams</a:t>
            </a:r>
          </a:p>
        </p:txBody>
      </p:sp>
      <p:sp>
        <p:nvSpPr>
          <p:cNvPr id="44" name="TextBox 44"/>
          <p:cNvSpPr txBox="1"/>
          <p:nvPr/>
        </p:nvSpPr>
        <p:spPr>
          <a:xfrm>
            <a:off x="6270471" y="2878016"/>
            <a:ext cx="2562588" cy="495071"/>
          </a:xfrm>
          <a:prstGeom prst="rect">
            <a:avLst/>
          </a:prstGeom>
        </p:spPr>
        <p:txBody>
          <a:bodyPr lIns="0" tIns="0" rIns="0" bIns="0" rtlCol="0" anchor="t">
            <a:spAutoFit/>
          </a:bodyPr>
          <a:lstStyle/>
          <a:p>
            <a:pPr algn="l">
              <a:lnSpc>
                <a:spcPts val="1996"/>
              </a:lnSpc>
              <a:spcBef>
                <a:spcPct val="0"/>
              </a:spcBef>
            </a:pPr>
            <a:r>
              <a:rPr lang="en-US" sz="1599" spc="-19">
                <a:solidFill>
                  <a:srgbClr val="394646"/>
                </a:solidFill>
                <a:latin typeface="Enduro"/>
                <a:ea typeface="Enduro"/>
                <a:cs typeface="Enduro"/>
                <a:sym typeface="Enduro"/>
              </a:rPr>
              <a:t>Manager &amp; Leader Endorsements </a:t>
            </a:r>
          </a:p>
        </p:txBody>
      </p:sp>
      <p:grpSp>
        <p:nvGrpSpPr>
          <p:cNvPr id="45" name="Group 33">
            <a:extLst>
              <a:ext uri="{FF2B5EF4-FFF2-40B4-BE49-F238E27FC236}">
                <a16:creationId xmlns:a16="http://schemas.microsoft.com/office/drawing/2014/main" id="{9DF98A01-7777-FD4D-F422-F90C694F5F3E}"/>
              </a:ext>
            </a:extLst>
          </p:cNvPr>
          <p:cNvGrpSpPr/>
          <p:nvPr/>
        </p:nvGrpSpPr>
        <p:grpSpPr>
          <a:xfrm>
            <a:off x="15033811" y="769580"/>
            <a:ext cx="3810005" cy="518240"/>
            <a:chOff x="0" y="0"/>
            <a:chExt cx="1003458" cy="136491"/>
          </a:xfrm>
        </p:grpSpPr>
        <p:sp>
          <p:nvSpPr>
            <p:cNvPr id="46" name="Freeform 34">
              <a:extLst>
                <a:ext uri="{FF2B5EF4-FFF2-40B4-BE49-F238E27FC236}">
                  <a16:creationId xmlns:a16="http://schemas.microsoft.com/office/drawing/2014/main" id="{258DC634-2155-EA86-6EE4-BC8A613AEEF2}"/>
                </a:ext>
              </a:extLst>
            </p:cNvPr>
            <p:cNvSpPr/>
            <p:nvPr/>
          </p:nvSpPr>
          <p:spPr>
            <a:xfrm>
              <a:off x="0" y="0"/>
              <a:ext cx="1003458" cy="136491"/>
            </a:xfrm>
            <a:custGeom>
              <a:avLst/>
              <a:gdLst/>
              <a:ahLst/>
              <a:cxnLst/>
              <a:rect l="l" t="t" r="r" b="b"/>
              <a:pathLst>
                <a:path w="1003458" h="136491">
                  <a:moveTo>
                    <a:pt x="12192" y="0"/>
                  </a:moveTo>
                  <a:lnTo>
                    <a:pt x="991266" y="0"/>
                  </a:lnTo>
                  <a:cubicBezTo>
                    <a:pt x="998000" y="0"/>
                    <a:pt x="1003458" y="5459"/>
                    <a:pt x="1003458" y="12192"/>
                  </a:cubicBezTo>
                  <a:lnTo>
                    <a:pt x="1003458" y="124299"/>
                  </a:lnTo>
                  <a:cubicBezTo>
                    <a:pt x="1003458" y="131033"/>
                    <a:pt x="998000" y="136491"/>
                    <a:pt x="991266" y="136491"/>
                  </a:cubicBezTo>
                  <a:lnTo>
                    <a:pt x="12192" y="136491"/>
                  </a:lnTo>
                  <a:cubicBezTo>
                    <a:pt x="8958" y="136491"/>
                    <a:pt x="5857" y="135207"/>
                    <a:pt x="3571" y="132920"/>
                  </a:cubicBezTo>
                  <a:cubicBezTo>
                    <a:pt x="1285" y="130634"/>
                    <a:pt x="0" y="127533"/>
                    <a:pt x="0" y="124299"/>
                  </a:cubicBezTo>
                  <a:lnTo>
                    <a:pt x="0" y="12192"/>
                  </a:lnTo>
                  <a:cubicBezTo>
                    <a:pt x="0" y="8958"/>
                    <a:pt x="1285" y="5857"/>
                    <a:pt x="3571" y="3571"/>
                  </a:cubicBezTo>
                  <a:cubicBezTo>
                    <a:pt x="5857" y="1285"/>
                    <a:pt x="8958" y="0"/>
                    <a:pt x="12192" y="0"/>
                  </a:cubicBezTo>
                  <a:close/>
                </a:path>
              </a:pathLst>
            </a:custGeom>
            <a:solidFill>
              <a:srgbClr val="DAAB4E"/>
            </a:solidFill>
          </p:spPr>
          <p:txBody>
            <a:bodyPr/>
            <a:lstStyle/>
            <a:p>
              <a:endParaRPr lang="en-US"/>
            </a:p>
          </p:txBody>
        </p:sp>
        <p:sp>
          <p:nvSpPr>
            <p:cNvPr id="47" name="TextBox 35">
              <a:extLst>
                <a:ext uri="{FF2B5EF4-FFF2-40B4-BE49-F238E27FC236}">
                  <a16:creationId xmlns:a16="http://schemas.microsoft.com/office/drawing/2014/main" id="{68BD66A7-7CA8-0CF1-1EBC-614357B87688}"/>
                </a:ext>
              </a:extLst>
            </p:cNvPr>
            <p:cNvSpPr txBox="1"/>
            <p:nvPr/>
          </p:nvSpPr>
          <p:spPr>
            <a:xfrm>
              <a:off x="0" y="-9525"/>
              <a:ext cx="1003458" cy="146016"/>
            </a:xfrm>
            <a:prstGeom prst="rect">
              <a:avLst/>
            </a:prstGeom>
          </p:spPr>
          <p:txBody>
            <a:bodyPr lIns="50800" tIns="50800" rIns="50800" bIns="50800" rtlCol="0" anchor="ctr"/>
            <a:lstStyle/>
            <a:p>
              <a:pPr algn="r">
                <a:lnSpc>
                  <a:spcPts val="2400"/>
                </a:lnSpc>
              </a:pPr>
              <a:endParaRPr/>
            </a:p>
          </p:txBody>
        </p:sp>
      </p:grpSp>
      <p:sp>
        <p:nvSpPr>
          <p:cNvPr id="48" name="TextBox 36">
            <a:extLst>
              <a:ext uri="{FF2B5EF4-FFF2-40B4-BE49-F238E27FC236}">
                <a16:creationId xmlns:a16="http://schemas.microsoft.com/office/drawing/2014/main" id="{AAA571CC-6949-FDBA-E16F-3281C9CC2A0A}"/>
              </a:ext>
            </a:extLst>
          </p:cNvPr>
          <p:cNvSpPr txBox="1"/>
          <p:nvPr/>
        </p:nvSpPr>
        <p:spPr>
          <a:xfrm>
            <a:off x="15033811" y="866792"/>
            <a:ext cx="2652558" cy="314292"/>
          </a:xfrm>
          <a:prstGeom prst="rect">
            <a:avLst/>
          </a:prstGeom>
        </p:spPr>
        <p:txBody>
          <a:bodyPr wrap="square" lIns="0" tIns="0" rIns="0" bIns="0" rtlCol="0" anchor="t">
            <a:spAutoFit/>
          </a:bodyPr>
          <a:lstStyle/>
          <a:p>
            <a:pPr algn="ctr">
              <a:lnSpc>
                <a:spcPts val="2400"/>
              </a:lnSpc>
              <a:spcBef>
                <a:spcPct val="0"/>
              </a:spcBef>
            </a:pPr>
            <a:r>
              <a:rPr lang="en-US" sz="2000">
                <a:solidFill>
                  <a:srgbClr val="FFFFFF"/>
                </a:solidFill>
                <a:latin typeface="Enduro"/>
                <a:ea typeface="Enduro"/>
                <a:cs typeface="Enduro"/>
                <a:sym typeface="Enduro"/>
              </a:rPr>
              <a:t>Launch with impact</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AF9F4"/>
        </a:solidFill>
        <a:effectLst/>
      </p:bgPr>
    </p:bg>
    <p:spTree>
      <p:nvGrpSpPr>
        <p:cNvPr id="1" name=""/>
        <p:cNvGrpSpPr/>
        <p:nvPr/>
      </p:nvGrpSpPr>
      <p:grpSpPr>
        <a:xfrm>
          <a:off x="0" y="0"/>
          <a:ext cx="0" cy="0"/>
          <a:chOff x="0" y="0"/>
          <a:chExt cx="0" cy="0"/>
        </a:xfrm>
      </p:grpSpPr>
      <p:sp>
        <p:nvSpPr>
          <p:cNvPr id="2" name="Freeform 2" descr="preencoded.png"/>
          <p:cNvSpPr/>
          <p:nvPr/>
        </p:nvSpPr>
        <p:spPr>
          <a:xfrm>
            <a:off x="725674" y="9258300"/>
            <a:ext cx="606051" cy="304800"/>
          </a:xfrm>
          <a:custGeom>
            <a:avLst/>
            <a:gdLst/>
            <a:ahLst/>
            <a:cxnLst/>
            <a:rect l="l" t="t" r="r" b="b"/>
            <a:pathLst>
              <a:path w="606051" h="304800">
                <a:moveTo>
                  <a:pt x="0" y="0"/>
                </a:moveTo>
                <a:lnTo>
                  <a:pt x="606051" y="0"/>
                </a:lnTo>
                <a:lnTo>
                  <a:pt x="606051" y="304800"/>
                </a:lnTo>
                <a:lnTo>
                  <a:pt x="0" y="304800"/>
                </a:lnTo>
                <a:lnTo>
                  <a:pt x="0" y="0"/>
                </a:lnTo>
                <a:close/>
              </a:path>
            </a:pathLst>
          </a:custGeom>
          <a:blipFill>
            <a:blip r:embed="rId2">
              <a:extLst>
                <a:ext uri="{96DAC541-7B7A-43D3-8B79-37D633B846F1}">
                  <asvg:svgBlip xmlns:asvg="http://schemas.microsoft.com/office/drawing/2016/SVG/main" r:embed="rId3"/>
                </a:ext>
              </a:extLst>
            </a:blip>
            <a:stretch>
              <a:fillRect r="-585"/>
            </a:stretch>
          </a:blipFill>
        </p:spPr>
        <p:txBody>
          <a:bodyPr/>
          <a:lstStyle/>
          <a:p>
            <a:endParaRPr lang="en-US"/>
          </a:p>
        </p:txBody>
      </p:sp>
      <p:grpSp>
        <p:nvGrpSpPr>
          <p:cNvPr id="3" name="Group 3"/>
          <p:cNvGrpSpPr/>
          <p:nvPr/>
        </p:nvGrpSpPr>
        <p:grpSpPr>
          <a:xfrm>
            <a:off x="1124451" y="2745629"/>
            <a:ext cx="1879773" cy="5933693"/>
            <a:chOff x="0" y="0"/>
            <a:chExt cx="495084" cy="1562783"/>
          </a:xfrm>
        </p:grpSpPr>
        <p:sp>
          <p:nvSpPr>
            <p:cNvPr id="4" name="Freeform 4"/>
            <p:cNvSpPr/>
            <p:nvPr/>
          </p:nvSpPr>
          <p:spPr>
            <a:xfrm>
              <a:off x="0" y="0"/>
              <a:ext cx="495084" cy="1562783"/>
            </a:xfrm>
            <a:custGeom>
              <a:avLst/>
              <a:gdLst/>
              <a:ahLst/>
              <a:cxnLst/>
              <a:rect l="l" t="t" r="r" b="b"/>
              <a:pathLst>
                <a:path w="495084" h="1562783">
                  <a:moveTo>
                    <a:pt x="0" y="0"/>
                  </a:moveTo>
                  <a:lnTo>
                    <a:pt x="495084" y="0"/>
                  </a:lnTo>
                  <a:lnTo>
                    <a:pt x="495084" y="1562783"/>
                  </a:lnTo>
                  <a:lnTo>
                    <a:pt x="0" y="1562783"/>
                  </a:lnTo>
                  <a:close/>
                </a:path>
              </a:pathLst>
            </a:custGeom>
            <a:solidFill>
              <a:srgbClr val="D3E9EE"/>
            </a:solidFill>
          </p:spPr>
          <p:txBody>
            <a:bodyPr/>
            <a:lstStyle/>
            <a:p>
              <a:endParaRPr lang="en-US"/>
            </a:p>
          </p:txBody>
        </p:sp>
        <p:sp>
          <p:nvSpPr>
            <p:cNvPr id="5" name="TextBox 5"/>
            <p:cNvSpPr txBox="1"/>
            <p:nvPr/>
          </p:nvSpPr>
          <p:spPr>
            <a:xfrm>
              <a:off x="0" y="-19050"/>
              <a:ext cx="495084" cy="1581833"/>
            </a:xfrm>
            <a:prstGeom prst="rect">
              <a:avLst/>
            </a:prstGeom>
          </p:spPr>
          <p:txBody>
            <a:bodyPr lIns="50800" tIns="50800" rIns="50800" bIns="50800" rtlCol="0" anchor="ctr"/>
            <a:lstStyle/>
            <a:p>
              <a:pPr algn="ctr">
                <a:lnSpc>
                  <a:spcPts val="2995"/>
                </a:lnSpc>
              </a:pPr>
              <a:endParaRPr/>
            </a:p>
          </p:txBody>
        </p:sp>
      </p:grpSp>
      <p:grpSp>
        <p:nvGrpSpPr>
          <p:cNvPr id="6" name="Group 6"/>
          <p:cNvGrpSpPr/>
          <p:nvPr/>
        </p:nvGrpSpPr>
        <p:grpSpPr>
          <a:xfrm>
            <a:off x="3119797" y="2751592"/>
            <a:ext cx="11175395" cy="757445"/>
            <a:chOff x="0" y="0"/>
            <a:chExt cx="2943314" cy="199492"/>
          </a:xfrm>
        </p:grpSpPr>
        <p:sp>
          <p:nvSpPr>
            <p:cNvPr id="7" name="Freeform 7"/>
            <p:cNvSpPr/>
            <p:nvPr/>
          </p:nvSpPr>
          <p:spPr>
            <a:xfrm>
              <a:off x="0" y="0"/>
              <a:ext cx="2943314" cy="199492"/>
            </a:xfrm>
            <a:custGeom>
              <a:avLst/>
              <a:gdLst/>
              <a:ahLst/>
              <a:cxnLst/>
              <a:rect l="l" t="t" r="r" b="b"/>
              <a:pathLst>
                <a:path w="2943314" h="199492">
                  <a:moveTo>
                    <a:pt x="0" y="0"/>
                  </a:moveTo>
                  <a:lnTo>
                    <a:pt x="2943314" y="0"/>
                  </a:lnTo>
                  <a:lnTo>
                    <a:pt x="2943314" y="199492"/>
                  </a:lnTo>
                  <a:lnTo>
                    <a:pt x="0" y="199492"/>
                  </a:lnTo>
                  <a:close/>
                </a:path>
              </a:pathLst>
            </a:custGeom>
            <a:solidFill>
              <a:srgbClr val="FEE19A"/>
            </a:solidFill>
          </p:spPr>
          <p:txBody>
            <a:bodyPr/>
            <a:lstStyle/>
            <a:p>
              <a:endParaRPr lang="en-US"/>
            </a:p>
          </p:txBody>
        </p:sp>
        <p:sp>
          <p:nvSpPr>
            <p:cNvPr id="8" name="TextBox 8"/>
            <p:cNvSpPr txBox="1"/>
            <p:nvPr/>
          </p:nvSpPr>
          <p:spPr>
            <a:xfrm>
              <a:off x="0" y="-19050"/>
              <a:ext cx="2943314" cy="218542"/>
            </a:xfrm>
            <a:prstGeom prst="rect">
              <a:avLst/>
            </a:prstGeom>
          </p:spPr>
          <p:txBody>
            <a:bodyPr lIns="50800" tIns="50800" rIns="50800" bIns="50800" rtlCol="0" anchor="ctr"/>
            <a:lstStyle/>
            <a:p>
              <a:pPr algn="ctr">
                <a:lnSpc>
                  <a:spcPts val="2995"/>
                </a:lnSpc>
              </a:pPr>
              <a:endParaRPr/>
            </a:p>
          </p:txBody>
        </p:sp>
      </p:grpSp>
      <p:sp>
        <p:nvSpPr>
          <p:cNvPr id="9" name="AutoShape 9"/>
          <p:cNvSpPr/>
          <p:nvPr/>
        </p:nvSpPr>
        <p:spPr>
          <a:xfrm>
            <a:off x="3119797" y="5284059"/>
            <a:ext cx="11175395" cy="0"/>
          </a:xfrm>
          <a:prstGeom prst="line">
            <a:avLst/>
          </a:prstGeom>
          <a:ln w="9525" cap="flat">
            <a:solidFill>
              <a:srgbClr val="242C2C"/>
            </a:solidFill>
            <a:prstDash val="solid"/>
            <a:headEnd type="none" w="sm" len="sm"/>
            <a:tailEnd type="none" w="sm" len="sm"/>
          </a:ln>
        </p:spPr>
        <p:txBody>
          <a:bodyPr/>
          <a:lstStyle/>
          <a:p>
            <a:endParaRPr lang="en-US"/>
          </a:p>
        </p:txBody>
      </p:sp>
      <p:sp>
        <p:nvSpPr>
          <p:cNvPr id="10" name="AutoShape 10"/>
          <p:cNvSpPr/>
          <p:nvPr/>
        </p:nvSpPr>
        <p:spPr>
          <a:xfrm flipV="1">
            <a:off x="3119797" y="7061462"/>
            <a:ext cx="11175395" cy="0"/>
          </a:xfrm>
          <a:prstGeom prst="line">
            <a:avLst/>
          </a:prstGeom>
          <a:ln w="9525" cap="flat">
            <a:solidFill>
              <a:srgbClr val="242C2C"/>
            </a:solidFill>
            <a:prstDash val="solid"/>
            <a:headEnd type="none" w="sm" len="sm"/>
            <a:tailEnd type="none" w="sm" len="sm"/>
          </a:ln>
        </p:spPr>
        <p:txBody>
          <a:bodyPr/>
          <a:lstStyle/>
          <a:p>
            <a:endParaRPr lang="en-US"/>
          </a:p>
        </p:txBody>
      </p:sp>
      <p:sp>
        <p:nvSpPr>
          <p:cNvPr id="11" name="AutoShape 11"/>
          <p:cNvSpPr/>
          <p:nvPr/>
        </p:nvSpPr>
        <p:spPr>
          <a:xfrm flipV="1">
            <a:off x="6065683" y="3661437"/>
            <a:ext cx="0" cy="1472603"/>
          </a:xfrm>
          <a:prstGeom prst="line">
            <a:avLst/>
          </a:prstGeom>
          <a:ln w="9525" cap="flat">
            <a:solidFill>
              <a:srgbClr val="242C2C"/>
            </a:solidFill>
            <a:prstDash val="solid"/>
            <a:headEnd type="none" w="sm" len="sm"/>
            <a:tailEnd type="none" w="sm" len="sm"/>
          </a:ln>
        </p:spPr>
        <p:txBody>
          <a:bodyPr/>
          <a:lstStyle/>
          <a:p>
            <a:endParaRPr lang="en-US"/>
          </a:p>
        </p:txBody>
      </p:sp>
      <p:sp>
        <p:nvSpPr>
          <p:cNvPr id="12" name="AutoShape 12"/>
          <p:cNvSpPr/>
          <p:nvPr/>
        </p:nvSpPr>
        <p:spPr>
          <a:xfrm flipV="1">
            <a:off x="8833059" y="3661437"/>
            <a:ext cx="0" cy="1472603"/>
          </a:xfrm>
          <a:prstGeom prst="line">
            <a:avLst/>
          </a:prstGeom>
          <a:ln w="9525" cap="flat">
            <a:solidFill>
              <a:srgbClr val="242C2C"/>
            </a:solidFill>
            <a:prstDash val="solid"/>
            <a:headEnd type="none" w="sm" len="sm"/>
            <a:tailEnd type="none" w="sm" len="sm"/>
          </a:ln>
        </p:spPr>
        <p:txBody>
          <a:bodyPr/>
          <a:lstStyle/>
          <a:p>
            <a:endParaRPr lang="en-US"/>
          </a:p>
        </p:txBody>
      </p:sp>
      <p:sp>
        <p:nvSpPr>
          <p:cNvPr id="13" name="AutoShape 13"/>
          <p:cNvSpPr/>
          <p:nvPr/>
        </p:nvSpPr>
        <p:spPr>
          <a:xfrm flipV="1">
            <a:off x="11586148" y="3661437"/>
            <a:ext cx="0" cy="1472603"/>
          </a:xfrm>
          <a:prstGeom prst="line">
            <a:avLst/>
          </a:prstGeom>
          <a:ln w="9525" cap="flat">
            <a:solidFill>
              <a:srgbClr val="242C2C"/>
            </a:solidFill>
            <a:prstDash val="solid"/>
            <a:headEnd type="none" w="sm" len="sm"/>
            <a:tailEnd type="none" w="sm" len="sm"/>
          </a:ln>
        </p:spPr>
        <p:txBody>
          <a:bodyPr/>
          <a:lstStyle/>
          <a:p>
            <a:endParaRPr lang="en-US"/>
          </a:p>
        </p:txBody>
      </p:sp>
      <p:sp>
        <p:nvSpPr>
          <p:cNvPr id="14" name="AutoShape 14"/>
          <p:cNvSpPr/>
          <p:nvPr/>
        </p:nvSpPr>
        <p:spPr>
          <a:xfrm flipV="1">
            <a:off x="6060921" y="5434078"/>
            <a:ext cx="0" cy="1472603"/>
          </a:xfrm>
          <a:prstGeom prst="line">
            <a:avLst/>
          </a:prstGeom>
          <a:ln w="9525" cap="flat">
            <a:solidFill>
              <a:srgbClr val="242C2C"/>
            </a:solidFill>
            <a:prstDash val="solid"/>
            <a:headEnd type="none" w="sm" len="sm"/>
            <a:tailEnd type="none" w="sm" len="sm"/>
          </a:ln>
        </p:spPr>
        <p:txBody>
          <a:bodyPr/>
          <a:lstStyle/>
          <a:p>
            <a:endParaRPr lang="en-US"/>
          </a:p>
        </p:txBody>
      </p:sp>
      <p:sp>
        <p:nvSpPr>
          <p:cNvPr id="15" name="AutoShape 15"/>
          <p:cNvSpPr/>
          <p:nvPr/>
        </p:nvSpPr>
        <p:spPr>
          <a:xfrm flipV="1">
            <a:off x="8828297" y="5374466"/>
            <a:ext cx="0" cy="1472603"/>
          </a:xfrm>
          <a:prstGeom prst="line">
            <a:avLst/>
          </a:prstGeom>
          <a:ln w="9525" cap="flat">
            <a:solidFill>
              <a:srgbClr val="242C2C"/>
            </a:solidFill>
            <a:prstDash val="solid"/>
            <a:headEnd type="none" w="sm" len="sm"/>
            <a:tailEnd type="none" w="sm" len="sm"/>
          </a:ln>
        </p:spPr>
        <p:txBody>
          <a:bodyPr/>
          <a:lstStyle/>
          <a:p>
            <a:endParaRPr lang="en-US"/>
          </a:p>
        </p:txBody>
      </p:sp>
      <p:sp>
        <p:nvSpPr>
          <p:cNvPr id="16" name="AutoShape 16"/>
          <p:cNvSpPr/>
          <p:nvPr/>
        </p:nvSpPr>
        <p:spPr>
          <a:xfrm flipV="1">
            <a:off x="11581385" y="5374466"/>
            <a:ext cx="0" cy="1472603"/>
          </a:xfrm>
          <a:prstGeom prst="line">
            <a:avLst/>
          </a:prstGeom>
          <a:ln w="9525" cap="flat">
            <a:solidFill>
              <a:srgbClr val="242C2C"/>
            </a:solidFill>
            <a:prstDash val="solid"/>
            <a:headEnd type="none" w="sm" len="sm"/>
            <a:tailEnd type="none" w="sm" len="sm"/>
          </a:ln>
        </p:spPr>
        <p:txBody>
          <a:bodyPr/>
          <a:lstStyle/>
          <a:p>
            <a:endParaRPr lang="en-US"/>
          </a:p>
        </p:txBody>
      </p:sp>
      <p:sp>
        <p:nvSpPr>
          <p:cNvPr id="17" name="AutoShape 17"/>
          <p:cNvSpPr/>
          <p:nvPr/>
        </p:nvSpPr>
        <p:spPr>
          <a:xfrm flipV="1">
            <a:off x="6060921" y="7206718"/>
            <a:ext cx="0" cy="1472603"/>
          </a:xfrm>
          <a:prstGeom prst="line">
            <a:avLst/>
          </a:prstGeom>
          <a:ln w="9525" cap="flat">
            <a:solidFill>
              <a:srgbClr val="242C2C"/>
            </a:solidFill>
            <a:prstDash val="solid"/>
            <a:headEnd type="none" w="sm" len="sm"/>
            <a:tailEnd type="none" w="sm" len="sm"/>
          </a:ln>
        </p:spPr>
        <p:txBody>
          <a:bodyPr/>
          <a:lstStyle/>
          <a:p>
            <a:endParaRPr lang="en-US"/>
          </a:p>
        </p:txBody>
      </p:sp>
      <p:sp>
        <p:nvSpPr>
          <p:cNvPr id="18" name="AutoShape 18"/>
          <p:cNvSpPr/>
          <p:nvPr/>
        </p:nvSpPr>
        <p:spPr>
          <a:xfrm flipV="1">
            <a:off x="8828297" y="7206718"/>
            <a:ext cx="0" cy="1472603"/>
          </a:xfrm>
          <a:prstGeom prst="line">
            <a:avLst/>
          </a:prstGeom>
          <a:ln w="9525" cap="flat">
            <a:solidFill>
              <a:srgbClr val="242C2C"/>
            </a:solidFill>
            <a:prstDash val="solid"/>
            <a:headEnd type="none" w="sm" len="sm"/>
            <a:tailEnd type="none" w="sm" len="sm"/>
          </a:ln>
        </p:spPr>
        <p:txBody>
          <a:bodyPr/>
          <a:lstStyle/>
          <a:p>
            <a:endParaRPr lang="en-US"/>
          </a:p>
        </p:txBody>
      </p:sp>
      <p:sp>
        <p:nvSpPr>
          <p:cNvPr id="19" name="AutoShape 19"/>
          <p:cNvSpPr/>
          <p:nvPr/>
        </p:nvSpPr>
        <p:spPr>
          <a:xfrm flipV="1">
            <a:off x="11581385" y="7206718"/>
            <a:ext cx="0" cy="1472603"/>
          </a:xfrm>
          <a:prstGeom prst="line">
            <a:avLst/>
          </a:prstGeom>
          <a:ln w="9525" cap="flat">
            <a:solidFill>
              <a:srgbClr val="242C2C"/>
            </a:solidFill>
            <a:prstDash val="solid"/>
            <a:headEnd type="none" w="sm" len="sm"/>
            <a:tailEnd type="none" w="sm" len="sm"/>
          </a:ln>
        </p:spPr>
        <p:txBody>
          <a:bodyPr/>
          <a:lstStyle/>
          <a:p>
            <a:endParaRPr lang="en-US"/>
          </a:p>
        </p:txBody>
      </p:sp>
      <p:sp>
        <p:nvSpPr>
          <p:cNvPr id="20" name="TextBox 20"/>
          <p:cNvSpPr txBox="1"/>
          <p:nvPr/>
        </p:nvSpPr>
        <p:spPr>
          <a:xfrm>
            <a:off x="766423" y="907685"/>
            <a:ext cx="16755155" cy="790194"/>
          </a:xfrm>
          <a:prstGeom prst="rect">
            <a:avLst/>
          </a:prstGeom>
        </p:spPr>
        <p:txBody>
          <a:bodyPr lIns="0" tIns="0" rIns="0" bIns="0" rtlCol="0" anchor="t">
            <a:spAutoFit/>
          </a:bodyPr>
          <a:lstStyle/>
          <a:p>
            <a:pPr algn="ctr">
              <a:lnSpc>
                <a:spcPts val="6048"/>
              </a:lnSpc>
            </a:pPr>
            <a:r>
              <a:rPr lang="en-US" sz="5600">
                <a:solidFill>
                  <a:srgbClr val="394646"/>
                </a:solidFill>
                <a:latin typeface="Enduro Narrow"/>
                <a:ea typeface="Enduro Narrow"/>
                <a:cs typeface="Enduro Narrow"/>
                <a:sym typeface="Enduro Narrow"/>
              </a:rPr>
              <a:t>Your launch day action-plan</a:t>
            </a:r>
          </a:p>
        </p:txBody>
      </p:sp>
      <p:sp>
        <p:nvSpPr>
          <p:cNvPr id="22" name="TextBox 22"/>
          <p:cNvSpPr txBox="1"/>
          <p:nvPr/>
        </p:nvSpPr>
        <p:spPr>
          <a:xfrm>
            <a:off x="1427477" y="4235714"/>
            <a:ext cx="1041645" cy="220066"/>
          </a:xfrm>
          <a:prstGeom prst="rect">
            <a:avLst/>
          </a:prstGeom>
        </p:spPr>
        <p:txBody>
          <a:bodyPr lIns="0" tIns="0" rIns="0" bIns="0" rtlCol="0" anchor="t">
            <a:spAutoFit/>
          </a:bodyPr>
          <a:lstStyle/>
          <a:p>
            <a:pPr algn="l">
              <a:lnSpc>
                <a:spcPts val="1747"/>
              </a:lnSpc>
              <a:spcBef>
                <a:spcPct val="0"/>
              </a:spcBef>
            </a:pPr>
            <a:r>
              <a:rPr lang="en-US" sz="1400" b="1" spc="-16">
                <a:solidFill>
                  <a:srgbClr val="394646"/>
                </a:solidFill>
                <a:latin typeface="Enduro Bold"/>
                <a:ea typeface="Enduro Bold"/>
                <a:cs typeface="Enduro Bold"/>
                <a:sym typeface="Enduro Bold"/>
              </a:rPr>
              <a:t>Objective:</a:t>
            </a:r>
          </a:p>
        </p:txBody>
      </p:sp>
      <p:sp>
        <p:nvSpPr>
          <p:cNvPr id="23" name="TextBox 23"/>
          <p:cNvSpPr txBox="1"/>
          <p:nvPr/>
        </p:nvSpPr>
        <p:spPr>
          <a:xfrm>
            <a:off x="1427477" y="5836509"/>
            <a:ext cx="1207726" cy="658216"/>
          </a:xfrm>
          <a:prstGeom prst="rect">
            <a:avLst/>
          </a:prstGeom>
        </p:spPr>
        <p:txBody>
          <a:bodyPr lIns="0" tIns="0" rIns="0" bIns="0" rtlCol="0" anchor="t">
            <a:spAutoFit/>
          </a:bodyPr>
          <a:lstStyle/>
          <a:p>
            <a:pPr algn="l">
              <a:lnSpc>
                <a:spcPts val="1747"/>
              </a:lnSpc>
              <a:spcBef>
                <a:spcPct val="0"/>
              </a:spcBef>
            </a:pPr>
            <a:r>
              <a:rPr lang="en-US" sz="1400" b="1" spc="-16">
                <a:solidFill>
                  <a:srgbClr val="394646"/>
                </a:solidFill>
                <a:latin typeface="Enduro Bold"/>
                <a:ea typeface="Enduro Bold"/>
                <a:cs typeface="Enduro Bold"/>
                <a:sym typeface="Enduro Bold"/>
              </a:rPr>
              <a:t>Action to take as launch lead:</a:t>
            </a:r>
          </a:p>
        </p:txBody>
      </p:sp>
      <p:sp>
        <p:nvSpPr>
          <p:cNvPr id="24" name="TextBox 24"/>
          <p:cNvSpPr txBox="1"/>
          <p:nvPr/>
        </p:nvSpPr>
        <p:spPr>
          <a:xfrm>
            <a:off x="3507858" y="3001841"/>
            <a:ext cx="2227837" cy="247488"/>
          </a:xfrm>
          <a:prstGeom prst="rect">
            <a:avLst/>
          </a:prstGeom>
        </p:spPr>
        <p:txBody>
          <a:bodyPr lIns="0" tIns="0" rIns="0" bIns="0" rtlCol="0" anchor="t">
            <a:spAutoFit/>
          </a:bodyPr>
          <a:lstStyle/>
          <a:p>
            <a:pPr algn="l">
              <a:lnSpc>
                <a:spcPts val="1996"/>
              </a:lnSpc>
              <a:spcBef>
                <a:spcPct val="0"/>
              </a:spcBef>
            </a:pPr>
            <a:r>
              <a:rPr lang="en-US" sz="1599" spc="-19">
                <a:solidFill>
                  <a:srgbClr val="394646"/>
                </a:solidFill>
                <a:latin typeface="Enduro"/>
                <a:ea typeface="Enduro"/>
                <a:cs typeface="Enduro"/>
                <a:sym typeface="Enduro"/>
              </a:rPr>
              <a:t>Internal Comms Go Live </a:t>
            </a:r>
          </a:p>
        </p:txBody>
      </p:sp>
      <p:sp>
        <p:nvSpPr>
          <p:cNvPr id="25" name="TextBox 25"/>
          <p:cNvSpPr txBox="1"/>
          <p:nvPr/>
        </p:nvSpPr>
        <p:spPr>
          <a:xfrm>
            <a:off x="6270471" y="2878016"/>
            <a:ext cx="2562588" cy="495071"/>
          </a:xfrm>
          <a:prstGeom prst="rect">
            <a:avLst/>
          </a:prstGeom>
        </p:spPr>
        <p:txBody>
          <a:bodyPr lIns="0" tIns="0" rIns="0" bIns="0" rtlCol="0" anchor="t">
            <a:spAutoFit/>
          </a:bodyPr>
          <a:lstStyle/>
          <a:p>
            <a:pPr algn="l">
              <a:lnSpc>
                <a:spcPts val="1996"/>
              </a:lnSpc>
              <a:spcBef>
                <a:spcPct val="0"/>
              </a:spcBef>
            </a:pPr>
            <a:r>
              <a:rPr lang="en-US" sz="1599" spc="-19">
                <a:solidFill>
                  <a:srgbClr val="394646"/>
                </a:solidFill>
                <a:latin typeface="Enduro"/>
                <a:ea typeface="Enduro"/>
                <a:cs typeface="Enduro"/>
                <a:sym typeface="Enduro"/>
              </a:rPr>
              <a:t>Manager &amp; Leader Endorsements </a:t>
            </a:r>
          </a:p>
        </p:txBody>
      </p:sp>
      <p:sp>
        <p:nvSpPr>
          <p:cNvPr id="26" name="TextBox 26"/>
          <p:cNvSpPr txBox="1"/>
          <p:nvPr/>
        </p:nvSpPr>
        <p:spPr>
          <a:xfrm>
            <a:off x="9033084" y="3001841"/>
            <a:ext cx="2456522" cy="742920"/>
          </a:xfrm>
          <a:prstGeom prst="rect">
            <a:avLst/>
          </a:prstGeom>
        </p:spPr>
        <p:txBody>
          <a:bodyPr lIns="0" tIns="0" rIns="0" bIns="0" rtlCol="0" anchor="t">
            <a:spAutoFit/>
          </a:bodyPr>
          <a:lstStyle/>
          <a:p>
            <a:pPr algn="l">
              <a:lnSpc>
                <a:spcPts val="1996"/>
              </a:lnSpc>
            </a:pPr>
            <a:r>
              <a:rPr lang="en-US" sz="1599" spc="-19">
                <a:solidFill>
                  <a:srgbClr val="394646"/>
                </a:solidFill>
                <a:latin typeface="Enduro"/>
                <a:ea typeface="Enduro"/>
                <a:cs typeface="Enduro"/>
                <a:sym typeface="Enduro"/>
              </a:rPr>
              <a:t>Learner Launch Activities</a:t>
            </a:r>
          </a:p>
          <a:p>
            <a:pPr algn="l">
              <a:lnSpc>
                <a:spcPts val="1996"/>
              </a:lnSpc>
            </a:pPr>
            <a:endParaRPr lang="en-US" sz="1599" spc="-19">
              <a:solidFill>
                <a:srgbClr val="394646"/>
              </a:solidFill>
              <a:latin typeface="Enduro"/>
              <a:ea typeface="Enduro"/>
              <a:cs typeface="Enduro"/>
              <a:sym typeface="Enduro"/>
            </a:endParaRPr>
          </a:p>
          <a:p>
            <a:pPr algn="l">
              <a:lnSpc>
                <a:spcPts val="1996"/>
              </a:lnSpc>
              <a:spcBef>
                <a:spcPct val="0"/>
              </a:spcBef>
            </a:pPr>
            <a:endParaRPr lang="en-US" sz="1599" spc="-19">
              <a:solidFill>
                <a:srgbClr val="394646"/>
              </a:solidFill>
              <a:latin typeface="Enduro"/>
              <a:ea typeface="Enduro"/>
              <a:cs typeface="Enduro"/>
              <a:sym typeface="Enduro"/>
            </a:endParaRPr>
          </a:p>
        </p:txBody>
      </p:sp>
      <p:sp>
        <p:nvSpPr>
          <p:cNvPr id="27" name="TextBox 27"/>
          <p:cNvSpPr txBox="1"/>
          <p:nvPr/>
        </p:nvSpPr>
        <p:spPr>
          <a:xfrm>
            <a:off x="11726051" y="3001841"/>
            <a:ext cx="2516754" cy="495204"/>
          </a:xfrm>
          <a:prstGeom prst="rect">
            <a:avLst/>
          </a:prstGeom>
        </p:spPr>
        <p:txBody>
          <a:bodyPr lIns="0" tIns="0" rIns="0" bIns="0" rtlCol="0" anchor="t">
            <a:spAutoFit/>
          </a:bodyPr>
          <a:lstStyle/>
          <a:p>
            <a:pPr algn="l">
              <a:lnSpc>
                <a:spcPts val="1996"/>
              </a:lnSpc>
            </a:pPr>
            <a:r>
              <a:rPr lang="en-US" sz="1599" spc="-19">
                <a:solidFill>
                  <a:srgbClr val="394646"/>
                </a:solidFill>
                <a:latin typeface="Enduro"/>
                <a:ea typeface="Enduro"/>
                <a:cs typeface="Enduro"/>
                <a:sym typeface="Enduro"/>
              </a:rPr>
              <a:t>Plan for Week 1 Momentum</a:t>
            </a:r>
          </a:p>
          <a:p>
            <a:pPr algn="l">
              <a:lnSpc>
                <a:spcPts val="1996"/>
              </a:lnSpc>
              <a:spcBef>
                <a:spcPct val="0"/>
              </a:spcBef>
            </a:pPr>
            <a:endParaRPr lang="en-US" sz="1599" spc="-19">
              <a:solidFill>
                <a:srgbClr val="394646"/>
              </a:solidFill>
              <a:latin typeface="Enduro"/>
              <a:ea typeface="Enduro"/>
              <a:cs typeface="Enduro"/>
              <a:sym typeface="Enduro"/>
            </a:endParaRPr>
          </a:p>
        </p:txBody>
      </p:sp>
      <p:sp>
        <p:nvSpPr>
          <p:cNvPr id="28" name="Freeform 28" descr="Megaphone outline"/>
          <p:cNvSpPr/>
          <p:nvPr/>
        </p:nvSpPr>
        <p:spPr>
          <a:xfrm>
            <a:off x="4240176" y="2025515"/>
            <a:ext cx="570176" cy="570176"/>
          </a:xfrm>
          <a:custGeom>
            <a:avLst/>
            <a:gdLst/>
            <a:ahLst/>
            <a:cxnLst/>
            <a:rect l="l" t="t" r="r" b="b"/>
            <a:pathLst>
              <a:path w="570176" h="570176">
                <a:moveTo>
                  <a:pt x="0" y="0"/>
                </a:moveTo>
                <a:lnTo>
                  <a:pt x="570177" y="0"/>
                </a:lnTo>
                <a:lnTo>
                  <a:pt x="570177" y="570176"/>
                </a:lnTo>
                <a:lnTo>
                  <a:pt x="0" y="57017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29" name="Freeform 29" descr="Megaphone outline"/>
          <p:cNvSpPr/>
          <p:nvPr/>
        </p:nvSpPr>
        <p:spPr>
          <a:xfrm>
            <a:off x="9924515" y="2025515"/>
            <a:ext cx="570176" cy="570176"/>
          </a:xfrm>
          <a:custGeom>
            <a:avLst/>
            <a:gdLst/>
            <a:ahLst/>
            <a:cxnLst/>
            <a:rect l="l" t="t" r="r" b="b"/>
            <a:pathLst>
              <a:path w="570176" h="570176">
                <a:moveTo>
                  <a:pt x="0" y="0"/>
                </a:moveTo>
                <a:lnTo>
                  <a:pt x="570177" y="0"/>
                </a:lnTo>
                <a:lnTo>
                  <a:pt x="570177" y="570176"/>
                </a:lnTo>
                <a:lnTo>
                  <a:pt x="0" y="57017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30" name="Freeform 30" descr="Bell outline"/>
          <p:cNvSpPr/>
          <p:nvPr/>
        </p:nvSpPr>
        <p:spPr>
          <a:xfrm>
            <a:off x="12703574" y="2057730"/>
            <a:ext cx="471221" cy="471221"/>
          </a:xfrm>
          <a:custGeom>
            <a:avLst/>
            <a:gdLst/>
            <a:ahLst/>
            <a:cxnLst/>
            <a:rect l="l" t="t" r="r" b="b"/>
            <a:pathLst>
              <a:path w="471221" h="471221">
                <a:moveTo>
                  <a:pt x="0" y="0"/>
                </a:moveTo>
                <a:lnTo>
                  <a:pt x="471220" y="0"/>
                </a:lnTo>
                <a:lnTo>
                  <a:pt x="471220" y="471221"/>
                </a:lnTo>
                <a:lnTo>
                  <a:pt x="0" y="471221"/>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31" name="Freeform 31" descr="Information outline"/>
          <p:cNvSpPr/>
          <p:nvPr/>
        </p:nvSpPr>
        <p:spPr>
          <a:xfrm>
            <a:off x="7194117" y="2057730"/>
            <a:ext cx="505745" cy="505745"/>
          </a:xfrm>
          <a:custGeom>
            <a:avLst/>
            <a:gdLst/>
            <a:ahLst/>
            <a:cxnLst/>
            <a:rect l="l" t="t" r="r" b="b"/>
            <a:pathLst>
              <a:path w="505745" h="505745">
                <a:moveTo>
                  <a:pt x="0" y="0"/>
                </a:moveTo>
                <a:lnTo>
                  <a:pt x="505746" y="0"/>
                </a:lnTo>
                <a:lnTo>
                  <a:pt x="505746" y="505746"/>
                </a:lnTo>
                <a:lnTo>
                  <a:pt x="0" y="505746"/>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32" name="TextBox 32"/>
          <p:cNvSpPr txBox="1"/>
          <p:nvPr/>
        </p:nvSpPr>
        <p:spPr>
          <a:xfrm>
            <a:off x="3507858" y="3954331"/>
            <a:ext cx="2353038" cy="220099"/>
          </a:xfrm>
          <a:prstGeom prst="rect">
            <a:avLst/>
          </a:prstGeom>
        </p:spPr>
        <p:txBody>
          <a:bodyPr lIns="0" tIns="0" rIns="0" bIns="0" rtlCol="0" anchor="t">
            <a:spAutoFit/>
          </a:bodyPr>
          <a:lstStyle/>
          <a:p>
            <a:pPr algn="l">
              <a:lnSpc>
                <a:spcPts val="1747"/>
              </a:lnSpc>
              <a:spcBef>
                <a:spcPct val="0"/>
              </a:spcBef>
            </a:pPr>
            <a:r>
              <a:rPr lang="en-US" sz="1400" spc="-16">
                <a:solidFill>
                  <a:srgbClr val="394646"/>
                </a:solidFill>
                <a:latin typeface="Enduro"/>
                <a:ea typeface="Enduro"/>
                <a:cs typeface="Enduro"/>
                <a:sym typeface="Enduro"/>
              </a:rPr>
              <a:t>Add your text here...</a:t>
            </a:r>
          </a:p>
        </p:txBody>
      </p:sp>
      <p:sp>
        <p:nvSpPr>
          <p:cNvPr id="33" name="TextBox 33"/>
          <p:cNvSpPr txBox="1"/>
          <p:nvPr/>
        </p:nvSpPr>
        <p:spPr>
          <a:xfrm>
            <a:off x="1427477" y="7479727"/>
            <a:ext cx="1041645" cy="658216"/>
          </a:xfrm>
          <a:prstGeom prst="rect">
            <a:avLst/>
          </a:prstGeom>
        </p:spPr>
        <p:txBody>
          <a:bodyPr lIns="0" tIns="0" rIns="0" bIns="0" rtlCol="0" anchor="t">
            <a:spAutoFit/>
          </a:bodyPr>
          <a:lstStyle/>
          <a:p>
            <a:pPr algn="l">
              <a:lnSpc>
                <a:spcPts val="1747"/>
              </a:lnSpc>
              <a:spcBef>
                <a:spcPct val="0"/>
              </a:spcBef>
            </a:pPr>
            <a:r>
              <a:rPr lang="en-US" sz="1400" b="1" spc="-16">
                <a:solidFill>
                  <a:srgbClr val="394646"/>
                </a:solidFill>
                <a:latin typeface="Enduro Bold"/>
                <a:ea typeface="Enduro Bold"/>
                <a:cs typeface="Enduro Bold"/>
                <a:sym typeface="Enduro Bold"/>
              </a:rPr>
              <a:t>Timing:</a:t>
            </a:r>
          </a:p>
          <a:p>
            <a:pPr algn="l">
              <a:lnSpc>
                <a:spcPts val="1747"/>
              </a:lnSpc>
              <a:spcBef>
                <a:spcPct val="0"/>
              </a:spcBef>
            </a:pPr>
            <a:endParaRPr lang="en-US" sz="1400" b="1" spc="-16">
              <a:solidFill>
                <a:srgbClr val="394646"/>
              </a:solidFill>
              <a:latin typeface="Enduro Bold"/>
              <a:ea typeface="Enduro Bold"/>
              <a:cs typeface="Enduro Bold"/>
              <a:sym typeface="Enduro Bold"/>
            </a:endParaRPr>
          </a:p>
          <a:p>
            <a:pPr algn="l">
              <a:lnSpc>
                <a:spcPts val="1747"/>
              </a:lnSpc>
              <a:spcBef>
                <a:spcPct val="0"/>
              </a:spcBef>
            </a:pPr>
            <a:r>
              <a:rPr lang="en-US" sz="1400" b="1" spc="-16">
                <a:solidFill>
                  <a:srgbClr val="394646"/>
                </a:solidFill>
                <a:latin typeface="Enduro Bold"/>
                <a:ea typeface="Enduro Bold"/>
                <a:cs typeface="Enduro Bold"/>
                <a:sym typeface="Enduro Bold"/>
              </a:rPr>
              <a:t>Channel(s):</a:t>
            </a:r>
          </a:p>
        </p:txBody>
      </p:sp>
      <p:grpSp>
        <p:nvGrpSpPr>
          <p:cNvPr id="34" name="Group 33">
            <a:extLst>
              <a:ext uri="{FF2B5EF4-FFF2-40B4-BE49-F238E27FC236}">
                <a16:creationId xmlns:a16="http://schemas.microsoft.com/office/drawing/2014/main" id="{4F378D2A-CE2B-B049-6E83-1D1C986927E5}"/>
              </a:ext>
            </a:extLst>
          </p:cNvPr>
          <p:cNvGrpSpPr/>
          <p:nvPr/>
        </p:nvGrpSpPr>
        <p:grpSpPr>
          <a:xfrm>
            <a:off x="15033811" y="769580"/>
            <a:ext cx="3810005" cy="518240"/>
            <a:chOff x="0" y="0"/>
            <a:chExt cx="1003458" cy="136491"/>
          </a:xfrm>
        </p:grpSpPr>
        <p:sp>
          <p:nvSpPr>
            <p:cNvPr id="35" name="Freeform 34">
              <a:extLst>
                <a:ext uri="{FF2B5EF4-FFF2-40B4-BE49-F238E27FC236}">
                  <a16:creationId xmlns:a16="http://schemas.microsoft.com/office/drawing/2014/main" id="{17AC661B-0B9F-7B65-E3C0-CB9E9740B308}"/>
                </a:ext>
              </a:extLst>
            </p:cNvPr>
            <p:cNvSpPr/>
            <p:nvPr/>
          </p:nvSpPr>
          <p:spPr>
            <a:xfrm>
              <a:off x="0" y="0"/>
              <a:ext cx="1003458" cy="136491"/>
            </a:xfrm>
            <a:custGeom>
              <a:avLst/>
              <a:gdLst/>
              <a:ahLst/>
              <a:cxnLst/>
              <a:rect l="l" t="t" r="r" b="b"/>
              <a:pathLst>
                <a:path w="1003458" h="136491">
                  <a:moveTo>
                    <a:pt x="12192" y="0"/>
                  </a:moveTo>
                  <a:lnTo>
                    <a:pt x="991266" y="0"/>
                  </a:lnTo>
                  <a:cubicBezTo>
                    <a:pt x="998000" y="0"/>
                    <a:pt x="1003458" y="5459"/>
                    <a:pt x="1003458" y="12192"/>
                  </a:cubicBezTo>
                  <a:lnTo>
                    <a:pt x="1003458" y="124299"/>
                  </a:lnTo>
                  <a:cubicBezTo>
                    <a:pt x="1003458" y="131033"/>
                    <a:pt x="998000" y="136491"/>
                    <a:pt x="991266" y="136491"/>
                  </a:cubicBezTo>
                  <a:lnTo>
                    <a:pt x="12192" y="136491"/>
                  </a:lnTo>
                  <a:cubicBezTo>
                    <a:pt x="8958" y="136491"/>
                    <a:pt x="5857" y="135207"/>
                    <a:pt x="3571" y="132920"/>
                  </a:cubicBezTo>
                  <a:cubicBezTo>
                    <a:pt x="1285" y="130634"/>
                    <a:pt x="0" y="127533"/>
                    <a:pt x="0" y="124299"/>
                  </a:cubicBezTo>
                  <a:lnTo>
                    <a:pt x="0" y="12192"/>
                  </a:lnTo>
                  <a:cubicBezTo>
                    <a:pt x="0" y="8958"/>
                    <a:pt x="1285" y="5857"/>
                    <a:pt x="3571" y="3571"/>
                  </a:cubicBezTo>
                  <a:cubicBezTo>
                    <a:pt x="5857" y="1285"/>
                    <a:pt x="8958" y="0"/>
                    <a:pt x="12192" y="0"/>
                  </a:cubicBezTo>
                  <a:close/>
                </a:path>
              </a:pathLst>
            </a:custGeom>
            <a:solidFill>
              <a:srgbClr val="DAAB4E"/>
            </a:solidFill>
          </p:spPr>
          <p:txBody>
            <a:bodyPr/>
            <a:lstStyle/>
            <a:p>
              <a:endParaRPr lang="en-US"/>
            </a:p>
          </p:txBody>
        </p:sp>
        <p:sp>
          <p:nvSpPr>
            <p:cNvPr id="36" name="TextBox 35">
              <a:extLst>
                <a:ext uri="{FF2B5EF4-FFF2-40B4-BE49-F238E27FC236}">
                  <a16:creationId xmlns:a16="http://schemas.microsoft.com/office/drawing/2014/main" id="{9299C7A8-344F-6686-FCE0-70C6C8CAEB3E}"/>
                </a:ext>
              </a:extLst>
            </p:cNvPr>
            <p:cNvSpPr txBox="1"/>
            <p:nvPr/>
          </p:nvSpPr>
          <p:spPr>
            <a:xfrm>
              <a:off x="0" y="-9525"/>
              <a:ext cx="1003458" cy="146016"/>
            </a:xfrm>
            <a:prstGeom prst="rect">
              <a:avLst/>
            </a:prstGeom>
          </p:spPr>
          <p:txBody>
            <a:bodyPr lIns="50800" tIns="50800" rIns="50800" bIns="50800" rtlCol="0" anchor="ctr"/>
            <a:lstStyle/>
            <a:p>
              <a:pPr algn="r">
                <a:lnSpc>
                  <a:spcPts val="2400"/>
                </a:lnSpc>
              </a:pPr>
              <a:endParaRPr/>
            </a:p>
          </p:txBody>
        </p:sp>
      </p:grpSp>
      <p:sp>
        <p:nvSpPr>
          <p:cNvPr id="37" name="TextBox 36">
            <a:extLst>
              <a:ext uri="{FF2B5EF4-FFF2-40B4-BE49-F238E27FC236}">
                <a16:creationId xmlns:a16="http://schemas.microsoft.com/office/drawing/2014/main" id="{B1A517AC-86F2-3E76-3F8D-E7DDAFA6EA83}"/>
              </a:ext>
            </a:extLst>
          </p:cNvPr>
          <p:cNvSpPr txBox="1"/>
          <p:nvPr/>
        </p:nvSpPr>
        <p:spPr>
          <a:xfrm>
            <a:off x="15033811" y="866792"/>
            <a:ext cx="2652558" cy="314292"/>
          </a:xfrm>
          <a:prstGeom prst="rect">
            <a:avLst/>
          </a:prstGeom>
        </p:spPr>
        <p:txBody>
          <a:bodyPr wrap="square" lIns="0" tIns="0" rIns="0" bIns="0" rtlCol="0" anchor="t">
            <a:spAutoFit/>
          </a:bodyPr>
          <a:lstStyle/>
          <a:p>
            <a:pPr algn="ctr">
              <a:lnSpc>
                <a:spcPts val="2400"/>
              </a:lnSpc>
              <a:spcBef>
                <a:spcPct val="0"/>
              </a:spcBef>
            </a:pPr>
            <a:r>
              <a:rPr lang="en-US" sz="2000">
                <a:solidFill>
                  <a:srgbClr val="FFFFFF"/>
                </a:solidFill>
                <a:latin typeface="Enduro"/>
                <a:ea typeface="Enduro"/>
                <a:cs typeface="Enduro"/>
                <a:sym typeface="Enduro"/>
              </a:rPr>
              <a:t>Launch with impact</a:t>
            </a:r>
          </a:p>
        </p:txBody>
      </p:sp>
      <p:sp>
        <p:nvSpPr>
          <p:cNvPr id="38" name="TextBox 21">
            <a:extLst>
              <a:ext uri="{FF2B5EF4-FFF2-40B4-BE49-F238E27FC236}">
                <a16:creationId xmlns:a16="http://schemas.microsoft.com/office/drawing/2014/main" id="{40CFCDAE-80C2-23E8-B1A9-68709ED1AD8F}"/>
              </a:ext>
            </a:extLst>
          </p:cNvPr>
          <p:cNvSpPr txBox="1"/>
          <p:nvPr/>
        </p:nvSpPr>
        <p:spPr>
          <a:xfrm>
            <a:off x="1427477" y="2932842"/>
            <a:ext cx="1041645" cy="375895"/>
          </a:xfrm>
          <a:prstGeom prst="rect">
            <a:avLst/>
          </a:prstGeom>
        </p:spPr>
        <p:txBody>
          <a:bodyPr wrap="square" lIns="0" tIns="0" rIns="0" bIns="0" rtlCol="0" anchor="t">
            <a:spAutoFit/>
          </a:bodyPr>
          <a:lstStyle/>
          <a:p>
            <a:pPr algn="ctr">
              <a:lnSpc>
                <a:spcPts val="2995"/>
              </a:lnSpc>
              <a:spcBef>
                <a:spcPct val="0"/>
              </a:spcBef>
            </a:pPr>
            <a:r>
              <a:rPr lang="en-US" sz="2400" b="1" spc="-28">
                <a:solidFill>
                  <a:srgbClr val="394646"/>
                </a:solidFill>
                <a:latin typeface="Enduro Bold"/>
                <a:ea typeface="Enduro Bold"/>
                <a:cs typeface="Enduro Bold"/>
                <a:sym typeface="Enduro Bold"/>
              </a:rPr>
              <a:t>Step</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AF9F4"/>
        </a:solidFill>
        <a:effectLst/>
      </p:bgPr>
    </p:bg>
    <p:spTree>
      <p:nvGrpSpPr>
        <p:cNvPr id="1" name=""/>
        <p:cNvGrpSpPr/>
        <p:nvPr/>
      </p:nvGrpSpPr>
      <p:grpSpPr>
        <a:xfrm>
          <a:off x="0" y="0"/>
          <a:ext cx="0" cy="0"/>
          <a:chOff x="0" y="0"/>
          <a:chExt cx="0" cy="0"/>
        </a:xfrm>
      </p:grpSpPr>
      <p:grpSp>
        <p:nvGrpSpPr>
          <p:cNvPr id="2" name="Group 2"/>
          <p:cNvGrpSpPr>
            <a:grpSpLocks noChangeAspect="1"/>
          </p:cNvGrpSpPr>
          <p:nvPr/>
        </p:nvGrpSpPr>
        <p:grpSpPr>
          <a:xfrm>
            <a:off x="893959" y="9542602"/>
            <a:ext cx="727138" cy="422491"/>
            <a:chOff x="0" y="0"/>
            <a:chExt cx="727138" cy="422491"/>
          </a:xfrm>
        </p:grpSpPr>
        <p:sp>
          <p:nvSpPr>
            <p:cNvPr id="3" name="Freeform 3"/>
            <p:cNvSpPr/>
            <p:nvPr/>
          </p:nvSpPr>
          <p:spPr>
            <a:xfrm>
              <a:off x="63500" y="63500"/>
              <a:ext cx="272796" cy="295402"/>
            </a:xfrm>
            <a:custGeom>
              <a:avLst/>
              <a:gdLst/>
              <a:ahLst/>
              <a:cxnLst/>
              <a:rect l="l" t="t" r="r" b="b"/>
              <a:pathLst>
                <a:path w="272796" h="295402">
                  <a:moveTo>
                    <a:pt x="220345" y="128397"/>
                  </a:moveTo>
                  <a:cubicBezTo>
                    <a:pt x="183261" y="128397"/>
                    <a:pt x="142621" y="151003"/>
                    <a:pt x="120015" y="164973"/>
                  </a:cubicBezTo>
                  <a:lnTo>
                    <a:pt x="111252" y="171069"/>
                  </a:lnTo>
                  <a:lnTo>
                    <a:pt x="122301" y="189484"/>
                  </a:lnTo>
                  <a:lnTo>
                    <a:pt x="132080" y="184404"/>
                  </a:lnTo>
                  <a:cubicBezTo>
                    <a:pt x="155194" y="172212"/>
                    <a:pt x="179197" y="166497"/>
                    <a:pt x="201549" y="166497"/>
                  </a:cubicBezTo>
                  <a:cubicBezTo>
                    <a:pt x="223901" y="166497"/>
                    <a:pt x="236601" y="176911"/>
                    <a:pt x="236601" y="194437"/>
                  </a:cubicBezTo>
                  <a:cubicBezTo>
                    <a:pt x="236601" y="219329"/>
                    <a:pt x="208026" y="256159"/>
                    <a:pt x="146685" y="256159"/>
                  </a:cubicBezTo>
                  <a:cubicBezTo>
                    <a:pt x="85344" y="256159"/>
                    <a:pt x="41783" y="206502"/>
                    <a:pt x="41783" y="140716"/>
                  </a:cubicBezTo>
                  <a:cubicBezTo>
                    <a:pt x="41783" y="100203"/>
                    <a:pt x="57912" y="74803"/>
                    <a:pt x="71501" y="60452"/>
                  </a:cubicBezTo>
                  <a:cubicBezTo>
                    <a:pt x="88900" y="42164"/>
                    <a:pt x="112522" y="31623"/>
                    <a:pt x="136525" y="31623"/>
                  </a:cubicBezTo>
                  <a:cubicBezTo>
                    <a:pt x="160528" y="31623"/>
                    <a:pt x="184912" y="43180"/>
                    <a:pt x="205613" y="65151"/>
                  </a:cubicBezTo>
                  <a:lnTo>
                    <a:pt x="211328" y="71247"/>
                  </a:lnTo>
                  <a:lnTo>
                    <a:pt x="247650" y="31877"/>
                  </a:lnTo>
                  <a:lnTo>
                    <a:pt x="240411" y="26924"/>
                  </a:lnTo>
                  <a:cubicBezTo>
                    <a:pt x="214249" y="9271"/>
                    <a:pt x="184658" y="0"/>
                    <a:pt x="154940" y="0"/>
                  </a:cubicBezTo>
                  <a:cubicBezTo>
                    <a:pt x="115062" y="0"/>
                    <a:pt x="75819" y="15494"/>
                    <a:pt x="47244" y="42545"/>
                  </a:cubicBezTo>
                  <a:cubicBezTo>
                    <a:pt x="16764" y="71501"/>
                    <a:pt x="0" y="111379"/>
                    <a:pt x="0" y="155194"/>
                  </a:cubicBezTo>
                  <a:cubicBezTo>
                    <a:pt x="0" y="246253"/>
                    <a:pt x="67818" y="295402"/>
                    <a:pt x="131699" y="295402"/>
                  </a:cubicBezTo>
                  <a:cubicBezTo>
                    <a:pt x="170688" y="295402"/>
                    <a:pt x="207137" y="281051"/>
                    <a:pt x="234569" y="254889"/>
                  </a:cubicBezTo>
                  <a:cubicBezTo>
                    <a:pt x="258191" y="232410"/>
                    <a:pt x="272796" y="202565"/>
                    <a:pt x="272796" y="177165"/>
                  </a:cubicBezTo>
                  <a:cubicBezTo>
                    <a:pt x="272796" y="147066"/>
                    <a:pt x="252730" y="128270"/>
                    <a:pt x="220345" y="128270"/>
                  </a:cubicBezTo>
                  <a:close/>
                </a:path>
              </a:pathLst>
            </a:custGeom>
            <a:solidFill>
              <a:srgbClr val="FAF9F4"/>
            </a:solidFill>
          </p:spPr>
          <p:txBody>
            <a:bodyPr/>
            <a:lstStyle/>
            <a:p>
              <a:endParaRPr lang="en-US"/>
            </a:p>
          </p:txBody>
        </p:sp>
        <p:sp>
          <p:nvSpPr>
            <p:cNvPr id="4" name="Freeform 4"/>
            <p:cNvSpPr/>
            <p:nvPr/>
          </p:nvSpPr>
          <p:spPr>
            <a:xfrm>
              <a:off x="361188" y="151765"/>
              <a:ext cx="200152" cy="207264"/>
            </a:xfrm>
            <a:custGeom>
              <a:avLst/>
              <a:gdLst/>
              <a:ahLst/>
              <a:cxnLst/>
              <a:rect l="l" t="t" r="r" b="b"/>
              <a:pathLst>
                <a:path w="200152" h="207264">
                  <a:moveTo>
                    <a:pt x="104775" y="0"/>
                  </a:moveTo>
                  <a:cubicBezTo>
                    <a:pt x="45085" y="0"/>
                    <a:pt x="0" y="46736"/>
                    <a:pt x="0" y="108585"/>
                  </a:cubicBezTo>
                  <a:cubicBezTo>
                    <a:pt x="0" y="165735"/>
                    <a:pt x="40132" y="207264"/>
                    <a:pt x="95377" y="207264"/>
                  </a:cubicBezTo>
                  <a:cubicBezTo>
                    <a:pt x="155067" y="207264"/>
                    <a:pt x="200152" y="160528"/>
                    <a:pt x="200152" y="98679"/>
                  </a:cubicBezTo>
                  <a:cubicBezTo>
                    <a:pt x="200152" y="41529"/>
                    <a:pt x="160020" y="0"/>
                    <a:pt x="104775" y="0"/>
                  </a:cubicBezTo>
                  <a:close/>
                  <a:moveTo>
                    <a:pt x="41021" y="96901"/>
                  </a:moveTo>
                  <a:cubicBezTo>
                    <a:pt x="41021" y="65278"/>
                    <a:pt x="57912" y="31242"/>
                    <a:pt x="94996" y="31242"/>
                  </a:cubicBezTo>
                  <a:cubicBezTo>
                    <a:pt x="137160" y="31242"/>
                    <a:pt x="159131" y="71120"/>
                    <a:pt x="159131" y="110363"/>
                  </a:cubicBezTo>
                  <a:cubicBezTo>
                    <a:pt x="159131" y="141986"/>
                    <a:pt x="142240" y="176022"/>
                    <a:pt x="105156" y="176022"/>
                  </a:cubicBezTo>
                  <a:cubicBezTo>
                    <a:pt x="62992" y="176022"/>
                    <a:pt x="41021" y="136144"/>
                    <a:pt x="41021" y="96901"/>
                  </a:cubicBezTo>
                  <a:close/>
                </a:path>
              </a:pathLst>
            </a:custGeom>
            <a:solidFill>
              <a:srgbClr val="FAF9F4"/>
            </a:solidFill>
          </p:spPr>
          <p:txBody>
            <a:bodyPr/>
            <a:lstStyle/>
            <a:p>
              <a:endParaRPr lang="en-US"/>
            </a:p>
          </p:txBody>
        </p:sp>
        <p:sp>
          <p:nvSpPr>
            <p:cNvPr id="5" name="Freeform 5"/>
            <p:cNvSpPr/>
            <p:nvPr/>
          </p:nvSpPr>
          <p:spPr>
            <a:xfrm>
              <a:off x="560451" y="63500"/>
              <a:ext cx="103378" cy="291973"/>
            </a:xfrm>
            <a:custGeom>
              <a:avLst/>
              <a:gdLst/>
              <a:ahLst/>
              <a:cxnLst/>
              <a:rect l="l" t="t" r="r" b="b"/>
              <a:pathLst>
                <a:path w="103378" h="291973">
                  <a:moveTo>
                    <a:pt x="89154" y="0"/>
                  </a:moveTo>
                  <a:lnTo>
                    <a:pt x="86995" y="2032"/>
                  </a:lnTo>
                  <a:cubicBezTo>
                    <a:pt x="58039" y="28067"/>
                    <a:pt x="30480" y="50038"/>
                    <a:pt x="5334" y="67564"/>
                  </a:cubicBezTo>
                  <a:lnTo>
                    <a:pt x="0" y="71247"/>
                  </a:lnTo>
                  <a:lnTo>
                    <a:pt x="8636" y="89408"/>
                  </a:lnTo>
                  <a:lnTo>
                    <a:pt x="60579" y="64643"/>
                  </a:lnTo>
                  <a:lnTo>
                    <a:pt x="60579" y="291973"/>
                  </a:lnTo>
                  <a:lnTo>
                    <a:pt x="103378" y="291973"/>
                  </a:lnTo>
                  <a:lnTo>
                    <a:pt x="103124" y="0"/>
                  </a:lnTo>
                  <a:close/>
                </a:path>
              </a:pathLst>
            </a:custGeom>
            <a:solidFill>
              <a:srgbClr val="FAF9F4"/>
            </a:solidFill>
          </p:spPr>
          <p:txBody>
            <a:bodyPr/>
            <a:lstStyle/>
            <a:p>
              <a:endParaRPr lang="en-US"/>
            </a:p>
          </p:txBody>
        </p:sp>
      </p:grpSp>
      <p:sp>
        <p:nvSpPr>
          <p:cNvPr id="6" name="Freeform 6" descr="preencoded.png"/>
          <p:cNvSpPr/>
          <p:nvPr/>
        </p:nvSpPr>
        <p:spPr>
          <a:xfrm>
            <a:off x="16653249" y="8953500"/>
            <a:ext cx="606051" cy="304800"/>
          </a:xfrm>
          <a:custGeom>
            <a:avLst/>
            <a:gdLst/>
            <a:ahLst/>
            <a:cxnLst/>
            <a:rect l="l" t="t" r="r" b="b"/>
            <a:pathLst>
              <a:path w="606051" h="304800">
                <a:moveTo>
                  <a:pt x="0" y="0"/>
                </a:moveTo>
                <a:lnTo>
                  <a:pt x="606051" y="0"/>
                </a:lnTo>
                <a:lnTo>
                  <a:pt x="606051" y="304800"/>
                </a:lnTo>
                <a:lnTo>
                  <a:pt x="0" y="304800"/>
                </a:lnTo>
                <a:lnTo>
                  <a:pt x="0" y="0"/>
                </a:lnTo>
                <a:close/>
              </a:path>
            </a:pathLst>
          </a:custGeom>
          <a:blipFill>
            <a:blip r:embed="rId2">
              <a:extLst>
                <a:ext uri="{96DAC541-7B7A-43D3-8B79-37D633B846F1}">
                  <asvg:svgBlip xmlns:asvg="http://schemas.microsoft.com/office/drawing/2016/SVG/main" r:embed="rId3"/>
                </a:ext>
              </a:extLst>
            </a:blip>
            <a:stretch>
              <a:fillRect r="-585"/>
            </a:stretch>
          </a:blipFill>
        </p:spPr>
        <p:txBody>
          <a:bodyPr/>
          <a:lstStyle/>
          <a:p>
            <a:endParaRPr lang="en-US"/>
          </a:p>
        </p:txBody>
      </p:sp>
      <p:grpSp>
        <p:nvGrpSpPr>
          <p:cNvPr id="7" name="Group 7"/>
          <p:cNvGrpSpPr/>
          <p:nvPr/>
        </p:nvGrpSpPr>
        <p:grpSpPr>
          <a:xfrm>
            <a:off x="0" y="0"/>
            <a:ext cx="9373857" cy="10287000"/>
            <a:chOff x="0" y="0"/>
            <a:chExt cx="2468835" cy="2709333"/>
          </a:xfrm>
        </p:grpSpPr>
        <p:sp>
          <p:nvSpPr>
            <p:cNvPr id="8" name="Freeform 8"/>
            <p:cNvSpPr/>
            <p:nvPr/>
          </p:nvSpPr>
          <p:spPr>
            <a:xfrm>
              <a:off x="0" y="0"/>
              <a:ext cx="2468835" cy="2709333"/>
            </a:xfrm>
            <a:custGeom>
              <a:avLst/>
              <a:gdLst/>
              <a:ahLst/>
              <a:cxnLst/>
              <a:rect l="l" t="t" r="r" b="b"/>
              <a:pathLst>
                <a:path w="2468835" h="2709333">
                  <a:moveTo>
                    <a:pt x="0" y="0"/>
                  </a:moveTo>
                  <a:lnTo>
                    <a:pt x="2468835" y="0"/>
                  </a:lnTo>
                  <a:lnTo>
                    <a:pt x="2468835" y="2709333"/>
                  </a:lnTo>
                  <a:lnTo>
                    <a:pt x="0" y="2709333"/>
                  </a:lnTo>
                  <a:close/>
                </a:path>
              </a:pathLst>
            </a:custGeom>
            <a:solidFill>
              <a:srgbClr val="52714B"/>
            </a:solidFill>
          </p:spPr>
          <p:txBody>
            <a:bodyPr/>
            <a:lstStyle/>
            <a:p>
              <a:endParaRPr lang="en-US"/>
            </a:p>
          </p:txBody>
        </p:sp>
        <p:sp>
          <p:nvSpPr>
            <p:cNvPr id="9" name="TextBox 9"/>
            <p:cNvSpPr txBox="1"/>
            <p:nvPr/>
          </p:nvSpPr>
          <p:spPr>
            <a:xfrm>
              <a:off x="0" y="-47625"/>
              <a:ext cx="2468835" cy="2756958"/>
            </a:xfrm>
            <a:prstGeom prst="rect">
              <a:avLst/>
            </a:prstGeom>
          </p:spPr>
          <p:txBody>
            <a:bodyPr lIns="50800" tIns="50800" rIns="50800" bIns="50800" rtlCol="0" anchor="ctr"/>
            <a:lstStyle/>
            <a:p>
              <a:pPr algn="ctr">
                <a:lnSpc>
                  <a:spcPts val="2400"/>
                </a:lnSpc>
              </a:pPr>
              <a:endParaRPr/>
            </a:p>
          </p:txBody>
        </p:sp>
      </p:grpSp>
      <p:sp>
        <p:nvSpPr>
          <p:cNvPr id="10" name="Freeform 10"/>
          <p:cNvSpPr/>
          <p:nvPr/>
        </p:nvSpPr>
        <p:spPr>
          <a:xfrm>
            <a:off x="0" y="0"/>
            <a:ext cx="9373857" cy="10287000"/>
          </a:xfrm>
          <a:custGeom>
            <a:avLst/>
            <a:gdLst/>
            <a:ahLst/>
            <a:cxnLst/>
            <a:rect l="l" t="t" r="r" b="b"/>
            <a:pathLst>
              <a:path w="9373857" h="10287000">
                <a:moveTo>
                  <a:pt x="0" y="0"/>
                </a:moveTo>
                <a:lnTo>
                  <a:pt x="9373857" y="0"/>
                </a:lnTo>
                <a:lnTo>
                  <a:pt x="9373857" y="10287000"/>
                </a:lnTo>
                <a:lnTo>
                  <a:pt x="0" y="10287000"/>
                </a:lnTo>
                <a:lnTo>
                  <a:pt x="0" y="0"/>
                </a:lnTo>
                <a:close/>
              </a:path>
            </a:pathLst>
          </a:custGeom>
          <a:blipFill>
            <a:blip r:embed="rId4"/>
            <a:stretch>
              <a:fillRect r="-95095"/>
            </a:stretch>
          </a:blipFill>
        </p:spPr>
        <p:txBody>
          <a:bodyPr/>
          <a:lstStyle/>
          <a:p>
            <a:endParaRPr lang="en-US"/>
          </a:p>
        </p:txBody>
      </p:sp>
      <p:sp>
        <p:nvSpPr>
          <p:cNvPr id="11" name="TextBox 11"/>
          <p:cNvSpPr txBox="1"/>
          <p:nvPr/>
        </p:nvSpPr>
        <p:spPr>
          <a:xfrm>
            <a:off x="1257529" y="2154513"/>
            <a:ext cx="6915263" cy="4706672"/>
          </a:xfrm>
          <a:prstGeom prst="rect">
            <a:avLst/>
          </a:prstGeom>
        </p:spPr>
        <p:txBody>
          <a:bodyPr lIns="0" tIns="0" rIns="0" bIns="0" rtlCol="0" anchor="t">
            <a:spAutoFit/>
          </a:bodyPr>
          <a:lstStyle/>
          <a:p>
            <a:pPr algn="l">
              <a:lnSpc>
                <a:spcPts val="12363"/>
              </a:lnSpc>
            </a:pPr>
            <a:r>
              <a:rPr lang="en-US" sz="11239">
                <a:solidFill>
                  <a:srgbClr val="FFFFFF"/>
                </a:solidFill>
                <a:latin typeface="Enduro Narrow"/>
                <a:ea typeface="Enduro Narrow"/>
                <a:cs typeface="Enduro Narrow"/>
                <a:sym typeface="Enduro Narrow"/>
              </a:rPr>
              <a:t>Drive adoption &amp; engagement</a:t>
            </a:r>
          </a:p>
        </p:txBody>
      </p:sp>
      <p:sp>
        <p:nvSpPr>
          <p:cNvPr id="12" name="TextBox 12"/>
          <p:cNvSpPr txBox="1"/>
          <p:nvPr/>
        </p:nvSpPr>
        <p:spPr>
          <a:xfrm>
            <a:off x="1392269" y="7168098"/>
            <a:ext cx="3354263" cy="492263"/>
          </a:xfrm>
          <a:prstGeom prst="rect">
            <a:avLst/>
          </a:prstGeom>
        </p:spPr>
        <p:txBody>
          <a:bodyPr lIns="0" tIns="0" rIns="0" bIns="0" rtlCol="0" anchor="t">
            <a:spAutoFit/>
          </a:bodyPr>
          <a:lstStyle/>
          <a:p>
            <a:pPr algn="l">
              <a:lnSpc>
                <a:spcPts val="4039"/>
              </a:lnSpc>
            </a:pPr>
            <a:r>
              <a:rPr lang="en-US" sz="2885">
                <a:solidFill>
                  <a:srgbClr val="FFFFFF"/>
                </a:solidFill>
                <a:latin typeface="Enduro"/>
                <a:ea typeface="Enduro"/>
                <a:cs typeface="Enduro"/>
                <a:sym typeface="Enduro"/>
              </a:rPr>
              <a:t>Top</a:t>
            </a:r>
            <a:r>
              <a:rPr lang="en-US" sz="2885" u="none">
                <a:solidFill>
                  <a:srgbClr val="FFFFFF"/>
                </a:solidFill>
                <a:latin typeface="Enduro"/>
                <a:ea typeface="Enduro"/>
                <a:cs typeface="Enduro"/>
                <a:sym typeface="Enduro"/>
              </a:rPr>
              <a:t> a</a:t>
            </a:r>
            <a:r>
              <a:rPr lang="en-US" sz="2885">
                <a:solidFill>
                  <a:srgbClr val="FFFFFF"/>
                </a:solidFill>
                <a:latin typeface="Enduro"/>
                <a:ea typeface="Enduro"/>
                <a:cs typeface="Enduro"/>
                <a:sym typeface="Enduro"/>
              </a:rPr>
              <a:t>ctions to take</a:t>
            </a:r>
          </a:p>
        </p:txBody>
      </p:sp>
      <p:grpSp>
        <p:nvGrpSpPr>
          <p:cNvPr id="13" name="Group 13"/>
          <p:cNvGrpSpPr/>
          <p:nvPr/>
        </p:nvGrpSpPr>
        <p:grpSpPr>
          <a:xfrm>
            <a:off x="10317958" y="4270608"/>
            <a:ext cx="578968" cy="578968"/>
            <a:chOff x="0" y="0"/>
            <a:chExt cx="152486" cy="152486"/>
          </a:xfrm>
        </p:grpSpPr>
        <p:sp>
          <p:nvSpPr>
            <p:cNvPr id="14" name="Freeform 14"/>
            <p:cNvSpPr/>
            <p:nvPr/>
          </p:nvSpPr>
          <p:spPr>
            <a:xfrm>
              <a:off x="0" y="0"/>
              <a:ext cx="152486" cy="152486"/>
            </a:xfrm>
            <a:custGeom>
              <a:avLst/>
              <a:gdLst/>
              <a:ahLst/>
              <a:cxnLst/>
              <a:rect l="l" t="t" r="r" b="b"/>
              <a:pathLst>
                <a:path w="152486" h="152486">
                  <a:moveTo>
                    <a:pt x="76243" y="0"/>
                  </a:moveTo>
                  <a:lnTo>
                    <a:pt x="76243" y="0"/>
                  </a:lnTo>
                  <a:cubicBezTo>
                    <a:pt x="118350" y="0"/>
                    <a:pt x="152486" y="34135"/>
                    <a:pt x="152486" y="76243"/>
                  </a:cubicBezTo>
                  <a:lnTo>
                    <a:pt x="152486" y="76243"/>
                  </a:lnTo>
                  <a:cubicBezTo>
                    <a:pt x="152486" y="96464"/>
                    <a:pt x="144453" y="115856"/>
                    <a:pt x="130155" y="130155"/>
                  </a:cubicBezTo>
                  <a:cubicBezTo>
                    <a:pt x="115856" y="144453"/>
                    <a:pt x="96464" y="152486"/>
                    <a:pt x="76243" y="152486"/>
                  </a:cubicBezTo>
                  <a:lnTo>
                    <a:pt x="76243" y="152486"/>
                  </a:lnTo>
                  <a:cubicBezTo>
                    <a:pt x="56022" y="152486"/>
                    <a:pt x="36629" y="144453"/>
                    <a:pt x="22331" y="130155"/>
                  </a:cubicBezTo>
                  <a:cubicBezTo>
                    <a:pt x="8033" y="115856"/>
                    <a:pt x="0" y="96464"/>
                    <a:pt x="0" y="76243"/>
                  </a:cubicBezTo>
                  <a:lnTo>
                    <a:pt x="0" y="76243"/>
                  </a:lnTo>
                  <a:cubicBezTo>
                    <a:pt x="0" y="56022"/>
                    <a:pt x="8033" y="36629"/>
                    <a:pt x="22331" y="22331"/>
                  </a:cubicBezTo>
                  <a:cubicBezTo>
                    <a:pt x="36629" y="8033"/>
                    <a:pt x="56022" y="0"/>
                    <a:pt x="76243" y="0"/>
                  </a:cubicBezTo>
                  <a:close/>
                </a:path>
              </a:pathLst>
            </a:custGeom>
            <a:solidFill>
              <a:srgbClr val="DEF1DA"/>
            </a:solidFill>
          </p:spPr>
          <p:txBody>
            <a:bodyPr/>
            <a:lstStyle/>
            <a:p>
              <a:endParaRPr lang="en-US"/>
            </a:p>
          </p:txBody>
        </p:sp>
        <p:sp>
          <p:nvSpPr>
            <p:cNvPr id="15" name="TextBox 15"/>
            <p:cNvSpPr txBox="1"/>
            <p:nvPr/>
          </p:nvSpPr>
          <p:spPr>
            <a:xfrm>
              <a:off x="0" y="-38100"/>
              <a:ext cx="152486" cy="190586"/>
            </a:xfrm>
            <a:prstGeom prst="rect">
              <a:avLst/>
            </a:prstGeom>
          </p:spPr>
          <p:txBody>
            <a:bodyPr lIns="50800" tIns="50800" rIns="50800" bIns="50800" rtlCol="0" anchor="ctr"/>
            <a:lstStyle/>
            <a:p>
              <a:pPr algn="ctr">
                <a:lnSpc>
                  <a:spcPts val="2659"/>
                </a:lnSpc>
              </a:pPr>
              <a:endParaRPr/>
            </a:p>
          </p:txBody>
        </p:sp>
      </p:grpSp>
      <p:sp>
        <p:nvSpPr>
          <p:cNvPr id="16" name="Freeform 16"/>
          <p:cNvSpPr/>
          <p:nvPr/>
        </p:nvSpPr>
        <p:spPr>
          <a:xfrm>
            <a:off x="10463051" y="4460513"/>
            <a:ext cx="288781" cy="199159"/>
          </a:xfrm>
          <a:custGeom>
            <a:avLst/>
            <a:gdLst/>
            <a:ahLst/>
            <a:cxnLst/>
            <a:rect l="l" t="t" r="r" b="b"/>
            <a:pathLst>
              <a:path w="288781" h="199159">
                <a:moveTo>
                  <a:pt x="0" y="0"/>
                </a:moveTo>
                <a:lnTo>
                  <a:pt x="288781" y="0"/>
                </a:lnTo>
                <a:lnTo>
                  <a:pt x="288781" y="199159"/>
                </a:lnTo>
                <a:lnTo>
                  <a:pt x="0" y="199159"/>
                </a:lnTo>
                <a:lnTo>
                  <a:pt x="0" y="0"/>
                </a:lnTo>
                <a:close/>
              </a:path>
            </a:pathLst>
          </a:custGeom>
          <a:blipFill>
            <a:blip r:embed="rId5"/>
            <a:stretch>
              <a:fillRect/>
            </a:stretch>
          </a:blipFill>
        </p:spPr>
        <p:txBody>
          <a:bodyPr/>
          <a:lstStyle/>
          <a:p>
            <a:endParaRPr lang="en-US"/>
          </a:p>
        </p:txBody>
      </p:sp>
      <p:sp>
        <p:nvSpPr>
          <p:cNvPr id="17" name="TextBox 17"/>
          <p:cNvSpPr txBox="1"/>
          <p:nvPr/>
        </p:nvSpPr>
        <p:spPr>
          <a:xfrm>
            <a:off x="11227729" y="4213458"/>
            <a:ext cx="6031571" cy="808586"/>
          </a:xfrm>
          <a:prstGeom prst="rect">
            <a:avLst/>
          </a:prstGeom>
        </p:spPr>
        <p:txBody>
          <a:bodyPr lIns="0" tIns="0" rIns="0" bIns="0" rtlCol="0" anchor="t">
            <a:spAutoFit/>
          </a:bodyPr>
          <a:lstStyle/>
          <a:p>
            <a:pPr algn="l">
              <a:lnSpc>
                <a:spcPts val="3217"/>
              </a:lnSpc>
            </a:pPr>
            <a:r>
              <a:rPr lang="en-US" sz="2298">
                <a:solidFill>
                  <a:srgbClr val="394646"/>
                </a:solidFill>
                <a:latin typeface="Enduro"/>
                <a:ea typeface="Enduro"/>
                <a:cs typeface="Enduro"/>
                <a:sym typeface="Enduro"/>
              </a:rPr>
              <a:t>Ideas to drive engagement and foster a learning culture</a:t>
            </a:r>
          </a:p>
        </p:txBody>
      </p:sp>
      <p:sp>
        <p:nvSpPr>
          <p:cNvPr id="18" name="TextBox 18"/>
          <p:cNvSpPr txBox="1"/>
          <p:nvPr/>
        </p:nvSpPr>
        <p:spPr>
          <a:xfrm>
            <a:off x="1360897" y="1189570"/>
            <a:ext cx="3354263" cy="488725"/>
          </a:xfrm>
          <a:prstGeom prst="rect">
            <a:avLst/>
          </a:prstGeom>
        </p:spPr>
        <p:txBody>
          <a:bodyPr lIns="0" tIns="0" rIns="0" bIns="0" rtlCol="0" anchor="t">
            <a:spAutoFit/>
          </a:bodyPr>
          <a:lstStyle/>
          <a:p>
            <a:pPr algn="l">
              <a:lnSpc>
                <a:spcPts val="4039"/>
              </a:lnSpc>
            </a:pPr>
            <a:r>
              <a:rPr lang="en-US" sz="2885">
                <a:solidFill>
                  <a:srgbClr val="FFFFFF"/>
                </a:solidFill>
                <a:latin typeface="Enduro"/>
                <a:ea typeface="Enduro"/>
                <a:cs typeface="Enduro"/>
                <a:sym typeface="Enduro"/>
              </a:rPr>
              <a:t>Step 3</a:t>
            </a:r>
          </a:p>
        </p:txBody>
      </p:sp>
      <p:grpSp>
        <p:nvGrpSpPr>
          <p:cNvPr id="19" name="Group 19"/>
          <p:cNvGrpSpPr/>
          <p:nvPr/>
        </p:nvGrpSpPr>
        <p:grpSpPr>
          <a:xfrm>
            <a:off x="10317958" y="3272540"/>
            <a:ext cx="578968" cy="578968"/>
            <a:chOff x="0" y="0"/>
            <a:chExt cx="152486" cy="152486"/>
          </a:xfrm>
        </p:grpSpPr>
        <p:sp>
          <p:nvSpPr>
            <p:cNvPr id="20" name="Freeform 20"/>
            <p:cNvSpPr/>
            <p:nvPr/>
          </p:nvSpPr>
          <p:spPr>
            <a:xfrm>
              <a:off x="0" y="0"/>
              <a:ext cx="152486" cy="152486"/>
            </a:xfrm>
            <a:custGeom>
              <a:avLst/>
              <a:gdLst/>
              <a:ahLst/>
              <a:cxnLst/>
              <a:rect l="l" t="t" r="r" b="b"/>
              <a:pathLst>
                <a:path w="152486" h="152486">
                  <a:moveTo>
                    <a:pt x="76243" y="0"/>
                  </a:moveTo>
                  <a:lnTo>
                    <a:pt x="76243" y="0"/>
                  </a:lnTo>
                  <a:cubicBezTo>
                    <a:pt x="118350" y="0"/>
                    <a:pt x="152486" y="34135"/>
                    <a:pt x="152486" y="76243"/>
                  </a:cubicBezTo>
                  <a:lnTo>
                    <a:pt x="152486" y="76243"/>
                  </a:lnTo>
                  <a:cubicBezTo>
                    <a:pt x="152486" y="96464"/>
                    <a:pt x="144453" y="115856"/>
                    <a:pt x="130155" y="130155"/>
                  </a:cubicBezTo>
                  <a:cubicBezTo>
                    <a:pt x="115856" y="144453"/>
                    <a:pt x="96464" y="152486"/>
                    <a:pt x="76243" y="152486"/>
                  </a:cubicBezTo>
                  <a:lnTo>
                    <a:pt x="76243" y="152486"/>
                  </a:lnTo>
                  <a:cubicBezTo>
                    <a:pt x="56022" y="152486"/>
                    <a:pt x="36629" y="144453"/>
                    <a:pt x="22331" y="130155"/>
                  </a:cubicBezTo>
                  <a:cubicBezTo>
                    <a:pt x="8033" y="115856"/>
                    <a:pt x="0" y="96464"/>
                    <a:pt x="0" y="76243"/>
                  </a:cubicBezTo>
                  <a:lnTo>
                    <a:pt x="0" y="76243"/>
                  </a:lnTo>
                  <a:cubicBezTo>
                    <a:pt x="0" y="56022"/>
                    <a:pt x="8033" y="36629"/>
                    <a:pt x="22331" y="22331"/>
                  </a:cubicBezTo>
                  <a:cubicBezTo>
                    <a:pt x="36629" y="8033"/>
                    <a:pt x="56022" y="0"/>
                    <a:pt x="76243" y="0"/>
                  </a:cubicBezTo>
                  <a:close/>
                </a:path>
              </a:pathLst>
            </a:custGeom>
            <a:solidFill>
              <a:srgbClr val="DEF1DA"/>
            </a:solidFill>
          </p:spPr>
          <p:txBody>
            <a:bodyPr/>
            <a:lstStyle/>
            <a:p>
              <a:endParaRPr lang="en-US"/>
            </a:p>
          </p:txBody>
        </p:sp>
        <p:sp>
          <p:nvSpPr>
            <p:cNvPr id="21" name="TextBox 21"/>
            <p:cNvSpPr txBox="1"/>
            <p:nvPr/>
          </p:nvSpPr>
          <p:spPr>
            <a:xfrm>
              <a:off x="0" y="-38100"/>
              <a:ext cx="152486" cy="190586"/>
            </a:xfrm>
            <a:prstGeom prst="rect">
              <a:avLst/>
            </a:prstGeom>
          </p:spPr>
          <p:txBody>
            <a:bodyPr lIns="50800" tIns="50800" rIns="50800" bIns="50800" rtlCol="0" anchor="ctr"/>
            <a:lstStyle/>
            <a:p>
              <a:pPr algn="ctr">
                <a:lnSpc>
                  <a:spcPts val="2659"/>
                </a:lnSpc>
              </a:pPr>
              <a:endParaRPr/>
            </a:p>
          </p:txBody>
        </p:sp>
      </p:grpSp>
      <p:sp>
        <p:nvSpPr>
          <p:cNvPr id="22" name="Freeform 22"/>
          <p:cNvSpPr/>
          <p:nvPr/>
        </p:nvSpPr>
        <p:spPr>
          <a:xfrm>
            <a:off x="10463051" y="3462445"/>
            <a:ext cx="288781" cy="199159"/>
          </a:xfrm>
          <a:custGeom>
            <a:avLst/>
            <a:gdLst/>
            <a:ahLst/>
            <a:cxnLst/>
            <a:rect l="l" t="t" r="r" b="b"/>
            <a:pathLst>
              <a:path w="288781" h="199159">
                <a:moveTo>
                  <a:pt x="0" y="0"/>
                </a:moveTo>
                <a:lnTo>
                  <a:pt x="288781" y="0"/>
                </a:lnTo>
                <a:lnTo>
                  <a:pt x="288781" y="199159"/>
                </a:lnTo>
                <a:lnTo>
                  <a:pt x="0" y="199159"/>
                </a:lnTo>
                <a:lnTo>
                  <a:pt x="0" y="0"/>
                </a:lnTo>
                <a:close/>
              </a:path>
            </a:pathLst>
          </a:custGeom>
          <a:blipFill>
            <a:blip r:embed="rId5"/>
            <a:stretch>
              <a:fillRect/>
            </a:stretch>
          </a:blipFill>
        </p:spPr>
        <p:txBody>
          <a:bodyPr/>
          <a:lstStyle/>
          <a:p>
            <a:endParaRPr lang="en-US"/>
          </a:p>
        </p:txBody>
      </p:sp>
      <p:sp>
        <p:nvSpPr>
          <p:cNvPr id="23" name="TextBox 23"/>
          <p:cNvSpPr txBox="1"/>
          <p:nvPr/>
        </p:nvSpPr>
        <p:spPr>
          <a:xfrm>
            <a:off x="11227729" y="3310640"/>
            <a:ext cx="6397097" cy="403683"/>
          </a:xfrm>
          <a:prstGeom prst="rect">
            <a:avLst/>
          </a:prstGeom>
        </p:spPr>
        <p:txBody>
          <a:bodyPr lIns="0" tIns="0" rIns="0" bIns="0" rtlCol="0" anchor="t">
            <a:spAutoFit/>
          </a:bodyPr>
          <a:lstStyle/>
          <a:p>
            <a:pPr algn="l">
              <a:lnSpc>
                <a:spcPts val="3217"/>
              </a:lnSpc>
            </a:pPr>
            <a:r>
              <a:rPr lang="en-US" sz="2298">
                <a:solidFill>
                  <a:srgbClr val="394646"/>
                </a:solidFill>
                <a:latin typeface="Enduro"/>
                <a:ea typeface="Enduro"/>
                <a:cs typeface="Enduro"/>
                <a:sym typeface="Enduro"/>
              </a:rPr>
              <a:t> What to aim for 30, 60, 90 days after launching</a:t>
            </a:r>
          </a:p>
        </p:txBody>
      </p:sp>
      <p:sp>
        <p:nvSpPr>
          <p:cNvPr id="24" name="TextBox 24"/>
          <p:cNvSpPr txBox="1"/>
          <p:nvPr/>
        </p:nvSpPr>
        <p:spPr>
          <a:xfrm>
            <a:off x="11227729" y="5555395"/>
            <a:ext cx="5425520" cy="340093"/>
          </a:xfrm>
          <a:prstGeom prst="rect">
            <a:avLst/>
          </a:prstGeom>
        </p:spPr>
        <p:txBody>
          <a:bodyPr wrap="square" lIns="0" tIns="0" rIns="0" bIns="0" rtlCol="0" anchor="t">
            <a:spAutoFit/>
          </a:bodyPr>
          <a:lstStyle/>
          <a:p>
            <a:pPr>
              <a:lnSpc>
                <a:spcPts val="2760"/>
              </a:lnSpc>
              <a:spcBef>
                <a:spcPct val="0"/>
              </a:spcBef>
            </a:pPr>
            <a:r>
              <a:rPr lang="en-US" sz="2300">
                <a:solidFill>
                  <a:srgbClr val="242C2C"/>
                </a:solidFill>
                <a:latin typeface="Enduro"/>
                <a:ea typeface="Enduro"/>
                <a:cs typeface="Enduro"/>
                <a:sym typeface="Enduro"/>
              </a:rPr>
              <a:t>Start your post-launch action-plan</a:t>
            </a:r>
          </a:p>
        </p:txBody>
      </p:sp>
      <p:grpSp>
        <p:nvGrpSpPr>
          <p:cNvPr id="25" name="Group 25"/>
          <p:cNvGrpSpPr/>
          <p:nvPr/>
        </p:nvGrpSpPr>
        <p:grpSpPr>
          <a:xfrm>
            <a:off x="10317958" y="5437394"/>
            <a:ext cx="578968" cy="578968"/>
            <a:chOff x="0" y="0"/>
            <a:chExt cx="152486" cy="152486"/>
          </a:xfrm>
        </p:grpSpPr>
        <p:sp>
          <p:nvSpPr>
            <p:cNvPr id="26" name="Freeform 26"/>
            <p:cNvSpPr/>
            <p:nvPr/>
          </p:nvSpPr>
          <p:spPr>
            <a:xfrm>
              <a:off x="0" y="0"/>
              <a:ext cx="152486" cy="152486"/>
            </a:xfrm>
            <a:custGeom>
              <a:avLst/>
              <a:gdLst/>
              <a:ahLst/>
              <a:cxnLst/>
              <a:rect l="l" t="t" r="r" b="b"/>
              <a:pathLst>
                <a:path w="152486" h="152486">
                  <a:moveTo>
                    <a:pt x="76243" y="0"/>
                  </a:moveTo>
                  <a:lnTo>
                    <a:pt x="76243" y="0"/>
                  </a:lnTo>
                  <a:cubicBezTo>
                    <a:pt x="118350" y="0"/>
                    <a:pt x="152486" y="34135"/>
                    <a:pt x="152486" y="76243"/>
                  </a:cubicBezTo>
                  <a:lnTo>
                    <a:pt x="152486" y="76243"/>
                  </a:lnTo>
                  <a:cubicBezTo>
                    <a:pt x="152486" y="96464"/>
                    <a:pt x="144453" y="115856"/>
                    <a:pt x="130155" y="130155"/>
                  </a:cubicBezTo>
                  <a:cubicBezTo>
                    <a:pt x="115856" y="144453"/>
                    <a:pt x="96464" y="152486"/>
                    <a:pt x="76243" y="152486"/>
                  </a:cubicBezTo>
                  <a:lnTo>
                    <a:pt x="76243" y="152486"/>
                  </a:lnTo>
                  <a:cubicBezTo>
                    <a:pt x="56022" y="152486"/>
                    <a:pt x="36629" y="144453"/>
                    <a:pt x="22331" y="130155"/>
                  </a:cubicBezTo>
                  <a:cubicBezTo>
                    <a:pt x="8033" y="115856"/>
                    <a:pt x="0" y="96464"/>
                    <a:pt x="0" y="76243"/>
                  </a:cubicBezTo>
                  <a:lnTo>
                    <a:pt x="0" y="76243"/>
                  </a:lnTo>
                  <a:cubicBezTo>
                    <a:pt x="0" y="56022"/>
                    <a:pt x="8033" y="36629"/>
                    <a:pt x="22331" y="22331"/>
                  </a:cubicBezTo>
                  <a:cubicBezTo>
                    <a:pt x="36629" y="8033"/>
                    <a:pt x="56022" y="0"/>
                    <a:pt x="76243" y="0"/>
                  </a:cubicBezTo>
                  <a:close/>
                </a:path>
              </a:pathLst>
            </a:custGeom>
            <a:solidFill>
              <a:srgbClr val="DEF1DA"/>
            </a:solidFill>
          </p:spPr>
          <p:txBody>
            <a:bodyPr/>
            <a:lstStyle/>
            <a:p>
              <a:endParaRPr lang="en-US"/>
            </a:p>
          </p:txBody>
        </p:sp>
        <p:sp>
          <p:nvSpPr>
            <p:cNvPr id="27" name="TextBox 27"/>
            <p:cNvSpPr txBox="1"/>
            <p:nvPr/>
          </p:nvSpPr>
          <p:spPr>
            <a:xfrm>
              <a:off x="0" y="-38100"/>
              <a:ext cx="152486" cy="190586"/>
            </a:xfrm>
            <a:prstGeom prst="rect">
              <a:avLst/>
            </a:prstGeom>
          </p:spPr>
          <p:txBody>
            <a:bodyPr lIns="50800" tIns="50800" rIns="50800" bIns="50800" rtlCol="0" anchor="ctr"/>
            <a:lstStyle/>
            <a:p>
              <a:pPr algn="ctr">
                <a:lnSpc>
                  <a:spcPts val="2659"/>
                </a:lnSpc>
              </a:pPr>
              <a:endParaRPr/>
            </a:p>
          </p:txBody>
        </p:sp>
      </p:grpSp>
      <p:sp>
        <p:nvSpPr>
          <p:cNvPr id="28" name="Freeform 28"/>
          <p:cNvSpPr/>
          <p:nvPr/>
        </p:nvSpPr>
        <p:spPr>
          <a:xfrm>
            <a:off x="10463051" y="5627299"/>
            <a:ext cx="288781" cy="199159"/>
          </a:xfrm>
          <a:custGeom>
            <a:avLst/>
            <a:gdLst/>
            <a:ahLst/>
            <a:cxnLst/>
            <a:rect l="l" t="t" r="r" b="b"/>
            <a:pathLst>
              <a:path w="288781" h="199159">
                <a:moveTo>
                  <a:pt x="0" y="0"/>
                </a:moveTo>
                <a:lnTo>
                  <a:pt x="288781" y="0"/>
                </a:lnTo>
                <a:lnTo>
                  <a:pt x="288781" y="199159"/>
                </a:lnTo>
                <a:lnTo>
                  <a:pt x="0" y="199159"/>
                </a:lnTo>
                <a:lnTo>
                  <a:pt x="0" y="0"/>
                </a:lnTo>
                <a:close/>
              </a:path>
            </a:pathLst>
          </a:custGeom>
          <a:blipFill>
            <a:blip r:embed="rId5"/>
            <a:stretch>
              <a:fillRect/>
            </a:stretch>
          </a:blipFill>
        </p:spPr>
        <p:txBody>
          <a:bodyPr/>
          <a:lstStyle/>
          <a:p>
            <a:endParaRPr 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AF9F4"/>
        </a:solidFill>
        <a:effectLst/>
      </p:bgPr>
    </p:bg>
    <p:spTree>
      <p:nvGrpSpPr>
        <p:cNvPr id="1" name=""/>
        <p:cNvGrpSpPr/>
        <p:nvPr/>
      </p:nvGrpSpPr>
      <p:grpSpPr>
        <a:xfrm>
          <a:off x="0" y="0"/>
          <a:ext cx="0" cy="0"/>
          <a:chOff x="0" y="0"/>
          <a:chExt cx="0" cy="0"/>
        </a:xfrm>
      </p:grpSpPr>
      <p:sp>
        <p:nvSpPr>
          <p:cNvPr id="2" name="Freeform 2" descr="preencoded.png"/>
          <p:cNvSpPr/>
          <p:nvPr/>
        </p:nvSpPr>
        <p:spPr>
          <a:xfrm rot="-680560">
            <a:off x="-1224896" y="-2808858"/>
            <a:ext cx="24250865" cy="13641112"/>
          </a:xfrm>
          <a:custGeom>
            <a:avLst/>
            <a:gdLst/>
            <a:ahLst/>
            <a:cxnLst/>
            <a:rect l="l" t="t" r="r" b="b"/>
            <a:pathLst>
              <a:path w="24250865" h="13641112">
                <a:moveTo>
                  <a:pt x="0" y="0"/>
                </a:moveTo>
                <a:lnTo>
                  <a:pt x="24250866" y="0"/>
                </a:lnTo>
                <a:lnTo>
                  <a:pt x="24250866" y="13641112"/>
                </a:lnTo>
                <a:lnTo>
                  <a:pt x="0" y="13641112"/>
                </a:lnTo>
                <a:lnTo>
                  <a:pt x="0" y="0"/>
                </a:lnTo>
                <a:close/>
              </a:path>
            </a:pathLst>
          </a:custGeom>
          <a:blipFill>
            <a:blip r:embed="rId2"/>
            <a:stretch>
              <a:fillRect/>
            </a:stretch>
          </a:blipFill>
        </p:spPr>
        <p:txBody>
          <a:bodyPr/>
          <a:lstStyle/>
          <a:p>
            <a:endParaRPr lang="en-US"/>
          </a:p>
        </p:txBody>
      </p:sp>
      <p:sp>
        <p:nvSpPr>
          <p:cNvPr id="3" name="TextBox 3"/>
          <p:cNvSpPr txBox="1"/>
          <p:nvPr/>
        </p:nvSpPr>
        <p:spPr>
          <a:xfrm>
            <a:off x="1257300" y="2627095"/>
            <a:ext cx="12249005" cy="375887"/>
          </a:xfrm>
          <a:prstGeom prst="rect">
            <a:avLst/>
          </a:prstGeom>
        </p:spPr>
        <p:txBody>
          <a:bodyPr lIns="0" tIns="0" rIns="0" bIns="0" rtlCol="0" anchor="t">
            <a:spAutoFit/>
          </a:bodyPr>
          <a:lstStyle/>
          <a:p>
            <a:pPr algn="l">
              <a:lnSpc>
                <a:spcPts val="2799"/>
              </a:lnSpc>
            </a:pPr>
            <a:r>
              <a:rPr lang="en-US" sz="2799" spc="-87">
                <a:solidFill>
                  <a:srgbClr val="394646"/>
                </a:solidFill>
                <a:latin typeface="Enduro"/>
                <a:ea typeface="Enduro"/>
                <a:cs typeface="Enduro"/>
                <a:sym typeface="Enduro"/>
              </a:rPr>
              <a:t>Here’s what activities we see teams aim for 30, 60, or 90 days after launching</a:t>
            </a:r>
          </a:p>
        </p:txBody>
      </p:sp>
      <p:sp>
        <p:nvSpPr>
          <p:cNvPr id="4" name="TextBox 4"/>
          <p:cNvSpPr txBox="1"/>
          <p:nvPr/>
        </p:nvSpPr>
        <p:spPr>
          <a:xfrm>
            <a:off x="7229299" y="4991100"/>
            <a:ext cx="4917440" cy="419100"/>
          </a:xfrm>
          <a:prstGeom prst="rect">
            <a:avLst/>
          </a:prstGeom>
        </p:spPr>
        <p:txBody>
          <a:bodyPr lIns="0" tIns="0" rIns="0" bIns="0" rtlCol="0" anchor="t">
            <a:spAutoFit/>
          </a:bodyPr>
          <a:lstStyle/>
          <a:p>
            <a:pPr algn="l">
              <a:lnSpc>
                <a:spcPts val="3150"/>
              </a:lnSpc>
            </a:pPr>
            <a:r>
              <a:rPr lang="en-US" sz="3000">
                <a:solidFill>
                  <a:srgbClr val="394646"/>
                </a:solidFill>
                <a:latin typeface="Enduro Narrow"/>
                <a:ea typeface="Enduro Narrow"/>
                <a:cs typeface="Enduro Narrow"/>
                <a:sym typeface="Enduro Narrow"/>
              </a:rPr>
              <a:t>60 Days</a:t>
            </a:r>
          </a:p>
        </p:txBody>
      </p:sp>
      <p:sp>
        <p:nvSpPr>
          <p:cNvPr id="5" name="TextBox 5"/>
          <p:cNvSpPr txBox="1"/>
          <p:nvPr/>
        </p:nvSpPr>
        <p:spPr>
          <a:xfrm>
            <a:off x="13277705" y="4857750"/>
            <a:ext cx="1781150" cy="419100"/>
          </a:xfrm>
          <a:prstGeom prst="rect">
            <a:avLst/>
          </a:prstGeom>
        </p:spPr>
        <p:txBody>
          <a:bodyPr lIns="0" tIns="0" rIns="0" bIns="0" rtlCol="0" anchor="t">
            <a:spAutoFit/>
          </a:bodyPr>
          <a:lstStyle/>
          <a:p>
            <a:pPr algn="l">
              <a:lnSpc>
                <a:spcPts val="3150"/>
              </a:lnSpc>
            </a:pPr>
            <a:r>
              <a:rPr lang="en-US" sz="3000">
                <a:solidFill>
                  <a:srgbClr val="394646"/>
                </a:solidFill>
                <a:latin typeface="Enduro Narrow"/>
                <a:ea typeface="Enduro Narrow"/>
                <a:cs typeface="Enduro Narrow"/>
                <a:sym typeface="Enduro Narrow"/>
              </a:rPr>
              <a:t>90 Days</a:t>
            </a:r>
          </a:p>
        </p:txBody>
      </p:sp>
      <p:sp>
        <p:nvSpPr>
          <p:cNvPr id="6" name="TextBox 6"/>
          <p:cNvSpPr txBox="1"/>
          <p:nvPr/>
        </p:nvSpPr>
        <p:spPr>
          <a:xfrm>
            <a:off x="1257300" y="5191125"/>
            <a:ext cx="4917440" cy="419100"/>
          </a:xfrm>
          <a:prstGeom prst="rect">
            <a:avLst/>
          </a:prstGeom>
        </p:spPr>
        <p:txBody>
          <a:bodyPr lIns="0" tIns="0" rIns="0" bIns="0" rtlCol="0" anchor="t">
            <a:spAutoFit/>
          </a:bodyPr>
          <a:lstStyle/>
          <a:p>
            <a:pPr algn="l">
              <a:lnSpc>
                <a:spcPts val="3150"/>
              </a:lnSpc>
            </a:pPr>
            <a:r>
              <a:rPr lang="en-US" sz="3000">
                <a:solidFill>
                  <a:srgbClr val="394646"/>
                </a:solidFill>
                <a:latin typeface="Enduro Narrow"/>
                <a:ea typeface="Enduro Narrow"/>
                <a:cs typeface="Enduro Narrow"/>
                <a:sym typeface="Enduro Narrow"/>
              </a:rPr>
              <a:t>30 Days</a:t>
            </a:r>
          </a:p>
        </p:txBody>
      </p:sp>
      <p:sp>
        <p:nvSpPr>
          <p:cNvPr id="7" name="TextBox 7"/>
          <p:cNvSpPr txBox="1"/>
          <p:nvPr/>
        </p:nvSpPr>
        <p:spPr>
          <a:xfrm>
            <a:off x="1257300" y="1623510"/>
            <a:ext cx="12249005" cy="763971"/>
          </a:xfrm>
          <a:prstGeom prst="rect">
            <a:avLst/>
          </a:prstGeom>
        </p:spPr>
        <p:txBody>
          <a:bodyPr lIns="0" tIns="0" rIns="0" bIns="0" rtlCol="0" anchor="t">
            <a:spAutoFit/>
          </a:bodyPr>
          <a:lstStyle/>
          <a:p>
            <a:pPr algn="l">
              <a:lnSpc>
                <a:spcPts val="5700"/>
              </a:lnSpc>
            </a:pPr>
            <a:r>
              <a:rPr lang="en-US" sz="5700" spc="-178">
                <a:solidFill>
                  <a:srgbClr val="394646"/>
                </a:solidFill>
                <a:latin typeface="Enduro Narrow"/>
                <a:ea typeface="Enduro Narrow"/>
                <a:cs typeface="Enduro Narrow"/>
                <a:sym typeface="Enduro Narrow"/>
              </a:rPr>
              <a:t>Your Success Roadmap</a:t>
            </a:r>
          </a:p>
        </p:txBody>
      </p:sp>
      <p:sp>
        <p:nvSpPr>
          <p:cNvPr id="8" name="Freeform 8" descr="preencoded.png"/>
          <p:cNvSpPr/>
          <p:nvPr/>
        </p:nvSpPr>
        <p:spPr>
          <a:xfrm>
            <a:off x="952500" y="9601200"/>
            <a:ext cx="609600" cy="304800"/>
          </a:xfrm>
          <a:custGeom>
            <a:avLst/>
            <a:gdLst/>
            <a:ahLst/>
            <a:cxnLst/>
            <a:rect l="l" t="t" r="r" b="b"/>
            <a:pathLst>
              <a:path w="609600" h="304800">
                <a:moveTo>
                  <a:pt x="0" y="0"/>
                </a:moveTo>
                <a:lnTo>
                  <a:pt x="609600" y="0"/>
                </a:lnTo>
                <a:lnTo>
                  <a:pt x="609600" y="304800"/>
                </a:lnTo>
                <a:lnTo>
                  <a:pt x="0" y="30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9" name="Freeform 9" descr="preencoded.png"/>
          <p:cNvSpPr/>
          <p:nvPr/>
        </p:nvSpPr>
        <p:spPr>
          <a:xfrm>
            <a:off x="1257300" y="4155507"/>
            <a:ext cx="609600" cy="609600"/>
          </a:xfrm>
          <a:custGeom>
            <a:avLst/>
            <a:gdLst/>
            <a:ahLst/>
            <a:cxnLst/>
            <a:rect l="l" t="t" r="r" b="b"/>
            <a:pathLst>
              <a:path w="609600" h="609600">
                <a:moveTo>
                  <a:pt x="0" y="0"/>
                </a:moveTo>
                <a:lnTo>
                  <a:pt x="609600" y="0"/>
                </a:lnTo>
                <a:lnTo>
                  <a:pt x="609600" y="609600"/>
                </a:lnTo>
                <a:lnTo>
                  <a:pt x="0" y="60960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10" name="Freeform 10" descr="preencoded.png"/>
          <p:cNvSpPr/>
          <p:nvPr/>
        </p:nvSpPr>
        <p:spPr>
          <a:xfrm>
            <a:off x="7250839" y="4076700"/>
            <a:ext cx="609600" cy="609600"/>
          </a:xfrm>
          <a:custGeom>
            <a:avLst/>
            <a:gdLst/>
            <a:ahLst/>
            <a:cxnLst/>
            <a:rect l="l" t="t" r="r" b="b"/>
            <a:pathLst>
              <a:path w="609600" h="609600">
                <a:moveTo>
                  <a:pt x="0" y="0"/>
                </a:moveTo>
                <a:lnTo>
                  <a:pt x="609600" y="0"/>
                </a:lnTo>
                <a:lnTo>
                  <a:pt x="609600" y="609600"/>
                </a:lnTo>
                <a:lnTo>
                  <a:pt x="0" y="60960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11" name="Freeform 11" descr="preencoded.png"/>
          <p:cNvSpPr/>
          <p:nvPr/>
        </p:nvSpPr>
        <p:spPr>
          <a:xfrm>
            <a:off x="13169489" y="3850707"/>
            <a:ext cx="609600" cy="609600"/>
          </a:xfrm>
          <a:custGeom>
            <a:avLst/>
            <a:gdLst/>
            <a:ahLst/>
            <a:cxnLst/>
            <a:rect l="l" t="t" r="r" b="b"/>
            <a:pathLst>
              <a:path w="609600" h="609600">
                <a:moveTo>
                  <a:pt x="0" y="0"/>
                </a:moveTo>
                <a:lnTo>
                  <a:pt x="609600" y="0"/>
                </a:lnTo>
                <a:lnTo>
                  <a:pt x="609600" y="609600"/>
                </a:lnTo>
                <a:lnTo>
                  <a:pt x="0" y="60960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12" name="TextBox 12"/>
          <p:cNvSpPr txBox="1"/>
          <p:nvPr/>
        </p:nvSpPr>
        <p:spPr>
          <a:xfrm>
            <a:off x="1562100" y="5810250"/>
            <a:ext cx="4728296" cy="2723261"/>
          </a:xfrm>
          <a:prstGeom prst="rect">
            <a:avLst/>
          </a:prstGeom>
        </p:spPr>
        <p:txBody>
          <a:bodyPr lIns="0" tIns="0" rIns="0" bIns="0" rtlCol="0" anchor="t">
            <a:spAutoFit/>
          </a:bodyPr>
          <a:lstStyle/>
          <a:p>
            <a:pPr algn="l">
              <a:lnSpc>
                <a:spcPts val="2751"/>
              </a:lnSpc>
            </a:pPr>
            <a:r>
              <a:rPr lang="en-US" sz="1599" spc="-62">
                <a:solidFill>
                  <a:srgbClr val="394646"/>
                </a:solidFill>
                <a:latin typeface="Enduro"/>
                <a:ea typeface="Enduro"/>
                <a:cs typeface="Enduro"/>
                <a:sym typeface="Enduro"/>
              </a:rPr>
              <a:t>Get started with a few playlists</a:t>
            </a:r>
          </a:p>
          <a:p>
            <a:pPr algn="l">
              <a:lnSpc>
                <a:spcPts val="2751"/>
              </a:lnSpc>
            </a:pPr>
            <a:r>
              <a:rPr lang="en-US" sz="1599" spc="-62">
                <a:solidFill>
                  <a:srgbClr val="394646"/>
                </a:solidFill>
                <a:latin typeface="Enduro"/>
                <a:ea typeface="Enduro"/>
                <a:cs typeface="Enduro"/>
                <a:sym typeface="Enduro"/>
              </a:rPr>
              <a:t>Spotlight and promote a few pieces of content</a:t>
            </a:r>
          </a:p>
          <a:p>
            <a:pPr algn="l">
              <a:lnSpc>
                <a:spcPts val="2751"/>
              </a:lnSpc>
            </a:pPr>
            <a:r>
              <a:rPr lang="en-US" sz="1599" spc="-62">
                <a:solidFill>
                  <a:srgbClr val="394646"/>
                </a:solidFill>
                <a:latin typeface="Enduro"/>
                <a:ea typeface="Enduro"/>
                <a:cs typeface="Enduro"/>
                <a:sym typeface="Enduro"/>
              </a:rPr>
              <a:t>Check with your admins that they've used the platform and review initial adoption metrics</a:t>
            </a:r>
          </a:p>
          <a:p>
            <a:pPr algn="l">
              <a:lnSpc>
                <a:spcPts val="2751"/>
              </a:lnSpc>
            </a:pPr>
            <a:r>
              <a:rPr lang="en-US" sz="1599" spc="-62">
                <a:solidFill>
                  <a:srgbClr val="394646"/>
                </a:solidFill>
                <a:latin typeface="Enduro"/>
                <a:ea typeface="Enduro"/>
                <a:cs typeface="Enduro"/>
                <a:sym typeface="Enduro"/>
              </a:rPr>
              <a:t>All admins have completed a platform walkthrough</a:t>
            </a:r>
          </a:p>
          <a:p>
            <a:pPr algn="l">
              <a:lnSpc>
                <a:spcPts val="2751"/>
              </a:lnSpc>
            </a:pPr>
            <a:r>
              <a:rPr lang="en-US" sz="1599" spc="-63">
                <a:solidFill>
                  <a:srgbClr val="394646"/>
                </a:solidFill>
                <a:latin typeface="Enduro"/>
                <a:ea typeface="Enduro"/>
                <a:cs typeface="Enduro"/>
                <a:sym typeface="Enduro"/>
              </a:rPr>
              <a:t>At least 1 follow up has been sent to learners since launch</a:t>
            </a:r>
          </a:p>
          <a:p>
            <a:pPr algn="l">
              <a:lnSpc>
                <a:spcPts val="2751"/>
              </a:lnSpc>
            </a:pPr>
            <a:endParaRPr lang="en-US" sz="1599" spc="-63">
              <a:solidFill>
                <a:srgbClr val="394646"/>
              </a:solidFill>
              <a:latin typeface="Enduro"/>
              <a:ea typeface="Enduro"/>
              <a:cs typeface="Enduro"/>
              <a:sym typeface="Enduro"/>
            </a:endParaRPr>
          </a:p>
        </p:txBody>
      </p:sp>
      <p:sp>
        <p:nvSpPr>
          <p:cNvPr id="13" name="TextBox 13"/>
          <p:cNvSpPr txBox="1"/>
          <p:nvPr/>
        </p:nvSpPr>
        <p:spPr>
          <a:xfrm>
            <a:off x="7555639" y="5524500"/>
            <a:ext cx="4676826" cy="2723261"/>
          </a:xfrm>
          <a:prstGeom prst="rect">
            <a:avLst/>
          </a:prstGeom>
        </p:spPr>
        <p:txBody>
          <a:bodyPr lIns="0" tIns="0" rIns="0" bIns="0" rtlCol="0" anchor="t">
            <a:spAutoFit/>
          </a:bodyPr>
          <a:lstStyle/>
          <a:p>
            <a:pPr algn="l">
              <a:lnSpc>
                <a:spcPts val="2751"/>
              </a:lnSpc>
            </a:pPr>
            <a:r>
              <a:rPr lang="en-US" sz="1599" spc="-63">
                <a:solidFill>
                  <a:srgbClr val="394646"/>
                </a:solidFill>
                <a:latin typeface="Enduro"/>
                <a:ea typeface="Enduro"/>
                <a:cs typeface="Enduro"/>
                <a:sym typeface="Enduro"/>
              </a:rPr>
              <a:t>Start digging into content insights to see what’s resonating with learners</a:t>
            </a:r>
          </a:p>
          <a:p>
            <a:pPr algn="l">
              <a:lnSpc>
                <a:spcPts val="2751"/>
              </a:lnSpc>
            </a:pPr>
            <a:r>
              <a:rPr lang="en-US" sz="1599" spc="-62">
                <a:solidFill>
                  <a:srgbClr val="394646"/>
                </a:solidFill>
                <a:latin typeface="Enduro"/>
                <a:ea typeface="Enduro"/>
                <a:cs typeface="Enduro"/>
                <a:sym typeface="Enduro"/>
              </a:rPr>
              <a:t>Launch a campaign or theme (e.g. “Skills Month” or “Wellbe</a:t>
            </a:r>
            <a:r>
              <a:rPr lang="en-US" sz="1599" u="none" spc="-62">
                <a:solidFill>
                  <a:srgbClr val="394646"/>
                </a:solidFill>
                <a:latin typeface="Enduro"/>
                <a:ea typeface="Enduro"/>
                <a:cs typeface="Enduro"/>
                <a:sym typeface="Enduro"/>
              </a:rPr>
              <a:t>ing Week”)</a:t>
            </a:r>
          </a:p>
          <a:p>
            <a:pPr algn="l">
              <a:lnSpc>
                <a:spcPts val="2751"/>
              </a:lnSpc>
            </a:pPr>
            <a:r>
              <a:rPr lang="en-US" sz="1599" u="none" spc="-62">
                <a:solidFill>
                  <a:srgbClr val="394646"/>
                </a:solidFill>
                <a:latin typeface="Enduro"/>
                <a:ea typeface="Enduro"/>
                <a:cs typeface="Enduro"/>
                <a:sym typeface="Enduro"/>
              </a:rPr>
              <a:t>Host a spotlight session or town hall about key learning topics</a:t>
            </a:r>
          </a:p>
          <a:p>
            <a:pPr algn="l">
              <a:lnSpc>
                <a:spcPts val="2751"/>
              </a:lnSpc>
            </a:pPr>
            <a:r>
              <a:rPr lang="en-US" sz="1599" spc="-62">
                <a:solidFill>
                  <a:srgbClr val="394646"/>
                </a:solidFill>
                <a:latin typeface="Enduro"/>
                <a:ea typeface="Enduro"/>
                <a:cs typeface="Enduro"/>
                <a:sym typeface="Enduro"/>
              </a:rPr>
              <a:t>Refresh your curated content based on early feedback</a:t>
            </a:r>
          </a:p>
        </p:txBody>
      </p:sp>
      <p:sp>
        <p:nvSpPr>
          <p:cNvPr id="14" name="TextBox 14"/>
          <p:cNvSpPr txBox="1"/>
          <p:nvPr/>
        </p:nvSpPr>
        <p:spPr>
          <a:xfrm>
            <a:off x="13600668" y="5324475"/>
            <a:ext cx="3967330" cy="2723261"/>
          </a:xfrm>
          <a:prstGeom prst="rect">
            <a:avLst/>
          </a:prstGeom>
        </p:spPr>
        <p:txBody>
          <a:bodyPr lIns="0" tIns="0" rIns="0" bIns="0" rtlCol="0" anchor="t">
            <a:spAutoFit/>
          </a:bodyPr>
          <a:lstStyle/>
          <a:p>
            <a:pPr algn="l">
              <a:lnSpc>
                <a:spcPts val="2751"/>
              </a:lnSpc>
            </a:pPr>
            <a:r>
              <a:rPr lang="en-US" sz="1599" spc="-66">
                <a:solidFill>
                  <a:srgbClr val="394646"/>
                </a:solidFill>
                <a:latin typeface="Enduro"/>
                <a:ea typeface="Enduro"/>
                <a:cs typeface="Enduro"/>
                <a:sym typeface="Enduro"/>
              </a:rPr>
              <a:t>Launch a learner survey or pulse check to gather feedback</a:t>
            </a:r>
          </a:p>
          <a:p>
            <a:pPr algn="l">
              <a:lnSpc>
                <a:spcPts val="2751"/>
              </a:lnSpc>
            </a:pPr>
            <a:r>
              <a:rPr lang="en-US" sz="1599" spc="-66">
                <a:solidFill>
                  <a:srgbClr val="394646"/>
                </a:solidFill>
                <a:latin typeface="Enduro"/>
                <a:ea typeface="Enduro"/>
                <a:cs typeface="Enduro"/>
                <a:sym typeface="Enduro"/>
              </a:rPr>
              <a:t>Share top-used content or completion stats in a company-wide update</a:t>
            </a:r>
          </a:p>
          <a:p>
            <a:pPr algn="l">
              <a:lnSpc>
                <a:spcPts val="2751"/>
              </a:lnSpc>
            </a:pPr>
            <a:r>
              <a:rPr lang="en-US" sz="1599" spc="-65">
                <a:solidFill>
                  <a:srgbClr val="394646"/>
                </a:solidFill>
                <a:latin typeface="Enduro"/>
                <a:ea typeface="Enduro"/>
                <a:cs typeface="Enduro"/>
                <a:sym typeface="Enduro"/>
              </a:rPr>
              <a:t>Create a “Manager’s moment” campaign to get leaders involved</a:t>
            </a:r>
          </a:p>
          <a:p>
            <a:pPr algn="l">
              <a:lnSpc>
                <a:spcPts val="2751"/>
              </a:lnSpc>
            </a:pPr>
            <a:r>
              <a:rPr lang="en-US" sz="1599" spc="-65">
                <a:solidFill>
                  <a:srgbClr val="394646"/>
                </a:solidFill>
                <a:latin typeface="Enduro"/>
                <a:ea typeface="Enduro"/>
                <a:cs typeface="Enduro"/>
                <a:sym typeface="Enduro"/>
              </a:rPr>
              <a:t>Run a content refresh or rotation to keep learners engaged</a:t>
            </a:r>
          </a:p>
        </p:txBody>
      </p:sp>
      <p:grpSp>
        <p:nvGrpSpPr>
          <p:cNvPr id="15" name="Group 15"/>
          <p:cNvGrpSpPr/>
          <p:nvPr/>
        </p:nvGrpSpPr>
        <p:grpSpPr>
          <a:xfrm>
            <a:off x="-26832" y="549915"/>
            <a:ext cx="5691769" cy="493452"/>
            <a:chOff x="0" y="0"/>
            <a:chExt cx="1499067" cy="129963"/>
          </a:xfrm>
        </p:grpSpPr>
        <p:sp>
          <p:nvSpPr>
            <p:cNvPr id="16" name="Freeform 16"/>
            <p:cNvSpPr/>
            <p:nvPr/>
          </p:nvSpPr>
          <p:spPr>
            <a:xfrm>
              <a:off x="0" y="0"/>
              <a:ext cx="1499067" cy="129963"/>
            </a:xfrm>
            <a:custGeom>
              <a:avLst/>
              <a:gdLst/>
              <a:ahLst/>
              <a:cxnLst/>
              <a:rect l="l" t="t" r="r" b="b"/>
              <a:pathLst>
                <a:path w="1499067" h="129963">
                  <a:moveTo>
                    <a:pt x="8161" y="0"/>
                  </a:moveTo>
                  <a:lnTo>
                    <a:pt x="1490906" y="0"/>
                  </a:lnTo>
                  <a:cubicBezTo>
                    <a:pt x="1495413" y="0"/>
                    <a:pt x="1499067" y="3654"/>
                    <a:pt x="1499067" y="8161"/>
                  </a:cubicBezTo>
                  <a:lnTo>
                    <a:pt x="1499067" y="121801"/>
                  </a:lnTo>
                  <a:cubicBezTo>
                    <a:pt x="1499067" y="126309"/>
                    <a:pt x="1495413" y="129963"/>
                    <a:pt x="1490906" y="129963"/>
                  </a:cubicBezTo>
                  <a:lnTo>
                    <a:pt x="8161" y="129963"/>
                  </a:lnTo>
                  <a:cubicBezTo>
                    <a:pt x="3654" y="129963"/>
                    <a:pt x="0" y="126309"/>
                    <a:pt x="0" y="121801"/>
                  </a:cubicBezTo>
                  <a:lnTo>
                    <a:pt x="0" y="8161"/>
                  </a:lnTo>
                  <a:cubicBezTo>
                    <a:pt x="0" y="3654"/>
                    <a:pt x="3654" y="0"/>
                    <a:pt x="8161" y="0"/>
                  </a:cubicBezTo>
                  <a:close/>
                </a:path>
              </a:pathLst>
            </a:custGeom>
            <a:solidFill>
              <a:srgbClr val="FEE19A"/>
            </a:solidFill>
          </p:spPr>
          <p:txBody>
            <a:bodyPr/>
            <a:lstStyle/>
            <a:p>
              <a:endParaRPr lang="en-US"/>
            </a:p>
          </p:txBody>
        </p:sp>
        <p:sp>
          <p:nvSpPr>
            <p:cNvPr id="17" name="TextBox 17"/>
            <p:cNvSpPr txBox="1"/>
            <p:nvPr/>
          </p:nvSpPr>
          <p:spPr>
            <a:xfrm>
              <a:off x="0" y="-9525"/>
              <a:ext cx="1499067" cy="139488"/>
            </a:xfrm>
            <a:prstGeom prst="rect">
              <a:avLst/>
            </a:prstGeom>
          </p:spPr>
          <p:txBody>
            <a:bodyPr lIns="50800" tIns="50800" rIns="50800" bIns="50800" rtlCol="0" anchor="ctr"/>
            <a:lstStyle/>
            <a:p>
              <a:pPr algn="r">
                <a:lnSpc>
                  <a:spcPts val="2400"/>
                </a:lnSpc>
              </a:pPr>
              <a:endParaRPr/>
            </a:p>
          </p:txBody>
        </p:sp>
      </p:grpSp>
      <p:sp>
        <p:nvSpPr>
          <p:cNvPr id="18" name="TextBox 18"/>
          <p:cNvSpPr txBox="1"/>
          <p:nvPr/>
        </p:nvSpPr>
        <p:spPr>
          <a:xfrm>
            <a:off x="324442" y="668053"/>
            <a:ext cx="5056300" cy="247650"/>
          </a:xfrm>
          <a:prstGeom prst="rect">
            <a:avLst/>
          </a:prstGeom>
        </p:spPr>
        <p:txBody>
          <a:bodyPr lIns="0" tIns="0" rIns="0" bIns="0" rtlCol="0" anchor="t">
            <a:spAutoFit/>
          </a:bodyPr>
          <a:lstStyle/>
          <a:p>
            <a:pPr algn="l">
              <a:lnSpc>
                <a:spcPts val="1919"/>
              </a:lnSpc>
              <a:spcBef>
                <a:spcPct val="0"/>
              </a:spcBef>
            </a:pPr>
            <a:r>
              <a:rPr lang="en-US" sz="1599" b="1">
                <a:solidFill>
                  <a:srgbClr val="394646"/>
                </a:solidFill>
                <a:latin typeface="Enduro Bold"/>
                <a:ea typeface="Enduro Bold"/>
                <a:cs typeface="Enduro Bold"/>
                <a:sym typeface="Enduro Bold"/>
              </a:rPr>
              <a:t>Tip:</a:t>
            </a:r>
            <a:r>
              <a:rPr lang="en-US" sz="1599">
                <a:solidFill>
                  <a:srgbClr val="394646"/>
                </a:solidFill>
                <a:latin typeface="Enduro"/>
                <a:ea typeface="Enduro"/>
                <a:cs typeface="Enduro"/>
                <a:sym typeface="Enduro"/>
              </a:rPr>
              <a:t> Refer to the goals you’ve set with your Go1 CSM </a:t>
            </a:r>
          </a:p>
        </p:txBody>
      </p:sp>
      <p:sp>
        <p:nvSpPr>
          <p:cNvPr id="19" name="Freeform 19"/>
          <p:cNvSpPr/>
          <p:nvPr/>
        </p:nvSpPr>
        <p:spPr>
          <a:xfrm>
            <a:off x="1257300" y="5959476"/>
            <a:ext cx="170563" cy="117630"/>
          </a:xfrm>
          <a:custGeom>
            <a:avLst/>
            <a:gdLst/>
            <a:ahLst/>
            <a:cxnLst/>
            <a:rect l="l" t="t" r="r" b="b"/>
            <a:pathLst>
              <a:path w="170563" h="117630">
                <a:moveTo>
                  <a:pt x="0" y="0"/>
                </a:moveTo>
                <a:lnTo>
                  <a:pt x="170563" y="0"/>
                </a:lnTo>
                <a:lnTo>
                  <a:pt x="170563" y="117629"/>
                </a:lnTo>
                <a:lnTo>
                  <a:pt x="0" y="117629"/>
                </a:lnTo>
                <a:lnTo>
                  <a:pt x="0" y="0"/>
                </a:lnTo>
                <a:close/>
              </a:path>
            </a:pathLst>
          </a:custGeom>
          <a:blipFill>
            <a:blip r:embed="rId7"/>
            <a:stretch>
              <a:fillRect/>
            </a:stretch>
          </a:blipFill>
        </p:spPr>
        <p:txBody>
          <a:bodyPr/>
          <a:lstStyle/>
          <a:p>
            <a:endParaRPr lang="en-US"/>
          </a:p>
        </p:txBody>
      </p:sp>
      <p:sp>
        <p:nvSpPr>
          <p:cNvPr id="20" name="Freeform 20"/>
          <p:cNvSpPr/>
          <p:nvPr/>
        </p:nvSpPr>
        <p:spPr>
          <a:xfrm>
            <a:off x="7229299" y="5676168"/>
            <a:ext cx="170563" cy="117630"/>
          </a:xfrm>
          <a:custGeom>
            <a:avLst/>
            <a:gdLst/>
            <a:ahLst/>
            <a:cxnLst/>
            <a:rect l="l" t="t" r="r" b="b"/>
            <a:pathLst>
              <a:path w="170563" h="117630">
                <a:moveTo>
                  <a:pt x="0" y="0"/>
                </a:moveTo>
                <a:lnTo>
                  <a:pt x="170564" y="0"/>
                </a:lnTo>
                <a:lnTo>
                  <a:pt x="170564" y="117630"/>
                </a:lnTo>
                <a:lnTo>
                  <a:pt x="0" y="117630"/>
                </a:lnTo>
                <a:lnTo>
                  <a:pt x="0" y="0"/>
                </a:lnTo>
                <a:close/>
              </a:path>
            </a:pathLst>
          </a:custGeom>
          <a:blipFill>
            <a:blip r:embed="rId7"/>
            <a:stretch>
              <a:fillRect/>
            </a:stretch>
          </a:blipFill>
        </p:spPr>
        <p:txBody>
          <a:bodyPr/>
          <a:lstStyle/>
          <a:p>
            <a:endParaRPr lang="en-US"/>
          </a:p>
        </p:txBody>
      </p:sp>
      <p:sp>
        <p:nvSpPr>
          <p:cNvPr id="21" name="Freeform 21"/>
          <p:cNvSpPr/>
          <p:nvPr/>
        </p:nvSpPr>
        <p:spPr>
          <a:xfrm>
            <a:off x="13277705" y="5473545"/>
            <a:ext cx="170563" cy="117630"/>
          </a:xfrm>
          <a:custGeom>
            <a:avLst/>
            <a:gdLst/>
            <a:ahLst/>
            <a:cxnLst/>
            <a:rect l="l" t="t" r="r" b="b"/>
            <a:pathLst>
              <a:path w="170563" h="117630">
                <a:moveTo>
                  <a:pt x="0" y="0"/>
                </a:moveTo>
                <a:lnTo>
                  <a:pt x="170563" y="0"/>
                </a:lnTo>
                <a:lnTo>
                  <a:pt x="170563" y="117630"/>
                </a:lnTo>
                <a:lnTo>
                  <a:pt x="0" y="117630"/>
                </a:lnTo>
                <a:lnTo>
                  <a:pt x="0" y="0"/>
                </a:lnTo>
                <a:close/>
              </a:path>
            </a:pathLst>
          </a:custGeom>
          <a:blipFill>
            <a:blip r:embed="rId7"/>
            <a:stretch>
              <a:fillRect/>
            </a:stretch>
          </a:blipFill>
        </p:spPr>
        <p:txBody>
          <a:bodyPr/>
          <a:lstStyle/>
          <a:p>
            <a:endParaRPr lang="en-US"/>
          </a:p>
        </p:txBody>
      </p:sp>
      <p:sp>
        <p:nvSpPr>
          <p:cNvPr id="22" name="Freeform 22"/>
          <p:cNvSpPr/>
          <p:nvPr/>
        </p:nvSpPr>
        <p:spPr>
          <a:xfrm>
            <a:off x="13277705" y="6166758"/>
            <a:ext cx="170563" cy="117630"/>
          </a:xfrm>
          <a:custGeom>
            <a:avLst/>
            <a:gdLst/>
            <a:ahLst/>
            <a:cxnLst/>
            <a:rect l="l" t="t" r="r" b="b"/>
            <a:pathLst>
              <a:path w="170563" h="117630">
                <a:moveTo>
                  <a:pt x="0" y="0"/>
                </a:moveTo>
                <a:lnTo>
                  <a:pt x="170563" y="0"/>
                </a:lnTo>
                <a:lnTo>
                  <a:pt x="170563" y="117630"/>
                </a:lnTo>
                <a:lnTo>
                  <a:pt x="0" y="117630"/>
                </a:lnTo>
                <a:lnTo>
                  <a:pt x="0" y="0"/>
                </a:lnTo>
                <a:close/>
              </a:path>
            </a:pathLst>
          </a:custGeom>
          <a:blipFill>
            <a:blip r:embed="rId7"/>
            <a:stretch>
              <a:fillRect/>
            </a:stretch>
          </a:blipFill>
        </p:spPr>
        <p:txBody>
          <a:bodyPr/>
          <a:lstStyle/>
          <a:p>
            <a:endParaRPr lang="en-US"/>
          </a:p>
        </p:txBody>
      </p:sp>
      <p:sp>
        <p:nvSpPr>
          <p:cNvPr id="23" name="Freeform 23"/>
          <p:cNvSpPr/>
          <p:nvPr/>
        </p:nvSpPr>
        <p:spPr>
          <a:xfrm>
            <a:off x="13277705" y="6855888"/>
            <a:ext cx="170563" cy="117630"/>
          </a:xfrm>
          <a:custGeom>
            <a:avLst/>
            <a:gdLst/>
            <a:ahLst/>
            <a:cxnLst/>
            <a:rect l="l" t="t" r="r" b="b"/>
            <a:pathLst>
              <a:path w="170563" h="117630">
                <a:moveTo>
                  <a:pt x="0" y="0"/>
                </a:moveTo>
                <a:lnTo>
                  <a:pt x="170563" y="0"/>
                </a:lnTo>
                <a:lnTo>
                  <a:pt x="170563" y="117630"/>
                </a:lnTo>
                <a:lnTo>
                  <a:pt x="0" y="117630"/>
                </a:lnTo>
                <a:lnTo>
                  <a:pt x="0" y="0"/>
                </a:lnTo>
                <a:close/>
              </a:path>
            </a:pathLst>
          </a:custGeom>
          <a:blipFill>
            <a:blip r:embed="rId7"/>
            <a:stretch>
              <a:fillRect/>
            </a:stretch>
          </a:blipFill>
        </p:spPr>
        <p:txBody>
          <a:bodyPr/>
          <a:lstStyle/>
          <a:p>
            <a:endParaRPr lang="en-US"/>
          </a:p>
        </p:txBody>
      </p:sp>
      <p:sp>
        <p:nvSpPr>
          <p:cNvPr id="24" name="Freeform 24"/>
          <p:cNvSpPr/>
          <p:nvPr/>
        </p:nvSpPr>
        <p:spPr>
          <a:xfrm>
            <a:off x="13277705" y="7524510"/>
            <a:ext cx="170563" cy="117630"/>
          </a:xfrm>
          <a:custGeom>
            <a:avLst/>
            <a:gdLst/>
            <a:ahLst/>
            <a:cxnLst/>
            <a:rect l="l" t="t" r="r" b="b"/>
            <a:pathLst>
              <a:path w="170563" h="117630">
                <a:moveTo>
                  <a:pt x="0" y="0"/>
                </a:moveTo>
                <a:lnTo>
                  <a:pt x="170563" y="0"/>
                </a:lnTo>
                <a:lnTo>
                  <a:pt x="170563" y="117630"/>
                </a:lnTo>
                <a:lnTo>
                  <a:pt x="0" y="117630"/>
                </a:lnTo>
                <a:lnTo>
                  <a:pt x="0" y="0"/>
                </a:lnTo>
                <a:close/>
              </a:path>
            </a:pathLst>
          </a:custGeom>
          <a:blipFill>
            <a:blip r:embed="rId7"/>
            <a:stretch>
              <a:fillRect/>
            </a:stretch>
          </a:blipFill>
        </p:spPr>
        <p:txBody>
          <a:bodyPr/>
          <a:lstStyle/>
          <a:p>
            <a:endParaRPr lang="en-US"/>
          </a:p>
        </p:txBody>
      </p:sp>
      <p:sp>
        <p:nvSpPr>
          <p:cNvPr id="25" name="Freeform 25"/>
          <p:cNvSpPr/>
          <p:nvPr/>
        </p:nvSpPr>
        <p:spPr>
          <a:xfrm>
            <a:off x="7229299" y="6362253"/>
            <a:ext cx="170563" cy="117630"/>
          </a:xfrm>
          <a:custGeom>
            <a:avLst/>
            <a:gdLst/>
            <a:ahLst/>
            <a:cxnLst/>
            <a:rect l="l" t="t" r="r" b="b"/>
            <a:pathLst>
              <a:path w="170563" h="117630">
                <a:moveTo>
                  <a:pt x="0" y="0"/>
                </a:moveTo>
                <a:lnTo>
                  <a:pt x="170564" y="0"/>
                </a:lnTo>
                <a:lnTo>
                  <a:pt x="170564" y="117630"/>
                </a:lnTo>
                <a:lnTo>
                  <a:pt x="0" y="117630"/>
                </a:lnTo>
                <a:lnTo>
                  <a:pt x="0" y="0"/>
                </a:lnTo>
                <a:close/>
              </a:path>
            </a:pathLst>
          </a:custGeom>
          <a:blipFill>
            <a:blip r:embed="rId7"/>
            <a:stretch>
              <a:fillRect/>
            </a:stretch>
          </a:blipFill>
        </p:spPr>
        <p:txBody>
          <a:bodyPr/>
          <a:lstStyle/>
          <a:p>
            <a:endParaRPr lang="en-US"/>
          </a:p>
        </p:txBody>
      </p:sp>
      <p:sp>
        <p:nvSpPr>
          <p:cNvPr id="26" name="Freeform 26"/>
          <p:cNvSpPr/>
          <p:nvPr/>
        </p:nvSpPr>
        <p:spPr>
          <a:xfrm>
            <a:off x="7229299" y="7041628"/>
            <a:ext cx="170563" cy="117630"/>
          </a:xfrm>
          <a:custGeom>
            <a:avLst/>
            <a:gdLst/>
            <a:ahLst/>
            <a:cxnLst/>
            <a:rect l="l" t="t" r="r" b="b"/>
            <a:pathLst>
              <a:path w="170563" h="117630">
                <a:moveTo>
                  <a:pt x="0" y="0"/>
                </a:moveTo>
                <a:lnTo>
                  <a:pt x="170564" y="0"/>
                </a:lnTo>
                <a:lnTo>
                  <a:pt x="170564" y="117630"/>
                </a:lnTo>
                <a:lnTo>
                  <a:pt x="0" y="117630"/>
                </a:lnTo>
                <a:lnTo>
                  <a:pt x="0" y="0"/>
                </a:lnTo>
                <a:close/>
              </a:path>
            </a:pathLst>
          </a:custGeom>
          <a:blipFill>
            <a:blip r:embed="rId7"/>
            <a:stretch>
              <a:fillRect/>
            </a:stretch>
          </a:blipFill>
        </p:spPr>
        <p:txBody>
          <a:bodyPr/>
          <a:lstStyle/>
          <a:p>
            <a:endParaRPr lang="en-US"/>
          </a:p>
        </p:txBody>
      </p:sp>
      <p:sp>
        <p:nvSpPr>
          <p:cNvPr id="27" name="Freeform 27"/>
          <p:cNvSpPr/>
          <p:nvPr/>
        </p:nvSpPr>
        <p:spPr>
          <a:xfrm>
            <a:off x="7229299" y="7721233"/>
            <a:ext cx="170563" cy="117630"/>
          </a:xfrm>
          <a:custGeom>
            <a:avLst/>
            <a:gdLst/>
            <a:ahLst/>
            <a:cxnLst/>
            <a:rect l="l" t="t" r="r" b="b"/>
            <a:pathLst>
              <a:path w="170563" h="117630">
                <a:moveTo>
                  <a:pt x="0" y="0"/>
                </a:moveTo>
                <a:lnTo>
                  <a:pt x="170564" y="0"/>
                </a:lnTo>
                <a:lnTo>
                  <a:pt x="170564" y="117630"/>
                </a:lnTo>
                <a:lnTo>
                  <a:pt x="0" y="117630"/>
                </a:lnTo>
                <a:lnTo>
                  <a:pt x="0" y="0"/>
                </a:lnTo>
                <a:close/>
              </a:path>
            </a:pathLst>
          </a:custGeom>
          <a:blipFill>
            <a:blip r:embed="rId7"/>
            <a:stretch>
              <a:fillRect/>
            </a:stretch>
          </a:blipFill>
        </p:spPr>
        <p:txBody>
          <a:bodyPr/>
          <a:lstStyle/>
          <a:p>
            <a:endParaRPr lang="en-US"/>
          </a:p>
        </p:txBody>
      </p:sp>
      <p:sp>
        <p:nvSpPr>
          <p:cNvPr id="28" name="Freeform 28"/>
          <p:cNvSpPr/>
          <p:nvPr/>
        </p:nvSpPr>
        <p:spPr>
          <a:xfrm>
            <a:off x="1257300" y="6303438"/>
            <a:ext cx="170563" cy="117630"/>
          </a:xfrm>
          <a:custGeom>
            <a:avLst/>
            <a:gdLst/>
            <a:ahLst/>
            <a:cxnLst/>
            <a:rect l="l" t="t" r="r" b="b"/>
            <a:pathLst>
              <a:path w="170563" h="117630">
                <a:moveTo>
                  <a:pt x="0" y="0"/>
                </a:moveTo>
                <a:lnTo>
                  <a:pt x="170563" y="0"/>
                </a:lnTo>
                <a:lnTo>
                  <a:pt x="170563" y="117630"/>
                </a:lnTo>
                <a:lnTo>
                  <a:pt x="0" y="117630"/>
                </a:lnTo>
                <a:lnTo>
                  <a:pt x="0" y="0"/>
                </a:lnTo>
                <a:close/>
              </a:path>
            </a:pathLst>
          </a:custGeom>
          <a:blipFill>
            <a:blip r:embed="rId7"/>
            <a:stretch>
              <a:fillRect/>
            </a:stretch>
          </a:blipFill>
        </p:spPr>
        <p:txBody>
          <a:bodyPr/>
          <a:lstStyle/>
          <a:p>
            <a:endParaRPr lang="en-US"/>
          </a:p>
        </p:txBody>
      </p:sp>
      <p:sp>
        <p:nvSpPr>
          <p:cNvPr id="29" name="Freeform 29"/>
          <p:cNvSpPr/>
          <p:nvPr/>
        </p:nvSpPr>
        <p:spPr>
          <a:xfrm>
            <a:off x="1257300" y="6649668"/>
            <a:ext cx="170563" cy="117630"/>
          </a:xfrm>
          <a:custGeom>
            <a:avLst/>
            <a:gdLst/>
            <a:ahLst/>
            <a:cxnLst/>
            <a:rect l="l" t="t" r="r" b="b"/>
            <a:pathLst>
              <a:path w="170563" h="117630">
                <a:moveTo>
                  <a:pt x="0" y="0"/>
                </a:moveTo>
                <a:lnTo>
                  <a:pt x="170563" y="0"/>
                </a:lnTo>
                <a:lnTo>
                  <a:pt x="170563" y="117629"/>
                </a:lnTo>
                <a:lnTo>
                  <a:pt x="0" y="117629"/>
                </a:lnTo>
                <a:lnTo>
                  <a:pt x="0" y="0"/>
                </a:lnTo>
                <a:close/>
              </a:path>
            </a:pathLst>
          </a:custGeom>
          <a:blipFill>
            <a:blip r:embed="rId7"/>
            <a:stretch>
              <a:fillRect/>
            </a:stretch>
          </a:blipFill>
        </p:spPr>
        <p:txBody>
          <a:bodyPr/>
          <a:lstStyle/>
          <a:p>
            <a:endParaRPr lang="en-US"/>
          </a:p>
        </p:txBody>
      </p:sp>
      <p:sp>
        <p:nvSpPr>
          <p:cNvPr id="30" name="Freeform 30"/>
          <p:cNvSpPr/>
          <p:nvPr/>
        </p:nvSpPr>
        <p:spPr>
          <a:xfrm>
            <a:off x="1257300" y="7327378"/>
            <a:ext cx="170563" cy="117630"/>
          </a:xfrm>
          <a:custGeom>
            <a:avLst/>
            <a:gdLst/>
            <a:ahLst/>
            <a:cxnLst/>
            <a:rect l="l" t="t" r="r" b="b"/>
            <a:pathLst>
              <a:path w="170563" h="117630">
                <a:moveTo>
                  <a:pt x="0" y="0"/>
                </a:moveTo>
                <a:lnTo>
                  <a:pt x="170563" y="0"/>
                </a:lnTo>
                <a:lnTo>
                  <a:pt x="170563" y="117630"/>
                </a:lnTo>
                <a:lnTo>
                  <a:pt x="0" y="117630"/>
                </a:lnTo>
                <a:lnTo>
                  <a:pt x="0" y="0"/>
                </a:lnTo>
                <a:close/>
              </a:path>
            </a:pathLst>
          </a:custGeom>
          <a:blipFill>
            <a:blip r:embed="rId7"/>
            <a:stretch>
              <a:fillRect/>
            </a:stretch>
          </a:blipFill>
        </p:spPr>
        <p:txBody>
          <a:bodyPr/>
          <a:lstStyle/>
          <a:p>
            <a:endParaRPr lang="en-US"/>
          </a:p>
        </p:txBody>
      </p:sp>
      <p:sp>
        <p:nvSpPr>
          <p:cNvPr id="31" name="Freeform 31"/>
          <p:cNvSpPr/>
          <p:nvPr/>
        </p:nvSpPr>
        <p:spPr>
          <a:xfrm>
            <a:off x="1257300" y="7673608"/>
            <a:ext cx="170563" cy="117630"/>
          </a:xfrm>
          <a:custGeom>
            <a:avLst/>
            <a:gdLst/>
            <a:ahLst/>
            <a:cxnLst/>
            <a:rect l="l" t="t" r="r" b="b"/>
            <a:pathLst>
              <a:path w="170563" h="117630">
                <a:moveTo>
                  <a:pt x="0" y="0"/>
                </a:moveTo>
                <a:lnTo>
                  <a:pt x="170563" y="0"/>
                </a:lnTo>
                <a:lnTo>
                  <a:pt x="170563" y="117630"/>
                </a:lnTo>
                <a:lnTo>
                  <a:pt x="0" y="117630"/>
                </a:lnTo>
                <a:lnTo>
                  <a:pt x="0" y="0"/>
                </a:lnTo>
                <a:close/>
              </a:path>
            </a:pathLst>
          </a:custGeom>
          <a:blipFill>
            <a:blip r:embed="rId7"/>
            <a:stretch>
              <a:fillRect/>
            </a:stretch>
          </a:blipFill>
        </p:spPr>
        <p:txBody>
          <a:bodyPr/>
          <a:lstStyle/>
          <a:p>
            <a:endParaRPr lang="en-US"/>
          </a:p>
        </p:txBody>
      </p:sp>
      <p:grpSp>
        <p:nvGrpSpPr>
          <p:cNvPr id="32" name="Group 27">
            <a:extLst>
              <a:ext uri="{FF2B5EF4-FFF2-40B4-BE49-F238E27FC236}">
                <a16:creationId xmlns:a16="http://schemas.microsoft.com/office/drawing/2014/main" id="{585E2C96-5752-FE4D-C497-4D1A75D13560}"/>
              </a:ext>
            </a:extLst>
          </p:cNvPr>
          <p:cNvGrpSpPr/>
          <p:nvPr/>
        </p:nvGrpSpPr>
        <p:grpSpPr>
          <a:xfrm>
            <a:off x="14249400" y="769580"/>
            <a:ext cx="4594416" cy="518240"/>
            <a:chOff x="0" y="0"/>
            <a:chExt cx="1127275" cy="136491"/>
          </a:xfrm>
        </p:grpSpPr>
        <p:sp>
          <p:nvSpPr>
            <p:cNvPr id="33" name="Freeform 28">
              <a:extLst>
                <a:ext uri="{FF2B5EF4-FFF2-40B4-BE49-F238E27FC236}">
                  <a16:creationId xmlns:a16="http://schemas.microsoft.com/office/drawing/2014/main" id="{7F739385-5869-155E-552C-456433213351}"/>
                </a:ext>
              </a:extLst>
            </p:cNvPr>
            <p:cNvSpPr/>
            <p:nvPr/>
          </p:nvSpPr>
          <p:spPr>
            <a:xfrm>
              <a:off x="0" y="0"/>
              <a:ext cx="1127275" cy="136491"/>
            </a:xfrm>
            <a:custGeom>
              <a:avLst/>
              <a:gdLst/>
              <a:ahLst/>
              <a:cxnLst/>
              <a:rect l="l" t="t" r="r" b="b"/>
              <a:pathLst>
                <a:path w="1127275" h="136491">
                  <a:moveTo>
                    <a:pt x="10853" y="0"/>
                  </a:moveTo>
                  <a:lnTo>
                    <a:pt x="1116422" y="0"/>
                  </a:lnTo>
                  <a:cubicBezTo>
                    <a:pt x="1122416" y="0"/>
                    <a:pt x="1127275" y="4859"/>
                    <a:pt x="1127275" y="10853"/>
                  </a:cubicBezTo>
                  <a:lnTo>
                    <a:pt x="1127275" y="125638"/>
                  </a:lnTo>
                  <a:cubicBezTo>
                    <a:pt x="1127275" y="131632"/>
                    <a:pt x="1122416" y="136491"/>
                    <a:pt x="1116422" y="136491"/>
                  </a:cubicBezTo>
                  <a:lnTo>
                    <a:pt x="10853" y="136491"/>
                  </a:lnTo>
                  <a:cubicBezTo>
                    <a:pt x="4859" y="136491"/>
                    <a:pt x="0" y="131632"/>
                    <a:pt x="0" y="125638"/>
                  </a:cubicBezTo>
                  <a:lnTo>
                    <a:pt x="0" y="10853"/>
                  </a:lnTo>
                  <a:cubicBezTo>
                    <a:pt x="0" y="4859"/>
                    <a:pt x="4859" y="0"/>
                    <a:pt x="10853" y="0"/>
                  </a:cubicBezTo>
                  <a:close/>
                </a:path>
              </a:pathLst>
            </a:custGeom>
            <a:solidFill>
              <a:srgbClr val="52714B"/>
            </a:solidFill>
          </p:spPr>
          <p:txBody>
            <a:bodyPr/>
            <a:lstStyle/>
            <a:p>
              <a:endParaRPr lang="en-US"/>
            </a:p>
          </p:txBody>
        </p:sp>
        <p:sp>
          <p:nvSpPr>
            <p:cNvPr id="34" name="TextBox 29">
              <a:extLst>
                <a:ext uri="{FF2B5EF4-FFF2-40B4-BE49-F238E27FC236}">
                  <a16:creationId xmlns:a16="http://schemas.microsoft.com/office/drawing/2014/main" id="{6E75ACA1-C4AA-FB02-4FE4-752053481DC2}"/>
                </a:ext>
              </a:extLst>
            </p:cNvPr>
            <p:cNvSpPr txBox="1"/>
            <p:nvPr/>
          </p:nvSpPr>
          <p:spPr>
            <a:xfrm>
              <a:off x="0" y="-9525"/>
              <a:ext cx="1127275" cy="146016"/>
            </a:xfrm>
            <a:prstGeom prst="rect">
              <a:avLst/>
            </a:prstGeom>
          </p:spPr>
          <p:txBody>
            <a:bodyPr lIns="50800" tIns="50800" rIns="50800" bIns="50800" rtlCol="0" anchor="ctr"/>
            <a:lstStyle/>
            <a:p>
              <a:pPr algn="r">
                <a:lnSpc>
                  <a:spcPts val="2400"/>
                </a:lnSpc>
              </a:pPr>
              <a:endParaRPr/>
            </a:p>
          </p:txBody>
        </p:sp>
      </p:grpSp>
      <p:sp>
        <p:nvSpPr>
          <p:cNvPr id="35" name="TextBox 30">
            <a:extLst>
              <a:ext uri="{FF2B5EF4-FFF2-40B4-BE49-F238E27FC236}">
                <a16:creationId xmlns:a16="http://schemas.microsoft.com/office/drawing/2014/main" id="{B53A5958-A44C-1FD0-5EFF-3049AAF8B7BB}"/>
              </a:ext>
            </a:extLst>
          </p:cNvPr>
          <p:cNvSpPr txBox="1"/>
          <p:nvPr/>
        </p:nvSpPr>
        <p:spPr>
          <a:xfrm>
            <a:off x="14563694" y="866792"/>
            <a:ext cx="3592506" cy="314292"/>
          </a:xfrm>
          <a:prstGeom prst="rect">
            <a:avLst/>
          </a:prstGeom>
        </p:spPr>
        <p:txBody>
          <a:bodyPr wrap="square" lIns="0" tIns="0" rIns="0" bIns="0" rtlCol="0" anchor="t">
            <a:spAutoFit/>
          </a:bodyPr>
          <a:lstStyle/>
          <a:p>
            <a:pPr algn="ctr">
              <a:lnSpc>
                <a:spcPts val="2400"/>
              </a:lnSpc>
              <a:spcBef>
                <a:spcPct val="0"/>
              </a:spcBef>
            </a:pPr>
            <a:r>
              <a:rPr lang="en-US" sz="2000">
                <a:solidFill>
                  <a:srgbClr val="FFFFFF"/>
                </a:solidFill>
                <a:latin typeface="Enduro"/>
                <a:ea typeface="Enduro"/>
                <a:cs typeface="Enduro"/>
                <a:sym typeface="Enduro"/>
              </a:rPr>
              <a:t>Drive adoption &amp; engagement</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AF9F4"/>
        </a:solidFill>
        <a:effectLst/>
      </p:bgPr>
    </p:bg>
    <p:spTree>
      <p:nvGrpSpPr>
        <p:cNvPr id="1" name=""/>
        <p:cNvGrpSpPr/>
        <p:nvPr/>
      </p:nvGrpSpPr>
      <p:grpSpPr>
        <a:xfrm>
          <a:off x="0" y="0"/>
          <a:ext cx="0" cy="0"/>
          <a:chOff x="0" y="0"/>
          <a:chExt cx="0" cy="0"/>
        </a:xfrm>
      </p:grpSpPr>
      <p:grpSp>
        <p:nvGrpSpPr>
          <p:cNvPr id="2" name="Group 2"/>
          <p:cNvGrpSpPr>
            <a:grpSpLocks noChangeAspect="1"/>
          </p:cNvGrpSpPr>
          <p:nvPr/>
        </p:nvGrpSpPr>
        <p:grpSpPr>
          <a:xfrm>
            <a:off x="893959" y="9542602"/>
            <a:ext cx="727138" cy="422491"/>
            <a:chOff x="0" y="0"/>
            <a:chExt cx="727138" cy="422491"/>
          </a:xfrm>
        </p:grpSpPr>
        <p:sp>
          <p:nvSpPr>
            <p:cNvPr id="3" name="Freeform 3"/>
            <p:cNvSpPr/>
            <p:nvPr/>
          </p:nvSpPr>
          <p:spPr>
            <a:xfrm>
              <a:off x="63500" y="63500"/>
              <a:ext cx="272796" cy="295402"/>
            </a:xfrm>
            <a:custGeom>
              <a:avLst/>
              <a:gdLst/>
              <a:ahLst/>
              <a:cxnLst/>
              <a:rect l="l" t="t" r="r" b="b"/>
              <a:pathLst>
                <a:path w="272796" h="295402">
                  <a:moveTo>
                    <a:pt x="220345" y="128397"/>
                  </a:moveTo>
                  <a:cubicBezTo>
                    <a:pt x="183261" y="128397"/>
                    <a:pt x="142621" y="151003"/>
                    <a:pt x="120015" y="164973"/>
                  </a:cubicBezTo>
                  <a:lnTo>
                    <a:pt x="111252" y="171069"/>
                  </a:lnTo>
                  <a:lnTo>
                    <a:pt x="122301" y="189484"/>
                  </a:lnTo>
                  <a:lnTo>
                    <a:pt x="132080" y="184404"/>
                  </a:lnTo>
                  <a:cubicBezTo>
                    <a:pt x="155194" y="172212"/>
                    <a:pt x="179197" y="166497"/>
                    <a:pt x="201549" y="166497"/>
                  </a:cubicBezTo>
                  <a:cubicBezTo>
                    <a:pt x="223901" y="166497"/>
                    <a:pt x="236601" y="176911"/>
                    <a:pt x="236601" y="194437"/>
                  </a:cubicBezTo>
                  <a:cubicBezTo>
                    <a:pt x="236601" y="219329"/>
                    <a:pt x="208026" y="256159"/>
                    <a:pt x="146685" y="256159"/>
                  </a:cubicBezTo>
                  <a:cubicBezTo>
                    <a:pt x="85344" y="256159"/>
                    <a:pt x="41783" y="206502"/>
                    <a:pt x="41783" y="140716"/>
                  </a:cubicBezTo>
                  <a:cubicBezTo>
                    <a:pt x="41783" y="100203"/>
                    <a:pt x="57912" y="74803"/>
                    <a:pt x="71501" y="60452"/>
                  </a:cubicBezTo>
                  <a:cubicBezTo>
                    <a:pt x="88900" y="42164"/>
                    <a:pt x="112522" y="31623"/>
                    <a:pt x="136525" y="31623"/>
                  </a:cubicBezTo>
                  <a:cubicBezTo>
                    <a:pt x="160528" y="31623"/>
                    <a:pt x="184912" y="43180"/>
                    <a:pt x="205613" y="65151"/>
                  </a:cubicBezTo>
                  <a:lnTo>
                    <a:pt x="211328" y="71247"/>
                  </a:lnTo>
                  <a:lnTo>
                    <a:pt x="247650" y="31877"/>
                  </a:lnTo>
                  <a:lnTo>
                    <a:pt x="240411" y="26924"/>
                  </a:lnTo>
                  <a:cubicBezTo>
                    <a:pt x="214249" y="9271"/>
                    <a:pt x="184658" y="0"/>
                    <a:pt x="154940" y="0"/>
                  </a:cubicBezTo>
                  <a:cubicBezTo>
                    <a:pt x="115062" y="0"/>
                    <a:pt x="75819" y="15494"/>
                    <a:pt x="47244" y="42545"/>
                  </a:cubicBezTo>
                  <a:cubicBezTo>
                    <a:pt x="16764" y="71501"/>
                    <a:pt x="0" y="111379"/>
                    <a:pt x="0" y="155194"/>
                  </a:cubicBezTo>
                  <a:cubicBezTo>
                    <a:pt x="0" y="246253"/>
                    <a:pt x="67818" y="295402"/>
                    <a:pt x="131699" y="295402"/>
                  </a:cubicBezTo>
                  <a:cubicBezTo>
                    <a:pt x="170688" y="295402"/>
                    <a:pt x="207137" y="281051"/>
                    <a:pt x="234569" y="254889"/>
                  </a:cubicBezTo>
                  <a:cubicBezTo>
                    <a:pt x="258191" y="232410"/>
                    <a:pt x="272796" y="202565"/>
                    <a:pt x="272796" y="177165"/>
                  </a:cubicBezTo>
                  <a:cubicBezTo>
                    <a:pt x="272796" y="147066"/>
                    <a:pt x="252730" y="128270"/>
                    <a:pt x="220345" y="128270"/>
                  </a:cubicBezTo>
                  <a:close/>
                </a:path>
              </a:pathLst>
            </a:custGeom>
            <a:solidFill>
              <a:srgbClr val="FAF9F4"/>
            </a:solidFill>
          </p:spPr>
          <p:txBody>
            <a:bodyPr/>
            <a:lstStyle/>
            <a:p>
              <a:endParaRPr lang="en-US"/>
            </a:p>
          </p:txBody>
        </p:sp>
        <p:sp>
          <p:nvSpPr>
            <p:cNvPr id="4" name="Freeform 4"/>
            <p:cNvSpPr/>
            <p:nvPr/>
          </p:nvSpPr>
          <p:spPr>
            <a:xfrm>
              <a:off x="361188" y="151765"/>
              <a:ext cx="200152" cy="207264"/>
            </a:xfrm>
            <a:custGeom>
              <a:avLst/>
              <a:gdLst/>
              <a:ahLst/>
              <a:cxnLst/>
              <a:rect l="l" t="t" r="r" b="b"/>
              <a:pathLst>
                <a:path w="200152" h="207264">
                  <a:moveTo>
                    <a:pt x="104775" y="0"/>
                  </a:moveTo>
                  <a:cubicBezTo>
                    <a:pt x="45085" y="0"/>
                    <a:pt x="0" y="46736"/>
                    <a:pt x="0" y="108585"/>
                  </a:cubicBezTo>
                  <a:cubicBezTo>
                    <a:pt x="0" y="165735"/>
                    <a:pt x="40132" y="207264"/>
                    <a:pt x="95377" y="207264"/>
                  </a:cubicBezTo>
                  <a:cubicBezTo>
                    <a:pt x="155067" y="207264"/>
                    <a:pt x="200152" y="160528"/>
                    <a:pt x="200152" y="98679"/>
                  </a:cubicBezTo>
                  <a:cubicBezTo>
                    <a:pt x="200152" y="41529"/>
                    <a:pt x="160020" y="0"/>
                    <a:pt x="104775" y="0"/>
                  </a:cubicBezTo>
                  <a:close/>
                  <a:moveTo>
                    <a:pt x="41021" y="96901"/>
                  </a:moveTo>
                  <a:cubicBezTo>
                    <a:pt x="41021" y="65278"/>
                    <a:pt x="57912" y="31242"/>
                    <a:pt x="94996" y="31242"/>
                  </a:cubicBezTo>
                  <a:cubicBezTo>
                    <a:pt x="137160" y="31242"/>
                    <a:pt x="159131" y="71120"/>
                    <a:pt x="159131" y="110363"/>
                  </a:cubicBezTo>
                  <a:cubicBezTo>
                    <a:pt x="159131" y="141986"/>
                    <a:pt x="142240" y="176022"/>
                    <a:pt x="105156" y="176022"/>
                  </a:cubicBezTo>
                  <a:cubicBezTo>
                    <a:pt x="62992" y="176022"/>
                    <a:pt x="41021" y="136144"/>
                    <a:pt x="41021" y="96901"/>
                  </a:cubicBezTo>
                  <a:close/>
                </a:path>
              </a:pathLst>
            </a:custGeom>
            <a:solidFill>
              <a:srgbClr val="FAF9F4"/>
            </a:solidFill>
          </p:spPr>
          <p:txBody>
            <a:bodyPr/>
            <a:lstStyle/>
            <a:p>
              <a:endParaRPr lang="en-US"/>
            </a:p>
          </p:txBody>
        </p:sp>
        <p:sp>
          <p:nvSpPr>
            <p:cNvPr id="5" name="Freeform 5"/>
            <p:cNvSpPr/>
            <p:nvPr/>
          </p:nvSpPr>
          <p:spPr>
            <a:xfrm>
              <a:off x="560451" y="63500"/>
              <a:ext cx="103378" cy="291973"/>
            </a:xfrm>
            <a:custGeom>
              <a:avLst/>
              <a:gdLst/>
              <a:ahLst/>
              <a:cxnLst/>
              <a:rect l="l" t="t" r="r" b="b"/>
              <a:pathLst>
                <a:path w="103378" h="291973">
                  <a:moveTo>
                    <a:pt x="89154" y="0"/>
                  </a:moveTo>
                  <a:lnTo>
                    <a:pt x="86995" y="2032"/>
                  </a:lnTo>
                  <a:cubicBezTo>
                    <a:pt x="58039" y="28067"/>
                    <a:pt x="30480" y="50038"/>
                    <a:pt x="5334" y="67564"/>
                  </a:cubicBezTo>
                  <a:lnTo>
                    <a:pt x="0" y="71247"/>
                  </a:lnTo>
                  <a:lnTo>
                    <a:pt x="8636" y="89408"/>
                  </a:lnTo>
                  <a:lnTo>
                    <a:pt x="60579" y="64643"/>
                  </a:lnTo>
                  <a:lnTo>
                    <a:pt x="60579" y="291973"/>
                  </a:lnTo>
                  <a:lnTo>
                    <a:pt x="103378" y="291973"/>
                  </a:lnTo>
                  <a:lnTo>
                    <a:pt x="103124" y="0"/>
                  </a:lnTo>
                  <a:close/>
                </a:path>
              </a:pathLst>
            </a:custGeom>
            <a:solidFill>
              <a:srgbClr val="FAF9F4"/>
            </a:solidFill>
          </p:spPr>
          <p:txBody>
            <a:bodyPr/>
            <a:lstStyle/>
            <a:p>
              <a:endParaRPr lang="en-US"/>
            </a:p>
          </p:txBody>
        </p:sp>
      </p:grpSp>
      <p:sp>
        <p:nvSpPr>
          <p:cNvPr id="6" name="Freeform 6" descr="preencoded.png"/>
          <p:cNvSpPr/>
          <p:nvPr/>
        </p:nvSpPr>
        <p:spPr>
          <a:xfrm>
            <a:off x="952500" y="9601200"/>
            <a:ext cx="609600" cy="304800"/>
          </a:xfrm>
          <a:custGeom>
            <a:avLst/>
            <a:gdLst/>
            <a:ahLst/>
            <a:cxnLst/>
            <a:rect l="l" t="t" r="r" b="b"/>
            <a:pathLst>
              <a:path w="609600" h="304800">
                <a:moveTo>
                  <a:pt x="0" y="0"/>
                </a:moveTo>
                <a:lnTo>
                  <a:pt x="609600" y="0"/>
                </a:lnTo>
                <a:lnTo>
                  <a:pt x="609600" y="304800"/>
                </a:lnTo>
                <a:lnTo>
                  <a:pt x="0" y="3048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7" name="TextBox 7"/>
          <p:cNvSpPr txBox="1"/>
          <p:nvPr/>
        </p:nvSpPr>
        <p:spPr>
          <a:xfrm>
            <a:off x="1043940" y="1474470"/>
            <a:ext cx="15408492" cy="751840"/>
          </a:xfrm>
          <a:prstGeom prst="rect">
            <a:avLst/>
          </a:prstGeom>
        </p:spPr>
        <p:txBody>
          <a:bodyPr lIns="0" tIns="0" rIns="0" bIns="0" rtlCol="0" anchor="t">
            <a:spAutoFit/>
          </a:bodyPr>
          <a:lstStyle/>
          <a:p>
            <a:pPr algn="l">
              <a:lnSpc>
                <a:spcPts val="5600"/>
              </a:lnSpc>
            </a:pPr>
            <a:r>
              <a:rPr lang="en-US" sz="5600" spc="-175">
                <a:solidFill>
                  <a:srgbClr val="394646"/>
                </a:solidFill>
                <a:latin typeface="Enduro Narrow"/>
                <a:ea typeface="Enduro Narrow"/>
                <a:cs typeface="Enduro Narrow"/>
                <a:sym typeface="Enduro Narrow"/>
              </a:rPr>
              <a:t>Ideas to drive engagement and a learning culture</a:t>
            </a:r>
          </a:p>
        </p:txBody>
      </p:sp>
      <p:sp>
        <p:nvSpPr>
          <p:cNvPr id="8" name="TextBox 8"/>
          <p:cNvSpPr txBox="1"/>
          <p:nvPr/>
        </p:nvSpPr>
        <p:spPr>
          <a:xfrm>
            <a:off x="1028700" y="5389679"/>
            <a:ext cx="4989195" cy="2386767"/>
          </a:xfrm>
          <a:prstGeom prst="rect">
            <a:avLst/>
          </a:prstGeom>
        </p:spPr>
        <p:txBody>
          <a:bodyPr lIns="0" tIns="0" rIns="0" bIns="0" rtlCol="0" anchor="t">
            <a:spAutoFit/>
          </a:bodyPr>
          <a:lstStyle/>
          <a:p>
            <a:pPr algn="l">
              <a:lnSpc>
                <a:spcPts val="3150"/>
              </a:lnSpc>
            </a:pPr>
            <a:r>
              <a:rPr lang="en-US" sz="2100" spc="-73">
                <a:solidFill>
                  <a:srgbClr val="394646"/>
                </a:solidFill>
                <a:latin typeface="Enduro"/>
                <a:ea typeface="Enduro"/>
                <a:cs typeface="Enduro"/>
                <a:sym typeface="Enduro"/>
              </a:rPr>
              <a:t>Have your Go1 CSM and key internal stakeholders host a session exploring Go1 and tips for getting the most out of it.</a:t>
            </a:r>
          </a:p>
          <a:p>
            <a:pPr algn="l">
              <a:lnSpc>
                <a:spcPts val="3150"/>
              </a:lnSpc>
            </a:pPr>
            <a:endParaRPr lang="en-US" sz="2100" spc="-73">
              <a:solidFill>
                <a:srgbClr val="394646"/>
              </a:solidFill>
              <a:latin typeface="Enduro"/>
              <a:ea typeface="Enduro"/>
              <a:cs typeface="Enduro"/>
              <a:sym typeface="Enduro"/>
            </a:endParaRPr>
          </a:p>
          <a:p>
            <a:pPr algn="l">
              <a:lnSpc>
                <a:spcPts val="3150"/>
              </a:lnSpc>
            </a:pPr>
            <a:r>
              <a:rPr lang="en-US" sz="2100" spc="-75">
                <a:solidFill>
                  <a:srgbClr val="394646"/>
                </a:solidFill>
                <a:latin typeface="Enduro"/>
                <a:ea typeface="Enduro"/>
                <a:cs typeface="Enduro"/>
                <a:sym typeface="Enduro"/>
              </a:rPr>
              <a:t>Record and share the video on your intranet or other channels.</a:t>
            </a:r>
          </a:p>
        </p:txBody>
      </p:sp>
      <p:sp>
        <p:nvSpPr>
          <p:cNvPr id="9" name="TextBox 9"/>
          <p:cNvSpPr txBox="1"/>
          <p:nvPr/>
        </p:nvSpPr>
        <p:spPr>
          <a:xfrm>
            <a:off x="6638925" y="5389679"/>
            <a:ext cx="4998720" cy="2386767"/>
          </a:xfrm>
          <a:prstGeom prst="rect">
            <a:avLst/>
          </a:prstGeom>
        </p:spPr>
        <p:txBody>
          <a:bodyPr lIns="0" tIns="0" rIns="0" bIns="0" rtlCol="0" anchor="t">
            <a:spAutoFit/>
          </a:bodyPr>
          <a:lstStyle/>
          <a:p>
            <a:pPr algn="l">
              <a:lnSpc>
                <a:spcPts val="3150"/>
              </a:lnSpc>
            </a:pPr>
            <a:r>
              <a:rPr lang="en-US" sz="2100" spc="-73">
                <a:solidFill>
                  <a:srgbClr val="394646"/>
                </a:solidFill>
                <a:latin typeface="Enduro"/>
                <a:ea typeface="Enduro"/>
                <a:cs typeface="Enduro"/>
                <a:sym typeface="Enduro"/>
              </a:rPr>
              <a:t>Spotlight the top 10 learners with the most time spent learning with Go1.</a:t>
            </a:r>
          </a:p>
          <a:p>
            <a:pPr algn="l">
              <a:lnSpc>
                <a:spcPts val="3150"/>
              </a:lnSpc>
            </a:pPr>
            <a:endParaRPr lang="en-US" sz="2100" spc="-73">
              <a:solidFill>
                <a:srgbClr val="394646"/>
              </a:solidFill>
              <a:latin typeface="Enduro"/>
              <a:ea typeface="Enduro"/>
              <a:cs typeface="Enduro"/>
              <a:sym typeface="Enduro"/>
            </a:endParaRPr>
          </a:p>
          <a:p>
            <a:pPr algn="l">
              <a:lnSpc>
                <a:spcPts val="3150"/>
              </a:lnSpc>
            </a:pPr>
            <a:r>
              <a:rPr lang="en-US" sz="2100" spc="-75">
                <a:solidFill>
                  <a:srgbClr val="394646"/>
                </a:solidFill>
                <a:latin typeface="Enduro"/>
                <a:ea typeface="Enduro"/>
                <a:cs typeface="Enduro"/>
                <a:sym typeface="Enduro"/>
              </a:rPr>
              <a:t>Create a simple spotlight graphic and share it on your in-office video boards, internal newsletters, or intranet.</a:t>
            </a:r>
          </a:p>
        </p:txBody>
      </p:sp>
      <p:sp>
        <p:nvSpPr>
          <p:cNvPr id="10" name="TextBox 10"/>
          <p:cNvSpPr txBox="1"/>
          <p:nvPr/>
        </p:nvSpPr>
        <p:spPr>
          <a:xfrm>
            <a:off x="12258675" y="5389680"/>
            <a:ext cx="5325966" cy="3187065"/>
          </a:xfrm>
          <a:prstGeom prst="rect">
            <a:avLst/>
          </a:prstGeom>
        </p:spPr>
        <p:txBody>
          <a:bodyPr lIns="0" tIns="0" rIns="0" bIns="0" rtlCol="0" anchor="t">
            <a:spAutoFit/>
          </a:bodyPr>
          <a:lstStyle/>
          <a:p>
            <a:pPr algn="l">
              <a:lnSpc>
                <a:spcPts val="3150"/>
              </a:lnSpc>
            </a:pPr>
            <a:r>
              <a:rPr lang="en-US" sz="2100" spc="-73">
                <a:solidFill>
                  <a:srgbClr val="394646"/>
                </a:solidFill>
                <a:latin typeface="Enduro"/>
                <a:ea typeface="Enduro"/>
                <a:cs typeface="Enduro"/>
                <a:sym typeface="Enduro"/>
              </a:rPr>
              <a:t>Whether it’s a monthly message with recommended content around a learning theme, a new Go1 playlist, or an exec sharing their favorite course, the more you highlight learning possibilities the more likely learners are to engage.</a:t>
            </a:r>
          </a:p>
          <a:p>
            <a:pPr algn="l">
              <a:lnSpc>
                <a:spcPts val="3150"/>
              </a:lnSpc>
            </a:pPr>
            <a:endParaRPr lang="en-US" sz="2100" spc="-73">
              <a:solidFill>
                <a:srgbClr val="394646"/>
              </a:solidFill>
              <a:latin typeface="Enduro"/>
              <a:ea typeface="Enduro"/>
              <a:cs typeface="Enduro"/>
              <a:sym typeface="Enduro"/>
            </a:endParaRPr>
          </a:p>
          <a:p>
            <a:pPr algn="l">
              <a:lnSpc>
                <a:spcPts val="3150"/>
              </a:lnSpc>
            </a:pPr>
            <a:endParaRPr lang="en-US" sz="2100" spc="-73">
              <a:solidFill>
                <a:srgbClr val="394646"/>
              </a:solidFill>
              <a:latin typeface="Enduro"/>
              <a:ea typeface="Enduro"/>
              <a:cs typeface="Enduro"/>
              <a:sym typeface="Enduro"/>
            </a:endParaRPr>
          </a:p>
        </p:txBody>
      </p:sp>
      <p:sp>
        <p:nvSpPr>
          <p:cNvPr id="11" name="TextBox 11"/>
          <p:cNvSpPr txBox="1"/>
          <p:nvPr/>
        </p:nvSpPr>
        <p:spPr>
          <a:xfrm>
            <a:off x="1028700" y="4684829"/>
            <a:ext cx="4932045" cy="373446"/>
          </a:xfrm>
          <a:prstGeom prst="rect">
            <a:avLst/>
          </a:prstGeom>
        </p:spPr>
        <p:txBody>
          <a:bodyPr lIns="0" tIns="0" rIns="0" bIns="0" rtlCol="0" anchor="t">
            <a:spAutoFit/>
          </a:bodyPr>
          <a:lstStyle/>
          <a:p>
            <a:pPr algn="l">
              <a:lnSpc>
                <a:spcPts val="2700"/>
              </a:lnSpc>
            </a:pPr>
            <a:r>
              <a:rPr lang="en-US" sz="2700" spc="-75">
                <a:solidFill>
                  <a:srgbClr val="242C2C"/>
                </a:solidFill>
                <a:latin typeface="Enduro"/>
                <a:ea typeface="Enduro"/>
                <a:cs typeface="Enduro"/>
                <a:sym typeface="Enduro"/>
              </a:rPr>
              <a:t>Host a demo or office hours</a:t>
            </a:r>
          </a:p>
        </p:txBody>
      </p:sp>
      <p:sp>
        <p:nvSpPr>
          <p:cNvPr id="12" name="TextBox 12"/>
          <p:cNvSpPr txBox="1"/>
          <p:nvPr/>
        </p:nvSpPr>
        <p:spPr>
          <a:xfrm>
            <a:off x="6638925" y="4684830"/>
            <a:ext cx="5528310" cy="373446"/>
          </a:xfrm>
          <a:prstGeom prst="rect">
            <a:avLst/>
          </a:prstGeom>
        </p:spPr>
        <p:txBody>
          <a:bodyPr lIns="0" tIns="0" rIns="0" bIns="0" rtlCol="0" anchor="t">
            <a:spAutoFit/>
          </a:bodyPr>
          <a:lstStyle/>
          <a:p>
            <a:pPr algn="l">
              <a:lnSpc>
                <a:spcPts val="2700"/>
              </a:lnSpc>
            </a:pPr>
            <a:r>
              <a:rPr lang="en-US" sz="2700" spc="-75">
                <a:solidFill>
                  <a:srgbClr val="242C2C"/>
                </a:solidFill>
                <a:latin typeface="Enduro"/>
                <a:ea typeface="Enduro"/>
                <a:cs typeface="Enduro"/>
                <a:sym typeface="Enduro"/>
              </a:rPr>
              <a:t>Celebrate “Learners of the month”</a:t>
            </a:r>
          </a:p>
        </p:txBody>
      </p:sp>
      <p:sp>
        <p:nvSpPr>
          <p:cNvPr id="13" name="TextBox 13"/>
          <p:cNvSpPr txBox="1"/>
          <p:nvPr/>
        </p:nvSpPr>
        <p:spPr>
          <a:xfrm>
            <a:off x="12258675" y="4684830"/>
            <a:ext cx="4989195" cy="373446"/>
          </a:xfrm>
          <a:prstGeom prst="rect">
            <a:avLst/>
          </a:prstGeom>
        </p:spPr>
        <p:txBody>
          <a:bodyPr lIns="0" tIns="0" rIns="0" bIns="0" rtlCol="0" anchor="t">
            <a:spAutoFit/>
          </a:bodyPr>
          <a:lstStyle/>
          <a:p>
            <a:pPr algn="l">
              <a:lnSpc>
                <a:spcPts val="2700"/>
              </a:lnSpc>
            </a:pPr>
            <a:r>
              <a:rPr lang="en-US" sz="2700" spc="-75">
                <a:solidFill>
                  <a:srgbClr val="242C2C"/>
                </a:solidFill>
                <a:latin typeface="Enduro"/>
                <a:ea typeface="Enduro"/>
                <a:cs typeface="Enduro"/>
                <a:sym typeface="Enduro"/>
              </a:rPr>
              <a:t>Reinforce the message</a:t>
            </a:r>
          </a:p>
        </p:txBody>
      </p:sp>
      <p:sp>
        <p:nvSpPr>
          <p:cNvPr id="14" name="TextBox 14"/>
          <p:cNvSpPr txBox="1"/>
          <p:nvPr/>
        </p:nvSpPr>
        <p:spPr>
          <a:xfrm>
            <a:off x="1043940" y="2536507"/>
            <a:ext cx="10229306" cy="533466"/>
          </a:xfrm>
          <a:prstGeom prst="rect">
            <a:avLst/>
          </a:prstGeom>
        </p:spPr>
        <p:txBody>
          <a:bodyPr lIns="0" tIns="0" rIns="0" bIns="0" rtlCol="0" anchor="t">
            <a:spAutoFit/>
          </a:bodyPr>
          <a:lstStyle/>
          <a:p>
            <a:pPr algn="l">
              <a:lnSpc>
                <a:spcPts val="2160"/>
              </a:lnSpc>
            </a:pPr>
            <a:r>
              <a:rPr lang="en-US" sz="1800">
                <a:solidFill>
                  <a:srgbClr val="394646"/>
                </a:solidFill>
                <a:latin typeface="Enduro"/>
                <a:ea typeface="Enduro"/>
                <a:cs typeface="Enduro"/>
                <a:sym typeface="Enduro"/>
              </a:rPr>
              <a:t>Getting people to engage with learning can be tough. That’s why we’re sharing what’s worked well for Go1 customers — and what we do ourselves.</a:t>
            </a:r>
          </a:p>
        </p:txBody>
      </p:sp>
      <p:grpSp>
        <p:nvGrpSpPr>
          <p:cNvPr id="15" name="Group 15"/>
          <p:cNvGrpSpPr/>
          <p:nvPr/>
        </p:nvGrpSpPr>
        <p:grpSpPr>
          <a:xfrm>
            <a:off x="6599872" y="3664619"/>
            <a:ext cx="657225" cy="657225"/>
            <a:chOff x="0" y="0"/>
            <a:chExt cx="876300" cy="876300"/>
          </a:xfrm>
        </p:grpSpPr>
        <p:sp>
          <p:nvSpPr>
            <p:cNvPr id="16" name="Freeform 16"/>
            <p:cNvSpPr/>
            <p:nvPr/>
          </p:nvSpPr>
          <p:spPr>
            <a:xfrm>
              <a:off x="0" y="0"/>
              <a:ext cx="876300" cy="876300"/>
            </a:xfrm>
            <a:custGeom>
              <a:avLst/>
              <a:gdLst/>
              <a:ahLst/>
              <a:cxnLst/>
              <a:rect l="l" t="t" r="r" b="b"/>
              <a:pathLst>
                <a:path w="876300" h="876300">
                  <a:moveTo>
                    <a:pt x="0" y="146050"/>
                  </a:moveTo>
                  <a:cubicBezTo>
                    <a:pt x="0" y="65405"/>
                    <a:pt x="65405" y="0"/>
                    <a:pt x="146050" y="0"/>
                  </a:cubicBezTo>
                  <a:lnTo>
                    <a:pt x="730250" y="0"/>
                  </a:lnTo>
                  <a:cubicBezTo>
                    <a:pt x="810895" y="0"/>
                    <a:pt x="876300" y="65405"/>
                    <a:pt x="876300" y="146050"/>
                  </a:cubicBezTo>
                  <a:lnTo>
                    <a:pt x="876300" y="730250"/>
                  </a:lnTo>
                  <a:cubicBezTo>
                    <a:pt x="876300" y="810895"/>
                    <a:pt x="810895" y="876300"/>
                    <a:pt x="730250" y="876300"/>
                  </a:cubicBezTo>
                  <a:lnTo>
                    <a:pt x="146050" y="876300"/>
                  </a:lnTo>
                  <a:cubicBezTo>
                    <a:pt x="65405" y="876300"/>
                    <a:pt x="0" y="810895"/>
                    <a:pt x="0" y="730250"/>
                  </a:cubicBezTo>
                  <a:close/>
                </a:path>
              </a:pathLst>
            </a:custGeom>
            <a:solidFill>
              <a:srgbClr val="D3EAEE"/>
            </a:solidFill>
          </p:spPr>
          <p:txBody>
            <a:bodyPr/>
            <a:lstStyle/>
            <a:p>
              <a:endParaRPr lang="en-US"/>
            </a:p>
          </p:txBody>
        </p:sp>
      </p:grpSp>
      <p:grpSp>
        <p:nvGrpSpPr>
          <p:cNvPr id="17" name="Group 17"/>
          <p:cNvGrpSpPr/>
          <p:nvPr/>
        </p:nvGrpSpPr>
        <p:grpSpPr>
          <a:xfrm>
            <a:off x="1058004" y="3744532"/>
            <a:ext cx="657225" cy="657225"/>
            <a:chOff x="0" y="0"/>
            <a:chExt cx="876300" cy="876300"/>
          </a:xfrm>
        </p:grpSpPr>
        <p:sp>
          <p:nvSpPr>
            <p:cNvPr id="18" name="Freeform 18"/>
            <p:cNvSpPr/>
            <p:nvPr/>
          </p:nvSpPr>
          <p:spPr>
            <a:xfrm>
              <a:off x="0" y="0"/>
              <a:ext cx="876300" cy="876300"/>
            </a:xfrm>
            <a:custGeom>
              <a:avLst/>
              <a:gdLst/>
              <a:ahLst/>
              <a:cxnLst/>
              <a:rect l="l" t="t" r="r" b="b"/>
              <a:pathLst>
                <a:path w="876300" h="876300">
                  <a:moveTo>
                    <a:pt x="0" y="146050"/>
                  </a:moveTo>
                  <a:cubicBezTo>
                    <a:pt x="0" y="65405"/>
                    <a:pt x="65405" y="0"/>
                    <a:pt x="146050" y="0"/>
                  </a:cubicBezTo>
                  <a:lnTo>
                    <a:pt x="730250" y="0"/>
                  </a:lnTo>
                  <a:cubicBezTo>
                    <a:pt x="810895" y="0"/>
                    <a:pt x="876300" y="65405"/>
                    <a:pt x="876300" y="146050"/>
                  </a:cubicBezTo>
                  <a:lnTo>
                    <a:pt x="876300" y="730250"/>
                  </a:lnTo>
                  <a:cubicBezTo>
                    <a:pt x="876300" y="810895"/>
                    <a:pt x="810895" y="876300"/>
                    <a:pt x="730250" y="876300"/>
                  </a:cubicBezTo>
                  <a:lnTo>
                    <a:pt x="146050" y="876300"/>
                  </a:lnTo>
                  <a:cubicBezTo>
                    <a:pt x="65405" y="876300"/>
                    <a:pt x="0" y="810895"/>
                    <a:pt x="0" y="730250"/>
                  </a:cubicBezTo>
                  <a:close/>
                </a:path>
              </a:pathLst>
            </a:custGeom>
            <a:solidFill>
              <a:srgbClr val="D3EAEE"/>
            </a:solidFill>
          </p:spPr>
          <p:txBody>
            <a:bodyPr/>
            <a:lstStyle/>
            <a:p>
              <a:endParaRPr lang="en-US"/>
            </a:p>
          </p:txBody>
        </p:sp>
      </p:grpSp>
      <p:grpSp>
        <p:nvGrpSpPr>
          <p:cNvPr id="19" name="Group 19"/>
          <p:cNvGrpSpPr/>
          <p:nvPr/>
        </p:nvGrpSpPr>
        <p:grpSpPr>
          <a:xfrm>
            <a:off x="12167235" y="3664619"/>
            <a:ext cx="657225" cy="657225"/>
            <a:chOff x="0" y="0"/>
            <a:chExt cx="876300" cy="876300"/>
          </a:xfrm>
        </p:grpSpPr>
        <p:sp>
          <p:nvSpPr>
            <p:cNvPr id="20" name="Freeform 20"/>
            <p:cNvSpPr/>
            <p:nvPr/>
          </p:nvSpPr>
          <p:spPr>
            <a:xfrm>
              <a:off x="0" y="0"/>
              <a:ext cx="876300" cy="876300"/>
            </a:xfrm>
            <a:custGeom>
              <a:avLst/>
              <a:gdLst/>
              <a:ahLst/>
              <a:cxnLst/>
              <a:rect l="l" t="t" r="r" b="b"/>
              <a:pathLst>
                <a:path w="876300" h="876300">
                  <a:moveTo>
                    <a:pt x="0" y="146050"/>
                  </a:moveTo>
                  <a:cubicBezTo>
                    <a:pt x="0" y="65405"/>
                    <a:pt x="65405" y="0"/>
                    <a:pt x="146050" y="0"/>
                  </a:cubicBezTo>
                  <a:lnTo>
                    <a:pt x="730250" y="0"/>
                  </a:lnTo>
                  <a:cubicBezTo>
                    <a:pt x="810895" y="0"/>
                    <a:pt x="876300" y="65405"/>
                    <a:pt x="876300" y="146050"/>
                  </a:cubicBezTo>
                  <a:lnTo>
                    <a:pt x="876300" y="730250"/>
                  </a:lnTo>
                  <a:cubicBezTo>
                    <a:pt x="876300" y="810895"/>
                    <a:pt x="810895" y="876300"/>
                    <a:pt x="730250" y="876300"/>
                  </a:cubicBezTo>
                  <a:lnTo>
                    <a:pt x="146050" y="876300"/>
                  </a:lnTo>
                  <a:cubicBezTo>
                    <a:pt x="65405" y="876300"/>
                    <a:pt x="0" y="810895"/>
                    <a:pt x="0" y="730250"/>
                  </a:cubicBezTo>
                  <a:close/>
                </a:path>
              </a:pathLst>
            </a:custGeom>
            <a:solidFill>
              <a:srgbClr val="D3EAEE"/>
            </a:solidFill>
          </p:spPr>
          <p:txBody>
            <a:bodyPr/>
            <a:lstStyle/>
            <a:p>
              <a:endParaRPr lang="en-US"/>
            </a:p>
          </p:txBody>
        </p:sp>
      </p:grpSp>
      <p:grpSp>
        <p:nvGrpSpPr>
          <p:cNvPr id="21" name="Group 21"/>
          <p:cNvGrpSpPr>
            <a:grpSpLocks noChangeAspect="1"/>
          </p:cNvGrpSpPr>
          <p:nvPr/>
        </p:nvGrpSpPr>
        <p:grpSpPr>
          <a:xfrm>
            <a:off x="1202343" y="3904575"/>
            <a:ext cx="358297" cy="358297"/>
            <a:chOff x="0" y="0"/>
            <a:chExt cx="477729" cy="477729"/>
          </a:xfrm>
        </p:grpSpPr>
        <p:sp>
          <p:nvSpPr>
            <p:cNvPr id="22" name="Freeform 22" descr="A black and grey rocket  AI-generated content may be incorrect."/>
            <p:cNvSpPr/>
            <p:nvPr/>
          </p:nvSpPr>
          <p:spPr>
            <a:xfrm>
              <a:off x="0" y="0"/>
              <a:ext cx="477774" cy="477774"/>
            </a:xfrm>
            <a:custGeom>
              <a:avLst/>
              <a:gdLst/>
              <a:ahLst/>
              <a:cxnLst/>
              <a:rect l="l" t="t" r="r" b="b"/>
              <a:pathLst>
                <a:path w="477774" h="477774">
                  <a:moveTo>
                    <a:pt x="0" y="0"/>
                  </a:moveTo>
                  <a:lnTo>
                    <a:pt x="477774" y="0"/>
                  </a:lnTo>
                  <a:lnTo>
                    <a:pt x="477774" y="477774"/>
                  </a:lnTo>
                  <a:lnTo>
                    <a:pt x="0" y="477774"/>
                  </a:lnTo>
                  <a:lnTo>
                    <a:pt x="0" y="0"/>
                  </a:lnTo>
                  <a:close/>
                </a:path>
              </a:pathLst>
            </a:custGeom>
            <a:blipFill>
              <a:blip r:embed="rId4"/>
              <a:stretch>
                <a:fillRect r="9" b="9"/>
              </a:stretch>
            </a:blipFill>
          </p:spPr>
          <p:txBody>
            <a:bodyPr/>
            <a:lstStyle/>
            <a:p>
              <a:endParaRPr lang="en-US"/>
            </a:p>
          </p:txBody>
        </p:sp>
      </p:grpSp>
      <p:grpSp>
        <p:nvGrpSpPr>
          <p:cNvPr id="23" name="Group 23"/>
          <p:cNvGrpSpPr>
            <a:grpSpLocks noChangeAspect="1"/>
          </p:cNvGrpSpPr>
          <p:nvPr/>
        </p:nvGrpSpPr>
        <p:grpSpPr>
          <a:xfrm>
            <a:off x="12324167" y="3789926"/>
            <a:ext cx="343361" cy="406612"/>
            <a:chOff x="0" y="0"/>
            <a:chExt cx="483268" cy="572291"/>
          </a:xfrm>
        </p:grpSpPr>
        <p:sp>
          <p:nvSpPr>
            <p:cNvPr id="24" name="Freeform 24"/>
            <p:cNvSpPr/>
            <p:nvPr/>
          </p:nvSpPr>
          <p:spPr>
            <a:xfrm>
              <a:off x="0" y="0"/>
              <a:ext cx="483235" cy="572262"/>
            </a:xfrm>
            <a:custGeom>
              <a:avLst/>
              <a:gdLst/>
              <a:ahLst/>
              <a:cxnLst/>
              <a:rect l="l" t="t" r="r" b="b"/>
              <a:pathLst>
                <a:path w="483235" h="572262">
                  <a:moveTo>
                    <a:pt x="0" y="0"/>
                  </a:moveTo>
                  <a:lnTo>
                    <a:pt x="483235" y="0"/>
                  </a:lnTo>
                  <a:lnTo>
                    <a:pt x="483235" y="572262"/>
                  </a:lnTo>
                  <a:lnTo>
                    <a:pt x="0" y="572262"/>
                  </a:lnTo>
                  <a:lnTo>
                    <a:pt x="0" y="0"/>
                  </a:lnTo>
                  <a:close/>
                </a:path>
              </a:pathLst>
            </a:custGeom>
            <a:blipFill>
              <a:blip r:embed="rId5"/>
              <a:stretch>
                <a:fillRect r="-6" b="-5"/>
              </a:stretch>
            </a:blipFill>
          </p:spPr>
          <p:txBody>
            <a:bodyPr/>
            <a:lstStyle/>
            <a:p>
              <a:endParaRPr lang="en-US"/>
            </a:p>
          </p:txBody>
        </p:sp>
      </p:grpSp>
      <p:grpSp>
        <p:nvGrpSpPr>
          <p:cNvPr id="25" name="Group 25"/>
          <p:cNvGrpSpPr>
            <a:grpSpLocks noChangeAspect="1"/>
          </p:cNvGrpSpPr>
          <p:nvPr/>
        </p:nvGrpSpPr>
        <p:grpSpPr>
          <a:xfrm>
            <a:off x="6763911" y="3801229"/>
            <a:ext cx="329148" cy="384006"/>
            <a:chOff x="0" y="0"/>
            <a:chExt cx="496331" cy="579052"/>
          </a:xfrm>
        </p:grpSpPr>
        <p:sp>
          <p:nvSpPr>
            <p:cNvPr id="26" name="Freeform 26" descr="A black background with circles and a black background  AI-generated content may be incorrect."/>
            <p:cNvSpPr/>
            <p:nvPr/>
          </p:nvSpPr>
          <p:spPr>
            <a:xfrm>
              <a:off x="0" y="0"/>
              <a:ext cx="496316" cy="578993"/>
            </a:xfrm>
            <a:custGeom>
              <a:avLst/>
              <a:gdLst/>
              <a:ahLst/>
              <a:cxnLst/>
              <a:rect l="l" t="t" r="r" b="b"/>
              <a:pathLst>
                <a:path w="496316" h="578993">
                  <a:moveTo>
                    <a:pt x="0" y="0"/>
                  </a:moveTo>
                  <a:lnTo>
                    <a:pt x="496316" y="0"/>
                  </a:lnTo>
                  <a:lnTo>
                    <a:pt x="496316" y="578993"/>
                  </a:lnTo>
                  <a:lnTo>
                    <a:pt x="0" y="578993"/>
                  </a:lnTo>
                  <a:lnTo>
                    <a:pt x="0" y="0"/>
                  </a:lnTo>
                  <a:close/>
                </a:path>
              </a:pathLst>
            </a:custGeom>
            <a:blipFill>
              <a:blip r:embed="rId6"/>
              <a:stretch>
                <a:fillRect r="-2" b="-10"/>
              </a:stretch>
            </a:blipFill>
          </p:spPr>
          <p:txBody>
            <a:bodyPr/>
            <a:lstStyle/>
            <a:p>
              <a:endParaRPr lang="en-US"/>
            </a:p>
          </p:txBody>
        </p:sp>
      </p:grpSp>
      <p:grpSp>
        <p:nvGrpSpPr>
          <p:cNvPr id="27" name="Group 27"/>
          <p:cNvGrpSpPr/>
          <p:nvPr/>
        </p:nvGrpSpPr>
        <p:grpSpPr>
          <a:xfrm>
            <a:off x="14249400" y="769580"/>
            <a:ext cx="4594416" cy="518240"/>
            <a:chOff x="0" y="0"/>
            <a:chExt cx="1127275" cy="136491"/>
          </a:xfrm>
        </p:grpSpPr>
        <p:sp>
          <p:nvSpPr>
            <p:cNvPr id="28" name="Freeform 28"/>
            <p:cNvSpPr/>
            <p:nvPr/>
          </p:nvSpPr>
          <p:spPr>
            <a:xfrm>
              <a:off x="0" y="0"/>
              <a:ext cx="1127275" cy="136491"/>
            </a:xfrm>
            <a:custGeom>
              <a:avLst/>
              <a:gdLst/>
              <a:ahLst/>
              <a:cxnLst/>
              <a:rect l="l" t="t" r="r" b="b"/>
              <a:pathLst>
                <a:path w="1127275" h="136491">
                  <a:moveTo>
                    <a:pt x="10853" y="0"/>
                  </a:moveTo>
                  <a:lnTo>
                    <a:pt x="1116422" y="0"/>
                  </a:lnTo>
                  <a:cubicBezTo>
                    <a:pt x="1122416" y="0"/>
                    <a:pt x="1127275" y="4859"/>
                    <a:pt x="1127275" y="10853"/>
                  </a:cubicBezTo>
                  <a:lnTo>
                    <a:pt x="1127275" y="125638"/>
                  </a:lnTo>
                  <a:cubicBezTo>
                    <a:pt x="1127275" y="131632"/>
                    <a:pt x="1122416" y="136491"/>
                    <a:pt x="1116422" y="136491"/>
                  </a:cubicBezTo>
                  <a:lnTo>
                    <a:pt x="10853" y="136491"/>
                  </a:lnTo>
                  <a:cubicBezTo>
                    <a:pt x="4859" y="136491"/>
                    <a:pt x="0" y="131632"/>
                    <a:pt x="0" y="125638"/>
                  </a:cubicBezTo>
                  <a:lnTo>
                    <a:pt x="0" y="10853"/>
                  </a:lnTo>
                  <a:cubicBezTo>
                    <a:pt x="0" y="4859"/>
                    <a:pt x="4859" y="0"/>
                    <a:pt x="10853" y="0"/>
                  </a:cubicBezTo>
                  <a:close/>
                </a:path>
              </a:pathLst>
            </a:custGeom>
            <a:solidFill>
              <a:srgbClr val="52714B"/>
            </a:solidFill>
          </p:spPr>
          <p:txBody>
            <a:bodyPr/>
            <a:lstStyle/>
            <a:p>
              <a:endParaRPr lang="en-US"/>
            </a:p>
          </p:txBody>
        </p:sp>
        <p:sp>
          <p:nvSpPr>
            <p:cNvPr id="29" name="TextBox 29"/>
            <p:cNvSpPr txBox="1"/>
            <p:nvPr/>
          </p:nvSpPr>
          <p:spPr>
            <a:xfrm>
              <a:off x="0" y="-9525"/>
              <a:ext cx="1127275" cy="146016"/>
            </a:xfrm>
            <a:prstGeom prst="rect">
              <a:avLst/>
            </a:prstGeom>
          </p:spPr>
          <p:txBody>
            <a:bodyPr lIns="50800" tIns="50800" rIns="50800" bIns="50800" rtlCol="0" anchor="ctr"/>
            <a:lstStyle/>
            <a:p>
              <a:pPr algn="r">
                <a:lnSpc>
                  <a:spcPts val="2400"/>
                </a:lnSpc>
              </a:pPr>
              <a:endParaRPr/>
            </a:p>
          </p:txBody>
        </p:sp>
      </p:grpSp>
      <p:sp>
        <p:nvSpPr>
          <p:cNvPr id="30" name="TextBox 30"/>
          <p:cNvSpPr txBox="1"/>
          <p:nvPr/>
        </p:nvSpPr>
        <p:spPr>
          <a:xfrm>
            <a:off x="14563694" y="866792"/>
            <a:ext cx="3592506" cy="314292"/>
          </a:xfrm>
          <a:prstGeom prst="rect">
            <a:avLst/>
          </a:prstGeom>
        </p:spPr>
        <p:txBody>
          <a:bodyPr wrap="square" lIns="0" tIns="0" rIns="0" bIns="0" rtlCol="0" anchor="t">
            <a:spAutoFit/>
          </a:bodyPr>
          <a:lstStyle/>
          <a:p>
            <a:pPr algn="ctr">
              <a:lnSpc>
                <a:spcPts val="2400"/>
              </a:lnSpc>
              <a:spcBef>
                <a:spcPct val="0"/>
              </a:spcBef>
            </a:pPr>
            <a:r>
              <a:rPr lang="en-US" sz="2000">
                <a:solidFill>
                  <a:srgbClr val="FFFFFF"/>
                </a:solidFill>
                <a:latin typeface="Enduro"/>
                <a:ea typeface="Enduro"/>
                <a:cs typeface="Enduro"/>
                <a:sym typeface="Enduro"/>
              </a:rPr>
              <a:t>Drive adoption &amp; engagement</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AF9F4"/>
        </a:solidFill>
        <a:effectLst/>
      </p:bgPr>
    </p:bg>
    <p:spTree>
      <p:nvGrpSpPr>
        <p:cNvPr id="1" name=""/>
        <p:cNvGrpSpPr/>
        <p:nvPr/>
      </p:nvGrpSpPr>
      <p:grpSpPr>
        <a:xfrm>
          <a:off x="0" y="0"/>
          <a:ext cx="0" cy="0"/>
          <a:chOff x="0" y="0"/>
          <a:chExt cx="0" cy="0"/>
        </a:xfrm>
      </p:grpSpPr>
      <p:grpSp>
        <p:nvGrpSpPr>
          <p:cNvPr id="2" name="Group 2"/>
          <p:cNvGrpSpPr>
            <a:grpSpLocks noChangeAspect="1"/>
          </p:cNvGrpSpPr>
          <p:nvPr/>
        </p:nvGrpSpPr>
        <p:grpSpPr>
          <a:xfrm>
            <a:off x="893959" y="9542602"/>
            <a:ext cx="727138" cy="422491"/>
            <a:chOff x="0" y="0"/>
            <a:chExt cx="727138" cy="422491"/>
          </a:xfrm>
        </p:grpSpPr>
        <p:sp>
          <p:nvSpPr>
            <p:cNvPr id="3" name="Freeform 3"/>
            <p:cNvSpPr/>
            <p:nvPr/>
          </p:nvSpPr>
          <p:spPr>
            <a:xfrm>
              <a:off x="63500" y="63500"/>
              <a:ext cx="272796" cy="295402"/>
            </a:xfrm>
            <a:custGeom>
              <a:avLst/>
              <a:gdLst/>
              <a:ahLst/>
              <a:cxnLst/>
              <a:rect l="l" t="t" r="r" b="b"/>
              <a:pathLst>
                <a:path w="272796" h="295402">
                  <a:moveTo>
                    <a:pt x="220345" y="128397"/>
                  </a:moveTo>
                  <a:cubicBezTo>
                    <a:pt x="183261" y="128397"/>
                    <a:pt x="142621" y="151003"/>
                    <a:pt x="120015" y="164973"/>
                  </a:cubicBezTo>
                  <a:lnTo>
                    <a:pt x="111252" y="171069"/>
                  </a:lnTo>
                  <a:lnTo>
                    <a:pt x="122301" y="189484"/>
                  </a:lnTo>
                  <a:lnTo>
                    <a:pt x="132080" y="184404"/>
                  </a:lnTo>
                  <a:cubicBezTo>
                    <a:pt x="155194" y="172212"/>
                    <a:pt x="179197" y="166497"/>
                    <a:pt x="201549" y="166497"/>
                  </a:cubicBezTo>
                  <a:cubicBezTo>
                    <a:pt x="223901" y="166497"/>
                    <a:pt x="236601" y="176911"/>
                    <a:pt x="236601" y="194437"/>
                  </a:cubicBezTo>
                  <a:cubicBezTo>
                    <a:pt x="236601" y="219329"/>
                    <a:pt x="208026" y="256159"/>
                    <a:pt x="146685" y="256159"/>
                  </a:cubicBezTo>
                  <a:cubicBezTo>
                    <a:pt x="85344" y="256159"/>
                    <a:pt x="41783" y="206502"/>
                    <a:pt x="41783" y="140716"/>
                  </a:cubicBezTo>
                  <a:cubicBezTo>
                    <a:pt x="41783" y="100203"/>
                    <a:pt x="57912" y="74803"/>
                    <a:pt x="71501" y="60452"/>
                  </a:cubicBezTo>
                  <a:cubicBezTo>
                    <a:pt x="88900" y="42164"/>
                    <a:pt x="112522" y="31623"/>
                    <a:pt x="136525" y="31623"/>
                  </a:cubicBezTo>
                  <a:cubicBezTo>
                    <a:pt x="160528" y="31623"/>
                    <a:pt x="184912" y="43180"/>
                    <a:pt x="205613" y="65151"/>
                  </a:cubicBezTo>
                  <a:lnTo>
                    <a:pt x="211328" y="71247"/>
                  </a:lnTo>
                  <a:lnTo>
                    <a:pt x="247650" y="31877"/>
                  </a:lnTo>
                  <a:lnTo>
                    <a:pt x="240411" y="26924"/>
                  </a:lnTo>
                  <a:cubicBezTo>
                    <a:pt x="214249" y="9271"/>
                    <a:pt x="184658" y="0"/>
                    <a:pt x="154940" y="0"/>
                  </a:cubicBezTo>
                  <a:cubicBezTo>
                    <a:pt x="115062" y="0"/>
                    <a:pt x="75819" y="15494"/>
                    <a:pt x="47244" y="42545"/>
                  </a:cubicBezTo>
                  <a:cubicBezTo>
                    <a:pt x="16764" y="71501"/>
                    <a:pt x="0" y="111379"/>
                    <a:pt x="0" y="155194"/>
                  </a:cubicBezTo>
                  <a:cubicBezTo>
                    <a:pt x="0" y="246253"/>
                    <a:pt x="67818" y="295402"/>
                    <a:pt x="131699" y="295402"/>
                  </a:cubicBezTo>
                  <a:cubicBezTo>
                    <a:pt x="170688" y="295402"/>
                    <a:pt x="207137" y="281051"/>
                    <a:pt x="234569" y="254889"/>
                  </a:cubicBezTo>
                  <a:cubicBezTo>
                    <a:pt x="258191" y="232410"/>
                    <a:pt x="272796" y="202565"/>
                    <a:pt x="272796" y="177165"/>
                  </a:cubicBezTo>
                  <a:cubicBezTo>
                    <a:pt x="272796" y="147066"/>
                    <a:pt x="252730" y="128270"/>
                    <a:pt x="220345" y="128270"/>
                  </a:cubicBezTo>
                  <a:close/>
                </a:path>
              </a:pathLst>
            </a:custGeom>
            <a:solidFill>
              <a:srgbClr val="FAF9F4"/>
            </a:solidFill>
          </p:spPr>
          <p:txBody>
            <a:bodyPr/>
            <a:lstStyle/>
            <a:p>
              <a:endParaRPr lang="en-US"/>
            </a:p>
          </p:txBody>
        </p:sp>
        <p:sp>
          <p:nvSpPr>
            <p:cNvPr id="4" name="Freeform 4"/>
            <p:cNvSpPr/>
            <p:nvPr/>
          </p:nvSpPr>
          <p:spPr>
            <a:xfrm>
              <a:off x="361188" y="151765"/>
              <a:ext cx="200152" cy="207264"/>
            </a:xfrm>
            <a:custGeom>
              <a:avLst/>
              <a:gdLst/>
              <a:ahLst/>
              <a:cxnLst/>
              <a:rect l="l" t="t" r="r" b="b"/>
              <a:pathLst>
                <a:path w="200152" h="207264">
                  <a:moveTo>
                    <a:pt x="104775" y="0"/>
                  </a:moveTo>
                  <a:cubicBezTo>
                    <a:pt x="45085" y="0"/>
                    <a:pt x="0" y="46736"/>
                    <a:pt x="0" y="108585"/>
                  </a:cubicBezTo>
                  <a:cubicBezTo>
                    <a:pt x="0" y="165735"/>
                    <a:pt x="40132" y="207264"/>
                    <a:pt x="95377" y="207264"/>
                  </a:cubicBezTo>
                  <a:cubicBezTo>
                    <a:pt x="155067" y="207264"/>
                    <a:pt x="200152" y="160528"/>
                    <a:pt x="200152" y="98679"/>
                  </a:cubicBezTo>
                  <a:cubicBezTo>
                    <a:pt x="200152" y="41529"/>
                    <a:pt x="160020" y="0"/>
                    <a:pt x="104775" y="0"/>
                  </a:cubicBezTo>
                  <a:close/>
                  <a:moveTo>
                    <a:pt x="41021" y="96901"/>
                  </a:moveTo>
                  <a:cubicBezTo>
                    <a:pt x="41021" y="65278"/>
                    <a:pt x="57912" y="31242"/>
                    <a:pt x="94996" y="31242"/>
                  </a:cubicBezTo>
                  <a:cubicBezTo>
                    <a:pt x="137160" y="31242"/>
                    <a:pt x="159131" y="71120"/>
                    <a:pt x="159131" y="110363"/>
                  </a:cubicBezTo>
                  <a:cubicBezTo>
                    <a:pt x="159131" y="141986"/>
                    <a:pt x="142240" y="176022"/>
                    <a:pt x="105156" y="176022"/>
                  </a:cubicBezTo>
                  <a:cubicBezTo>
                    <a:pt x="62992" y="176022"/>
                    <a:pt x="41021" y="136144"/>
                    <a:pt x="41021" y="96901"/>
                  </a:cubicBezTo>
                  <a:close/>
                </a:path>
              </a:pathLst>
            </a:custGeom>
            <a:solidFill>
              <a:srgbClr val="FAF9F4"/>
            </a:solidFill>
          </p:spPr>
          <p:txBody>
            <a:bodyPr/>
            <a:lstStyle/>
            <a:p>
              <a:endParaRPr lang="en-US"/>
            </a:p>
          </p:txBody>
        </p:sp>
        <p:sp>
          <p:nvSpPr>
            <p:cNvPr id="5" name="Freeform 5"/>
            <p:cNvSpPr/>
            <p:nvPr/>
          </p:nvSpPr>
          <p:spPr>
            <a:xfrm>
              <a:off x="560451" y="63500"/>
              <a:ext cx="103378" cy="291973"/>
            </a:xfrm>
            <a:custGeom>
              <a:avLst/>
              <a:gdLst/>
              <a:ahLst/>
              <a:cxnLst/>
              <a:rect l="l" t="t" r="r" b="b"/>
              <a:pathLst>
                <a:path w="103378" h="291973">
                  <a:moveTo>
                    <a:pt x="89154" y="0"/>
                  </a:moveTo>
                  <a:lnTo>
                    <a:pt x="86995" y="2032"/>
                  </a:lnTo>
                  <a:cubicBezTo>
                    <a:pt x="58039" y="28067"/>
                    <a:pt x="30480" y="50038"/>
                    <a:pt x="5334" y="67564"/>
                  </a:cubicBezTo>
                  <a:lnTo>
                    <a:pt x="0" y="71247"/>
                  </a:lnTo>
                  <a:lnTo>
                    <a:pt x="8636" y="89408"/>
                  </a:lnTo>
                  <a:lnTo>
                    <a:pt x="60579" y="64643"/>
                  </a:lnTo>
                  <a:lnTo>
                    <a:pt x="60579" y="291973"/>
                  </a:lnTo>
                  <a:lnTo>
                    <a:pt x="103378" y="291973"/>
                  </a:lnTo>
                  <a:lnTo>
                    <a:pt x="103124" y="0"/>
                  </a:lnTo>
                  <a:close/>
                </a:path>
              </a:pathLst>
            </a:custGeom>
            <a:solidFill>
              <a:srgbClr val="FAF9F4"/>
            </a:solidFill>
          </p:spPr>
          <p:txBody>
            <a:bodyPr/>
            <a:lstStyle/>
            <a:p>
              <a:endParaRPr lang="en-US"/>
            </a:p>
          </p:txBody>
        </p:sp>
      </p:grpSp>
      <p:sp>
        <p:nvSpPr>
          <p:cNvPr id="6" name="Freeform 6" descr="preencoded.png"/>
          <p:cNvSpPr/>
          <p:nvPr/>
        </p:nvSpPr>
        <p:spPr>
          <a:xfrm>
            <a:off x="952500" y="9601200"/>
            <a:ext cx="609600" cy="304800"/>
          </a:xfrm>
          <a:custGeom>
            <a:avLst/>
            <a:gdLst/>
            <a:ahLst/>
            <a:cxnLst/>
            <a:rect l="l" t="t" r="r" b="b"/>
            <a:pathLst>
              <a:path w="609600" h="304800">
                <a:moveTo>
                  <a:pt x="0" y="0"/>
                </a:moveTo>
                <a:lnTo>
                  <a:pt x="609600" y="0"/>
                </a:lnTo>
                <a:lnTo>
                  <a:pt x="609600" y="304800"/>
                </a:lnTo>
                <a:lnTo>
                  <a:pt x="0" y="3048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grpSp>
        <p:nvGrpSpPr>
          <p:cNvPr id="7" name="Group 7"/>
          <p:cNvGrpSpPr/>
          <p:nvPr/>
        </p:nvGrpSpPr>
        <p:grpSpPr>
          <a:xfrm>
            <a:off x="6599872" y="3664619"/>
            <a:ext cx="657225" cy="657225"/>
            <a:chOff x="0" y="0"/>
            <a:chExt cx="876300" cy="876300"/>
          </a:xfrm>
        </p:grpSpPr>
        <p:sp>
          <p:nvSpPr>
            <p:cNvPr id="8" name="Freeform 8"/>
            <p:cNvSpPr/>
            <p:nvPr/>
          </p:nvSpPr>
          <p:spPr>
            <a:xfrm>
              <a:off x="0" y="0"/>
              <a:ext cx="876300" cy="876300"/>
            </a:xfrm>
            <a:custGeom>
              <a:avLst/>
              <a:gdLst/>
              <a:ahLst/>
              <a:cxnLst/>
              <a:rect l="l" t="t" r="r" b="b"/>
              <a:pathLst>
                <a:path w="876300" h="876300">
                  <a:moveTo>
                    <a:pt x="0" y="146050"/>
                  </a:moveTo>
                  <a:cubicBezTo>
                    <a:pt x="0" y="65405"/>
                    <a:pt x="65405" y="0"/>
                    <a:pt x="146050" y="0"/>
                  </a:cubicBezTo>
                  <a:lnTo>
                    <a:pt x="730250" y="0"/>
                  </a:lnTo>
                  <a:cubicBezTo>
                    <a:pt x="810895" y="0"/>
                    <a:pt x="876300" y="65405"/>
                    <a:pt x="876300" y="146050"/>
                  </a:cubicBezTo>
                  <a:lnTo>
                    <a:pt x="876300" y="730250"/>
                  </a:lnTo>
                  <a:cubicBezTo>
                    <a:pt x="876300" y="810895"/>
                    <a:pt x="810895" y="876300"/>
                    <a:pt x="730250" y="876300"/>
                  </a:cubicBezTo>
                  <a:lnTo>
                    <a:pt x="146050" y="876300"/>
                  </a:lnTo>
                  <a:cubicBezTo>
                    <a:pt x="65405" y="876300"/>
                    <a:pt x="0" y="810895"/>
                    <a:pt x="0" y="730250"/>
                  </a:cubicBezTo>
                  <a:close/>
                </a:path>
              </a:pathLst>
            </a:custGeom>
            <a:solidFill>
              <a:srgbClr val="D3EAEE"/>
            </a:solidFill>
          </p:spPr>
          <p:txBody>
            <a:bodyPr/>
            <a:lstStyle/>
            <a:p>
              <a:endParaRPr lang="en-US"/>
            </a:p>
          </p:txBody>
        </p:sp>
      </p:grpSp>
      <p:grpSp>
        <p:nvGrpSpPr>
          <p:cNvPr id="9" name="Group 9"/>
          <p:cNvGrpSpPr/>
          <p:nvPr/>
        </p:nvGrpSpPr>
        <p:grpSpPr>
          <a:xfrm>
            <a:off x="1058004" y="3744532"/>
            <a:ext cx="657225" cy="657225"/>
            <a:chOff x="0" y="0"/>
            <a:chExt cx="876300" cy="876300"/>
          </a:xfrm>
        </p:grpSpPr>
        <p:sp>
          <p:nvSpPr>
            <p:cNvPr id="10" name="Freeform 10"/>
            <p:cNvSpPr/>
            <p:nvPr/>
          </p:nvSpPr>
          <p:spPr>
            <a:xfrm>
              <a:off x="0" y="0"/>
              <a:ext cx="876300" cy="876300"/>
            </a:xfrm>
            <a:custGeom>
              <a:avLst/>
              <a:gdLst/>
              <a:ahLst/>
              <a:cxnLst/>
              <a:rect l="l" t="t" r="r" b="b"/>
              <a:pathLst>
                <a:path w="876300" h="876300">
                  <a:moveTo>
                    <a:pt x="0" y="146050"/>
                  </a:moveTo>
                  <a:cubicBezTo>
                    <a:pt x="0" y="65405"/>
                    <a:pt x="65405" y="0"/>
                    <a:pt x="146050" y="0"/>
                  </a:cubicBezTo>
                  <a:lnTo>
                    <a:pt x="730250" y="0"/>
                  </a:lnTo>
                  <a:cubicBezTo>
                    <a:pt x="810895" y="0"/>
                    <a:pt x="876300" y="65405"/>
                    <a:pt x="876300" y="146050"/>
                  </a:cubicBezTo>
                  <a:lnTo>
                    <a:pt x="876300" y="730250"/>
                  </a:lnTo>
                  <a:cubicBezTo>
                    <a:pt x="876300" y="810895"/>
                    <a:pt x="810895" y="876300"/>
                    <a:pt x="730250" y="876300"/>
                  </a:cubicBezTo>
                  <a:lnTo>
                    <a:pt x="146050" y="876300"/>
                  </a:lnTo>
                  <a:cubicBezTo>
                    <a:pt x="65405" y="876300"/>
                    <a:pt x="0" y="810895"/>
                    <a:pt x="0" y="730250"/>
                  </a:cubicBezTo>
                  <a:close/>
                </a:path>
              </a:pathLst>
            </a:custGeom>
            <a:solidFill>
              <a:srgbClr val="D3EAEE"/>
            </a:solidFill>
          </p:spPr>
          <p:txBody>
            <a:bodyPr/>
            <a:lstStyle/>
            <a:p>
              <a:endParaRPr lang="en-US"/>
            </a:p>
          </p:txBody>
        </p:sp>
      </p:grpSp>
      <p:grpSp>
        <p:nvGrpSpPr>
          <p:cNvPr id="11" name="Group 11"/>
          <p:cNvGrpSpPr/>
          <p:nvPr/>
        </p:nvGrpSpPr>
        <p:grpSpPr>
          <a:xfrm>
            <a:off x="12167235" y="3664619"/>
            <a:ext cx="657225" cy="657225"/>
            <a:chOff x="0" y="0"/>
            <a:chExt cx="876300" cy="876300"/>
          </a:xfrm>
        </p:grpSpPr>
        <p:sp>
          <p:nvSpPr>
            <p:cNvPr id="12" name="Freeform 12"/>
            <p:cNvSpPr/>
            <p:nvPr/>
          </p:nvSpPr>
          <p:spPr>
            <a:xfrm>
              <a:off x="0" y="0"/>
              <a:ext cx="876300" cy="876300"/>
            </a:xfrm>
            <a:custGeom>
              <a:avLst/>
              <a:gdLst/>
              <a:ahLst/>
              <a:cxnLst/>
              <a:rect l="l" t="t" r="r" b="b"/>
              <a:pathLst>
                <a:path w="876300" h="876300">
                  <a:moveTo>
                    <a:pt x="0" y="146050"/>
                  </a:moveTo>
                  <a:cubicBezTo>
                    <a:pt x="0" y="65405"/>
                    <a:pt x="65405" y="0"/>
                    <a:pt x="146050" y="0"/>
                  </a:cubicBezTo>
                  <a:lnTo>
                    <a:pt x="730250" y="0"/>
                  </a:lnTo>
                  <a:cubicBezTo>
                    <a:pt x="810895" y="0"/>
                    <a:pt x="876300" y="65405"/>
                    <a:pt x="876300" y="146050"/>
                  </a:cubicBezTo>
                  <a:lnTo>
                    <a:pt x="876300" y="730250"/>
                  </a:lnTo>
                  <a:cubicBezTo>
                    <a:pt x="876300" y="810895"/>
                    <a:pt x="810895" y="876300"/>
                    <a:pt x="730250" y="876300"/>
                  </a:cubicBezTo>
                  <a:lnTo>
                    <a:pt x="146050" y="876300"/>
                  </a:lnTo>
                  <a:cubicBezTo>
                    <a:pt x="65405" y="876300"/>
                    <a:pt x="0" y="810895"/>
                    <a:pt x="0" y="730250"/>
                  </a:cubicBezTo>
                  <a:close/>
                </a:path>
              </a:pathLst>
            </a:custGeom>
            <a:solidFill>
              <a:srgbClr val="D3EAEE"/>
            </a:solidFill>
          </p:spPr>
          <p:txBody>
            <a:bodyPr/>
            <a:lstStyle/>
            <a:p>
              <a:endParaRPr lang="en-US"/>
            </a:p>
          </p:txBody>
        </p:sp>
      </p:grpSp>
      <p:grpSp>
        <p:nvGrpSpPr>
          <p:cNvPr id="13" name="Group 13"/>
          <p:cNvGrpSpPr>
            <a:grpSpLocks noChangeAspect="1"/>
          </p:cNvGrpSpPr>
          <p:nvPr/>
        </p:nvGrpSpPr>
        <p:grpSpPr>
          <a:xfrm>
            <a:off x="1202343" y="3904575"/>
            <a:ext cx="358297" cy="358297"/>
            <a:chOff x="0" y="0"/>
            <a:chExt cx="477729" cy="477729"/>
          </a:xfrm>
        </p:grpSpPr>
        <p:sp>
          <p:nvSpPr>
            <p:cNvPr id="14" name="Freeform 14" descr="A black and grey rocket  AI-generated content may be incorrect."/>
            <p:cNvSpPr/>
            <p:nvPr/>
          </p:nvSpPr>
          <p:spPr>
            <a:xfrm>
              <a:off x="0" y="0"/>
              <a:ext cx="477774" cy="477774"/>
            </a:xfrm>
            <a:custGeom>
              <a:avLst/>
              <a:gdLst/>
              <a:ahLst/>
              <a:cxnLst/>
              <a:rect l="l" t="t" r="r" b="b"/>
              <a:pathLst>
                <a:path w="477774" h="477774">
                  <a:moveTo>
                    <a:pt x="0" y="0"/>
                  </a:moveTo>
                  <a:lnTo>
                    <a:pt x="477774" y="0"/>
                  </a:lnTo>
                  <a:lnTo>
                    <a:pt x="477774" y="477774"/>
                  </a:lnTo>
                  <a:lnTo>
                    <a:pt x="0" y="477774"/>
                  </a:lnTo>
                  <a:lnTo>
                    <a:pt x="0" y="0"/>
                  </a:lnTo>
                  <a:close/>
                </a:path>
              </a:pathLst>
            </a:custGeom>
            <a:blipFill>
              <a:blip r:embed="rId4"/>
              <a:stretch>
                <a:fillRect r="9" b="9"/>
              </a:stretch>
            </a:blipFill>
          </p:spPr>
          <p:txBody>
            <a:bodyPr/>
            <a:lstStyle/>
            <a:p>
              <a:endParaRPr lang="en-US"/>
            </a:p>
          </p:txBody>
        </p:sp>
      </p:grpSp>
      <p:grpSp>
        <p:nvGrpSpPr>
          <p:cNvPr id="15" name="Group 15"/>
          <p:cNvGrpSpPr>
            <a:grpSpLocks noChangeAspect="1"/>
          </p:cNvGrpSpPr>
          <p:nvPr/>
        </p:nvGrpSpPr>
        <p:grpSpPr>
          <a:xfrm>
            <a:off x="12324167" y="3789926"/>
            <a:ext cx="343361" cy="406612"/>
            <a:chOff x="0" y="0"/>
            <a:chExt cx="483268" cy="572291"/>
          </a:xfrm>
        </p:grpSpPr>
        <p:sp>
          <p:nvSpPr>
            <p:cNvPr id="16" name="Freeform 16"/>
            <p:cNvSpPr/>
            <p:nvPr/>
          </p:nvSpPr>
          <p:spPr>
            <a:xfrm>
              <a:off x="0" y="0"/>
              <a:ext cx="483235" cy="572262"/>
            </a:xfrm>
            <a:custGeom>
              <a:avLst/>
              <a:gdLst/>
              <a:ahLst/>
              <a:cxnLst/>
              <a:rect l="l" t="t" r="r" b="b"/>
              <a:pathLst>
                <a:path w="483235" h="572262">
                  <a:moveTo>
                    <a:pt x="0" y="0"/>
                  </a:moveTo>
                  <a:lnTo>
                    <a:pt x="483235" y="0"/>
                  </a:lnTo>
                  <a:lnTo>
                    <a:pt x="483235" y="572262"/>
                  </a:lnTo>
                  <a:lnTo>
                    <a:pt x="0" y="572262"/>
                  </a:lnTo>
                  <a:lnTo>
                    <a:pt x="0" y="0"/>
                  </a:lnTo>
                  <a:close/>
                </a:path>
              </a:pathLst>
            </a:custGeom>
            <a:blipFill>
              <a:blip r:embed="rId5"/>
              <a:stretch>
                <a:fillRect r="-6" b="-5"/>
              </a:stretch>
            </a:blipFill>
          </p:spPr>
          <p:txBody>
            <a:bodyPr/>
            <a:lstStyle/>
            <a:p>
              <a:endParaRPr lang="en-US"/>
            </a:p>
          </p:txBody>
        </p:sp>
      </p:grpSp>
      <p:grpSp>
        <p:nvGrpSpPr>
          <p:cNvPr id="17" name="Group 17"/>
          <p:cNvGrpSpPr>
            <a:grpSpLocks noChangeAspect="1"/>
          </p:cNvGrpSpPr>
          <p:nvPr/>
        </p:nvGrpSpPr>
        <p:grpSpPr>
          <a:xfrm>
            <a:off x="6763911" y="3801229"/>
            <a:ext cx="329148" cy="384006"/>
            <a:chOff x="0" y="0"/>
            <a:chExt cx="496331" cy="579052"/>
          </a:xfrm>
        </p:grpSpPr>
        <p:sp>
          <p:nvSpPr>
            <p:cNvPr id="18" name="Freeform 18" descr="A black background with circles and a black background  AI-generated content may be incorrect."/>
            <p:cNvSpPr/>
            <p:nvPr/>
          </p:nvSpPr>
          <p:spPr>
            <a:xfrm>
              <a:off x="0" y="0"/>
              <a:ext cx="496316" cy="578993"/>
            </a:xfrm>
            <a:custGeom>
              <a:avLst/>
              <a:gdLst/>
              <a:ahLst/>
              <a:cxnLst/>
              <a:rect l="l" t="t" r="r" b="b"/>
              <a:pathLst>
                <a:path w="496316" h="578993">
                  <a:moveTo>
                    <a:pt x="0" y="0"/>
                  </a:moveTo>
                  <a:lnTo>
                    <a:pt x="496316" y="0"/>
                  </a:lnTo>
                  <a:lnTo>
                    <a:pt x="496316" y="578993"/>
                  </a:lnTo>
                  <a:lnTo>
                    <a:pt x="0" y="578993"/>
                  </a:lnTo>
                  <a:lnTo>
                    <a:pt x="0" y="0"/>
                  </a:lnTo>
                  <a:close/>
                </a:path>
              </a:pathLst>
            </a:custGeom>
            <a:blipFill>
              <a:blip r:embed="rId6"/>
              <a:stretch>
                <a:fillRect r="-2" b="-10"/>
              </a:stretch>
            </a:blipFill>
          </p:spPr>
          <p:txBody>
            <a:bodyPr/>
            <a:lstStyle/>
            <a:p>
              <a:endParaRPr lang="en-US"/>
            </a:p>
          </p:txBody>
        </p:sp>
      </p:grpSp>
      <p:sp>
        <p:nvSpPr>
          <p:cNvPr id="19" name="TextBox 19"/>
          <p:cNvSpPr txBox="1"/>
          <p:nvPr/>
        </p:nvSpPr>
        <p:spPr>
          <a:xfrm>
            <a:off x="1043940" y="1474470"/>
            <a:ext cx="15408492" cy="751840"/>
          </a:xfrm>
          <a:prstGeom prst="rect">
            <a:avLst/>
          </a:prstGeom>
        </p:spPr>
        <p:txBody>
          <a:bodyPr lIns="0" tIns="0" rIns="0" bIns="0" rtlCol="0" anchor="t">
            <a:spAutoFit/>
          </a:bodyPr>
          <a:lstStyle/>
          <a:p>
            <a:pPr algn="l">
              <a:lnSpc>
                <a:spcPts val="5600"/>
              </a:lnSpc>
            </a:pPr>
            <a:r>
              <a:rPr lang="en-US" sz="5600" spc="-175">
                <a:solidFill>
                  <a:srgbClr val="394646"/>
                </a:solidFill>
                <a:latin typeface="Enduro Narrow"/>
                <a:ea typeface="Enduro Narrow"/>
                <a:cs typeface="Enduro Narrow"/>
                <a:sym typeface="Enduro Narrow"/>
              </a:rPr>
              <a:t>Ideas to drive engagement and a learning culture</a:t>
            </a:r>
          </a:p>
        </p:txBody>
      </p:sp>
      <p:sp>
        <p:nvSpPr>
          <p:cNvPr id="20" name="TextBox 20"/>
          <p:cNvSpPr txBox="1"/>
          <p:nvPr/>
        </p:nvSpPr>
        <p:spPr>
          <a:xfrm>
            <a:off x="1028700" y="5389679"/>
            <a:ext cx="4989195" cy="1986750"/>
          </a:xfrm>
          <a:prstGeom prst="rect">
            <a:avLst/>
          </a:prstGeom>
        </p:spPr>
        <p:txBody>
          <a:bodyPr lIns="0" tIns="0" rIns="0" bIns="0" rtlCol="0" anchor="t">
            <a:spAutoFit/>
          </a:bodyPr>
          <a:lstStyle/>
          <a:p>
            <a:pPr algn="l">
              <a:lnSpc>
                <a:spcPts val="3150"/>
              </a:lnSpc>
            </a:pPr>
            <a:r>
              <a:rPr lang="en-US" sz="2100" spc="-75">
                <a:solidFill>
                  <a:srgbClr val="394646"/>
                </a:solidFill>
                <a:latin typeface="Enduro"/>
                <a:ea typeface="Enduro"/>
                <a:cs typeface="Enduro"/>
                <a:sym typeface="Enduro"/>
              </a:rPr>
              <a:t> Allocate one hour per week for employees to focus on professional development. </a:t>
            </a:r>
          </a:p>
          <a:p>
            <a:pPr algn="l">
              <a:lnSpc>
                <a:spcPts val="3150"/>
              </a:lnSpc>
            </a:pPr>
            <a:endParaRPr lang="en-US" sz="2100" spc="-75">
              <a:solidFill>
                <a:srgbClr val="394646"/>
              </a:solidFill>
              <a:latin typeface="Enduro"/>
              <a:ea typeface="Enduro"/>
              <a:cs typeface="Enduro"/>
              <a:sym typeface="Enduro"/>
            </a:endParaRPr>
          </a:p>
          <a:p>
            <a:pPr algn="l">
              <a:lnSpc>
                <a:spcPts val="3150"/>
              </a:lnSpc>
            </a:pPr>
            <a:r>
              <a:rPr lang="en-US" sz="2100" spc="-73">
                <a:solidFill>
                  <a:srgbClr val="394646"/>
                </a:solidFill>
                <a:latin typeface="Enduro"/>
                <a:ea typeface="Enduro"/>
                <a:cs typeface="Enduro"/>
                <a:sym typeface="Enduro"/>
              </a:rPr>
              <a:t>Either send out a calendar invite to block time or have managers remind their teams.</a:t>
            </a:r>
          </a:p>
        </p:txBody>
      </p:sp>
      <p:sp>
        <p:nvSpPr>
          <p:cNvPr id="21" name="TextBox 21"/>
          <p:cNvSpPr txBox="1"/>
          <p:nvPr/>
        </p:nvSpPr>
        <p:spPr>
          <a:xfrm>
            <a:off x="6638925" y="5389679"/>
            <a:ext cx="4998720" cy="2786784"/>
          </a:xfrm>
          <a:prstGeom prst="rect">
            <a:avLst/>
          </a:prstGeom>
        </p:spPr>
        <p:txBody>
          <a:bodyPr lIns="0" tIns="0" rIns="0" bIns="0" rtlCol="0" anchor="t">
            <a:spAutoFit/>
          </a:bodyPr>
          <a:lstStyle/>
          <a:p>
            <a:pPr algn="l">
              <a:lnSpc>
                <a:spcPts val="3150"/>
              </a:lnSpc>
            </a:pPr>
            <a:r>
              <a:rPr lang="en-US" sz="2100" spc="-75">
                <a:solidFill>
                  <a:srgbClr val="394646"/>
                </a:solidFill>
                <a:latin typeface="Enduro"/>
                <a:ea typeface="Enduro"/>
                <a:cs typeface="Enduro"/>
                <a:sym typeface="Enduro"/>
              </a:rPr>
              <a:t>Digital Skills Week – Focus on technology skills, including AI, cybersecurity, and digital literacy.</a:t>
            </a:r>
          </a:p>
          <a:p>
            <a:pPr algn="l">
              <a:lnSpc>
                <a:spcPts val="3150"/>
              </a:lnSpc>
            </a:pPr>
            <a:endParaRPr lang="en-US" sz="2100" spc="-75">
              <a:solidFill>
                <a:srgbClr val="394646"/>
              </a:solidFill>
              <a:latin typeface="Enduro"/>
              <a:ea typeface="Enduro"/>
              <a:cs typeface="Enduro"/>
              <a:sym typeface="Enduro"/>
            </a:endParaRPr>
          </a:p>
          <a:p>
            <a:pPr algn="l">
              <a:lnSpc>
                <a:spcPts val="3150"/>
              </a:lnSpc>
            </a:pPr>
            <a:r>
              <a:rPr lang="en-US" sz="2100" spc="-73">
                <a:solidFill>
                  <a:srgbClr val="394646"/>
                </a:solidFill>
                <a:latin typeface="Enduro"/>
                <a:ea typeface="Enduro"/>
                <a:cs typeface="Enduro"/>
                <a:sym typeface="Enduro"/>
              </a:rPr>
              <a:t>Leadership Development Month – Courses, guest speakers, and mentorship on leading teams effectively. </a:t>
            </a:r>
          </a:p>
        </p:txBody>
      </p:sp>
      <p:sp>
        <p:nvSpPr>
          <p:cNvPr id="22" name="TextBox 22"/>
          <p:cNvSpPr txBox="1"/>
          <p:nvPr/>
        </p:nvSpPr>
        <p:spPr>
          <a:xfrm>
            <a:off x="12258675" y="5389680"/>
            <a:ext cx="5325966" cy="1186716"/>
          </a:xfrm>
          <a:prstGeom prst="rect">
            <a:avLst/>
          </a:prstGeom>
        </p:spPr>
        <p:txBody>
          <a:bodyPr lIns="0" tIns="0" rIns="0" bIns="0" rtlCol="0" anchor="t">
            <a:spAutoFit/>
          </a:bodyPr>
          <a:lstStyle/>
          <a:p>
            <a:pPr algn="l">
              <a:lnSpc>
                <a:spcPts val="3150"/>
              </a:lnSpc>
            </a:pPr>
            <a:r>
              <a:rPr lang="en-US" sz="2100" spc="-73">
                <a:solidFill>
                  <a:srgbClr val="394646"/>
                </a:solidFill>
                <a:latin typeface="Enduro"/>
                <a:ea typeface="Enduro"/>
                <a:cs typeface="Enduro"/>
                <a:sym typeface="Enduro"/>
              </a:rPr>
              <a:t>Employees who complete a learning milestone get lunch with leadership or access to a networking event.</a:t>
            </a:r>
          </a:p>
        </p:txBody>
      </p:sp>
      <p:sp>
        <p:nvSpPr>
          <p:cNvPr id="23" name="TextBox 23"/>
          <p:cNvSpPr txBox="1"/>
          <p:nvPr/>
        </p:nvSpPr>
        <p:spPr>
          <a:xfrm>
            <a:off x="1028700" y="4684829"/>
            <a:ext cx="5167150" cy="373446"/>
          </a:xfrm>
          <a:prstGeom prst="rect">
            <a:avLst/>
          </a:prstGeom>
        </p:spPr>
        <p:txBody>
          <a:bodyPr lIns="0" tIns="0" rIns="0" bIns="0" rtlCol="0" anchor="t">
            <a:spAutoFit/>
          </a:bodyPr>
          <a:lstStyle/>
          <a:p>
            <a:pPr algn="l">
              <a:lnSpc>
                <a:spcPts val="2700"/>
              </a:lnSpc>
            </a:pPr>
            <a:r>
              <a:rPr lang="en-US" sz="2700" spc="-75">
                <a:solidFill>
                  <a:srgbClr val="242C2C"/>
                </a:solidFill>
                <a:latin typeface="Enduro"/>
                <a:ea typeface="Enduro"/>
                <a:cs typeface="Enduro"/>
                <a:sym typeface="Enduro"/>
              </a:rPr>
              <a:t>Set aside dedicated learning time</a:t>
            </a:r>
          </a:p>
        </p:txBody>
      </p:sp>
      <p:sp>
        <p:nvSpPr>
          <p:cNvPr id="24" name="TextBox 24"/>
          <p:cNvSpPr txBox="1"/>
          <p:nvPr/>
        </p:nvSpPr>
        <p:spPr>
          <a:xfrm>
            <a:off x="6638925" y="4684830"/>
            <a:ext cx="5528310" cy="373446"/>
          </a:xfrm>
          <a:prstGeom prst="rect">
            <a:avLst/>
          </a:prstGeom>
        </p:spPr>
        <p:txBody>
          <a:bodyPr lIns="0" tIns="0" rIns="0" bIns="0" rtlCol="0" anchor="t">
            <a:spAutoFit/>
          </a:bodyPr>
          <a:lstStyle/>
          <a:p>
            <a:pPr algn="l">
              <a:lnSpc>
                <a:spcPts val="2700"/>
              </a:lnSpc>
            </a:pPr>
            <a:r>
              <a:rPr lang="en-US" sz="2700" spc="-75">
                <a:solidFill>
                  <a:srgbClr val="242C2C"/>
                </a:solidFill>
                <a:latin typeface="Enduro"/>
                <a:ea typeface="Enduro"/>
                <a:cs typeface="Enduro"/>
                <a:sym typeface="Enduro"/>
              </a:rPr>
              <a:t>Host a themed learning week/month</a:t>
            </a:r>
          </a:p>
        </p:txBody>
      </p:sp>
      <p:sp>
        <p:nvSpPr>
          <p:cNvPr id="25" name="TextBox 25"/>
          <p:cNvSpPr txBox="1"/>
          <p:nvPr/>
        </p:nvSpPr>
        <p:spPr>
          <a:xfrm>
            <a:off x="12258675" y="4684830"/>
            <a:ext cx="4989195" cy="373446"/>
          </a:xfrm>
          <a:prstGeom prst="rect">
            <a:avLst/>
          </a:prstGeom>
        </p:spPr>
        <p:txBody>
          <a:bodyPr lIns="0" tIns="0" rIns="0" bIns="0" rtlCol="0" anchor="t">
            <a:spAutoFit/>
          </a:bodyPr>
          <a:lstStyle/>
          <a:p>
            <a:pPr algn="l">
              <a:lnSpc>
                <a:spcPts val="2700"/>
              </a:lnSpc>
            </a:pPr>
            <a:r>
              <a:rPr lang="en-US" sz="2700" spc="-75">
                <a:solidFill>
                  <a:srgbClr val="242C2C"/>
                </a:solidFill>
                <a:latin typeface="Enduro"/>
                <a:ea typeface="Enduro"/>
                <a:cs typeface="Enduro"/>
                <a:sym typeface="Enduro"/>
              </a:rPr>
              <a:t>Offer experience-based rewards </a:t>
            </a:r>
          </a:p>
        </p:txBody>
      </p:sp>
      <p:sp>
        <p:nvSpPr>
          <p:cNvPr id="26" name="TextBox 26"/>
          <p:cNvSpPr txBox="1"/>
          <p:nvPr/>
        </p:nvSpPr>
        <p:spPr>
          <a:xfrm>
            <a:off x="1058004" y="812767"/>
            <a:ext cx="15408492" cy="342199"/>
          </a:xfrm>
          <a:prstGeom prst="rect">
            <a:avLst/>
          </a:prstGeom>
        </p:spPr>
        <p:txBody>
          <a:bodyPr lIns="0" tIns="0" rIns="0" bIns="0" rtlCol="0" anchor="t">
            <a:spAutoFit/>
          </a:bodyPr>
          <a:lstStyle/>
          <a:p>
            <a:pPr algn="l">
              <a:lnSpc>
                <a:spcPts val="2600"/>
              </a:lnSpc>
            </a:pPr>
            <a:r>
              <a:rPr lang="en-US" sz="2600" spc="-81">
                <a:solidFill>
                  <a:srgbClr val="394646"/>
                </a:solidFill>
                <a:latin typeface="Enduro Narrow"/>
                <a:ea typeface="Enduro Narrow"/>
                <a:cs typeface="Enduro Narrow"/>
                <a:sym typeface="Enduro Narrow"/>
              </a:rPr>
              <a:t>continued....</a:t>
            </a:r>
          </a:p>
        </p:txBody>
      </p:sp>
      <p:sp>
        <p:nvSpPr>
          <p:cNvPr id="31" name="TextBox 31"/>
          <p:cNvSpPr txBox="1"/>
          <p:nvPr/>
        </p:nvSpPr>
        <p:spPr>
          <a:xfrm>
            <a:off x="1043940" y="2536507"/>
            <a:ext cx="10229306" cy="533466"/>
          </a:xfrm>
          <a:prstGeom prst="rect">
            <a:avLst/>
          </a:prstGeom>
        </p:spPr>
        <p:txBody>
          <a:bodyPr lIns="0" tIns="0" rIns="0" bIns="0" rtlCol="0" anchor="t">
            <a:spAutoFit/>
          </a:bodyPr>
          <a:lstStyle/>
          <a:p>
            <a:pPr algn="l">
              <a:lnSpc>
                <a:spcPts val="2160"/>
              </a:lnSpc>
            </a:pPr>
            <a:r>
              <a:rPr lang="en-US" sz="1800">
                <a:solidFill>
                  <a:srgbClr val="394646"/>
                </a:solidFill>
                <a:latin typeface="Enduro"/>
                <a:ea typeface="Enduro"/>
                <a:cs typeface="Enduro"/>
                <a:sym typeface="Enduro"/>
              </a:rPr>
              <a:t>Getting people to engage with learning can be tough. That’s why we’re sharing what’s worked well for Go1 customers — and what we do ourselves.</a:t>
            </a:r>
          </a:p>
        </p:txBody>
      </p:sp>
      <p:grpSp>
        <p:nvGrpSpPr>
          <p:cNvPr id="32" name="Group 27">
            <a:extLst>
              <a:ext uri="{FF2B5EF4-FFF2-40B4-BE49-F238E27FC236}">
                <a16:creationId xmlns:a16="http://schemas.microsoft.com/office/drawing/2014/main" id="{039557E7-C59C-B4EA-26BA-141B859E3250}"/>
              </a:ext>
            </a:extLst>
          </p:cNvPr>
          <p:cNvGrpSpPr/>
          <p:nvPr/>
        </p:nvGrpSpPr>
        <p:grpSpPr>
          <a:xfrm>
            <a:off x="14249400" y="769580"/>
            <a:ext cx="4594416" cy="518240"/>
            <a:chOff x="0" y="0"/>
            <a:chExt cx="1127275" cy="136491"/>
          </a:xfrm>
        </p:grpSpPr>
        <p:sp>
          <p:nvSpPr>
            <p:cNvPr id="33" name="Freeform 28">
              <a:extLst>
                <a:ext uri="{FF2B5EF4-FFF2-40B4-BE49-F238E27FC236}">
                  <a16:creationId xmlns:a16="http://schemas.microsoft.com/office/drawing/2014/main" id="{7EADC439-B94C-C25C-649A-961B6CD14790}"/>
                </a:ext>
              </a:extLst>
            </p:cNvPr>
            <p:cNvSpPr/>
            <p:nvPr/>
          </p:nvSpPr>
          <p:spPr>
            <a:xfrm>
              <a:off x="0" y="0"/>
              <a:ext cx="1127275" cy="136491"/>
            </a:xfrm>
            <a:custGeom>
              <a:avLst/>
              <a:gdLst/>
              <a:ahLst/>
              <a:cxnLst/>
              <a:rect l="l" t="t" r="r" b="b"/>
              <a:pathLst>
                <a:path w="1127275" h="136491">
                  <a:moveTo>
                    <a:pt x="10853" y="0"/>
                  </a:moveTo>
                  <a:lnTo>
                    <a:pt x="1116422" y="0"/>
                  </a:lnTo>
                  <a:cubicBezTo>
                    <a:pt x="1122416" y="0"/>
                    <a:pt x="1127275" y="4859"/>
                    <a:pt x="1127275" y="10853"/>
                  </a:cubicBezTo>
                  <a:lnTo>
                    <a:pt x="1127275" y="125638"/>
                  </a:lnTo>
                  <a:cubicBezTo>
                    <a:pt x="1127275" y="131632"/>
                    <a:pt x="1122416" y="136491"/>
                    <a:pt x="1116422" y="136491"/>
                  </a:cubicBezTo>
                  <a:lnTo>
                    <a:pt x="10853" y="136491"/>
                  </a:lnTo>
                  <a:cubicBezTo>
                    <a:pt x="4859" y="136491"/>
                    <a:pt x="0" y="131632"/>
                    <a:pt x="0" y="125638"/>
                  </a:cubicBezTo>
                  <a:lnTo>
                    <a:pt x="0" y="10853"/>
                  </a:lnTo>
                  <a:cubicBezTo>
                    <a:pt x="0" y="4859"/>
                    <a:pt x="4859" y="0"/>
                    <a:pt x="10853" y="0"/>
                  </a:cubicBezTo>
                  <a:close/>
                </a:path>
              </a:pathLst>
            </a:custGeom>
            <a:solidFill>
              <a:srgbClr val="52714B"/>
            </a:solidFill>
          </p:spPr>
          <p:txBody>
            <a:bodyPr/>
            <a:lstStyle/>
            <a:p>
              <a:endParaRPr lang="en-US"/>
            </a:p>
          </p:txBody>
        </p:sp>
        <p:sp>
          <p:nvSpPr>
            <p:cNvPr id="34" name="TextBox 29">
              <a:extLst>
                <a:ext uri="{FF2B5EF4-FFF2-40B4-BE49-F238E27FC236}">
                  <a16:creationId xmlns:a16="http://schemas.microsoft.com/office/drawing/2014/main" id="{8B1BCBAC-EEF9-2375-8356-CDFAEDF14C87}"/>
                </a:ext>
              </a:extLst>
            </p:cNvPr>
            <p:cNvSpPr txBox="1"/>
            <p:nvPr/>
          </p:nvSpPr>
          <p:spPr>
            <a:xfrm>
              <a:off x="0" y="-9525"/>
              <a:ext cx="1127275" cy="146016"/>
            </a:xfrm>
            <a:prstGeom prst="rect">
              <a:avLst/>
            </a:prstGeom>
          </p:spPr>
          <p:txBody>
            <a:bodyPr lIns="50800" tIns="50800" rIns="50800" bIns="50800" rtlCol="0" anchor="ctr"/>
            <a:lstStyle/>
            <a:p>
              <a:pPr algn="r">
                <a:lnSpc>
                  <a:spcPts val="2400"/>
                </a:lnSpc>
              </a:pPr>
              <a:endParaRPr/>
            </a:p>
          </p:txBody>
        </p:sp>
      </p:grpSp>
      <p:sp>
        <p:nvSpPr>
          <p:cNvPr id="35" name="TextBox 30">
            <a:extLst>
              <a:ext uri="{FF2B5EF4-FFF2-40B4-BE49-F238E27FC236}">
                <a16:creationId xmlns:a16="http://schemas.microsoft.com/office/drawing/2014/main" id="{16C06AFA-0824-6E96-E8E1-0EE874F6C09B}"/>
              </a:ext>
            </a:extLst>
          </p:cNvPr>
          <p:cNvSpPr txBox="1"/>
          <p:nvPr/>
        </p:nvSpPr>
        <p:spPr>
          <a:xfrm>
            <a:off x="14563694" y="866792"/>
            <a:ext cx="3592506" cy="314292"/>
          </a:xfrm>
          <a:prstGeom prst="rect">
            <a:avLst/>
          </a:prstGeom>
        </p:spPr>
        <p:txBody>
          <a:bodyPr wrap="square" lIns="0" tIns="0" rIns="0" bIns="0" rtlCol="0" anchor="t">
            <a:spAutoFit/>
          </a:bodyPr>
          <a:lstStyle/>
          <a:p>
            <a:pPr algn="ctr">
              <a:lnSpc>
                <a:spcPts val="2400"/>
              </a:lnSpc>
              <a:spcBef>
                <a:spcPct val="0"/>
              </a:spcBef>
            </a:pPr>
            <a:r>
              <a:rPr lang="en-US" sz="2000">
                <a:solidFill>
                  <a:srgbClr val="FFFFFF"/>
                </a:solidFill>
                <a:latin typeface="Enduro"/>
                <a:ea typeface="Enduro"/>
                <a:cs typeface="Enduro"/>
                <a:sym typeface="Enduro"/>
              </a:rPr>
              <a:t>Drive adoption &amp; engagement</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AF9F4"/>
        </a:solidFill>
        <a:effectLst/>
      </p:bgPr>
    </p:bg>
    <p:spTree>
      <p:nvGrpSpPr>
        <p:cNvPr id="1" name=""/>
        <p:cNvGrpSpPr/>
        <p:nvPr/>
      </p:nvGrpSpPr>
      <p:grpSpPr>
        <a:xfrm>
          <a:off x="0" y="0"/>
          <a:ext cx="0" cy="0"/>
          <a:chOff x="0" y="0"/>
          <a:chExt cx="0" cy="0"/>
        </a:xfrm>
      </p:grpSpPr>
      <p:sp>
        <p:nvSpPr>
          <p:cNvPr id="2" name="Freeform 2" descr="preencoded.png"/>
          <p:cNvSpPr/>
          <p:nvPr/>
        </p:nvSpPr>
        <p:spPr>
          <a:xfrm>
            <a:off x="725674" y="9258300"/>
            <a:ext cx="606051" cy="304800"/>
          </a:xfrm>
          <a:custGeom>
            <a:avLst/>
            <a:gdLst/>
            <a:ahLst/>
            <a:cxnLst/>
            <a:rect l="l" t="t" r="r" b="b"/>
            <a:pathLst>
              <a:path w="606051" h="304800">
                <a:moveTo>
                  <a:pt x="0" y="0"/>
                </a:moveTo>
                <a:lnTo>
                  <a:pt x="606051" y="0"/>
                </a:lnTo>
                <a:lnTo>
                  <a:pt x="606051" y="304800"/>
                </a:lnTo>
                <a:lnTo>
                  <a:pt x="0" y="304800"/>
                </a:lnTo>
                <a:lnTo>
                  <a:pt x="0" y="0"/>
                </a:lnTo>
                <a:close/>
              </a:path>
            </a:pathLst>
          </a:custGeom>
          <a:blipFill>
            <a:blip r:embed="rId2">
              <a:extLst>
                <a:ext uri="{96DAC541-7B7A-43D3-8B79-37D633B846F1}">
                  <asvg:svgBlip xmlns:asvg="http://schemas.microsoft.com/office/drawing/2016/SVG/main" r:embed="rId3"/>
                </a:ext>
              </a:extLst>
            </a:blip>
            <a:stretch>
              <a:fillRect r="-585"/>
            </a:stretch>
          </a:blipFill>
        </p:spPr>
        <p:txBody>
          <a:bodyPr/>
          <a:lstStyle/>
          <a:p>
            <a:endParaRPr lang="en-US"/>
          </a:p>
        </p:txBody>
      </p:sp>
      <p:grpSp>
        <p:nvGrpSpPr>
          <p:cNvPr id="3" name="Group 3"/>
          <p:cNvGrpSpPr/>
          <p:nvPr/>
        </p:nvGrpSpPr>
        <p:grpSpPr>
          <a:xfrm>
            <a:off x="1124451" y="2745629"/>
            <a:ext cx="1879773" cy="5933693"/>
            <a:chOff x="0" y="0"/>
            <a:chExt cx="495084" cy="1562783"/>
          </a:xfrm>
        </p:grpSpPr>
        <p:sp>
          <p:nvSpPr>
            <p:cNvPr id="4" name="Freeform 4"/>
            <p:cNvSpPr/>
            <p:nvPr/>
          </p:nvSpPr>
          <p:spPr>
            <a:xfrm>
              <a:off x="0" y="0"/>
              <a:ext cx="495084" cy="1562783"/>
            </a:xfrm>
            <a:custGeom>
              <a:avLst/>
              <a:gdLst/>
              <a:ahLst/>
              <a:cxnLst/>
              <a:rect l="l" t="t" r="r" b="b"/>
              <a:pathLst>
                <a:path w="495084" h="1562783">
                  <a:moveTo>
                    <a:pt x="0" y="0"/>
                  </a:moveTo>
                  <a:lnTo>
                    <a:pt x="495084" y="0"/>
                  </a:lnTo>
                  <a:lnTo>
                    <a:pt x="495084" y="1562783"/>
                  </a:lnTo>
                  <a:lnTo>
                    <a:pt x="0" y="1562783"/>
                  </a:lnTo>
                  <a:close/>
                </a:path>
              </a:pathLst>
            </a:custGeom>
            <a:solidFill>
              <a:srgbClr val="D3E9EE"/>
            </a:solidFill>
          </p:spPr>
          <p:txBody>
            <a:bodyPr/>
            <a:lstStyle/>
            <a:p>
              <a:endParaRPr lang="en-US"/>
            </a:p>
          </p:txBody>
        </p:sp>
        <p:sp>
          <p:nvSpPr>
            <p:cNvPr id="5" name="TextBox 5"/>
            <p:cNvSpPr txBox="1"/>
            <p:nvPr/>
          </p:nvSpPr>
          <p:spPr>
            <a:xfrm>
              <a:off x="0" y="-19050"/>
              <a:ext cx="495084" cy="1581833"/>
            </a:xfrm>
            <a:prstGeom prst="rect">
              <a:avLst/>
            </a:prstGeom>
          </p:spPr>
          <p:txBody>
            <a:bodyPr lIns="50800" tIns="50800" rIns="50800" bIns="50800" rtlCol="0" anchor="ctr"/>
            <a:lstStyle/>
            <a:p>
              <a:pPr algn="ctr">
                <a:lnSpc>
                  <a:spcPts val="2995"/>
                </a:lnSpc>
              </a:pPr>
              <a:endParaRPr/>
            </a:p>
          </p:txBody>
        </p:sp>
      </p:grpSp>
      <p:grpSp>
        <p:nvGrpSpPr>
          <p:cNvPr id="6" name="Group 6"/>
          <p:cNvGrpSpPr/>
          <p:nvPr/>
        </p:nvGrpSpPr>
        <p:grpSpPr>
          <a:xfrm>
            <a:off x="3119797" y="2751592"/>
            <a:ext cx="14401780" cy="757445"/>
            <a:chOff x="0" y="0"/>
            <a:chExt cx="3793061" cy="199492"/>
          </a:xfrm>
        </p:grpSpPr>
        <p:sp>
          <p:nvSpPr>
            <p:cNvPr id="7" name="Freeform 7"/>
            <p:cNvSpPr/>
            <p:nvPr/>
          </p:nvSpPr>
          <p:spPr>
            <a:xfrm>
              <a:off x="0" y="0"/>
              <a:ext cx="3793061" cy="199492"/>
            </a:xfrm>
            <a:custGeom>
              <a:avLst/>
              <a:gdLst/>
              <a:ahLst/>
              <a:cxnLst/>
              <a:rect l="l" t="t" r="r" b="b"/>
              <a:pathLst>
                <a:path w="3793061" h="199492">
                  <a:moveTo>
                    <a:pt x="0" y="0"/>
                  </a:moveTo>
                  <a:lnTo>
                    <a:pt x="3793061" y="0"/>
                  </a:lnTo>
                  <a:lnTo>
                    <a:pt x="3793061" y="199492"/>
                  </a:lnTo>
                  <a:lnTo>
                    <a:pt x="0" y="199492"/>
                  </a:lnTo>
                  <a:close/>
                </a:path>
              </a:pathLst>
            </a:custGeom>
            <a:solidFill>
              <a:srgbClr val="52714B"/>
            </a:solidFill>
          </p:spPr>
          <p:txBody>
            <a:bodyPr/>
            <a:lstStyle/>
            <a:p>
              <a:endParaRPr lang="en-US"/>
            </a:p>
          </p:txBody>
        </p:sp>
        <p:sp>
          <p:nvSpPr>
            <p:cNvPr id="8" name="TextBox 8"/>
            <p:cNvSpPr txBox="1"/>
            <p:nvPr/>
          </p:nvSpPr>
          <p:spPr>
            <a:xfrm>
              <a:off x="0" y="-19050"/>
              <a:ext cx="3793061" cy="218542"/>
            </a:xfrm>
            <a:prstGeom prst="rect">
              <a:avLst/>
            </a:prstGeom>
          </p:spPr>
          <p:txBody>
            <a:bodyPr lIns="50800" tIns="50800" rIns="50800" bIns="50800" rtlCol="0" anchor="ctr"/>
            <a:lstStyle/>
            <a:p>
              <a:pPr algn="ctr">
                <a:lnSpc>
                  <a:spcPts val="2995"/>
                </a:lnSpc>
              </a:pPr>
              <a:endParaRPr/>
            </a:p>
          </p:txBody>
        </p:sp>
      </p:grpSp>
      <p:sp>
        <p:nvSpPr>
          <p:cNvPr id="9" name="AutoShape 9"/>
          <p:cNvSpPr/>
          <p:nvPr/>
        </p:nvSpPr>
        <p:spPr>
          <a:xfrm>
            <a:off x="3119797" y="5284059"/>
            <a:ext cx="14401780" cy="0"/>
          </a:xfrm>
          <a:prstGeom prst="line">
            <a:avLst/>
          </a:prstGeom>
          <a:ln w="9525" cap="flat">
            <a:solidFill>
              <a:srgbClr val="242C2C"/>
            </a:solidFill>
            <a:prstDash val="solid"/>
            <a:headEnd type="none" w="sm" len="sm"/>
            <a:tailEnd type="none" w="sm" len="sm"/>
          </a:ln>
        </p:spPr>
        <p:txBody>
          <a:bodyPr/>
          <a:lstStyle/>
          <a:p>
            <a:endParaRPr lang="en-US"/>
          </a:p>
        </p:txBody>
      </p:sp>
      <p:sp>
        <p:nvSpPr>
          <p:cNvPr id="10" name="AutoShape 10"/>
          <p:cNvSpPr/>
          <p:nvPr/>
        </p:nvSpPr>
        <p:spPr>
          <a:xfrm>
            <a:off x="3119797" y="7061462"/>
            <a:ext cx="14401780" cy="0"/>
          </a:xfrm>
          <a:prstGeom prst="line">
            <a:avLst/>
          </a:prstGeom>
          <a:ln w="9525" cap="flat">
            <a:solidFill>
              <a:srgbClr val="242C2C"/>
            </a:solidFill>
            <a:prstDash val="solid"/>
            <a:headEnd type="none" w="sm" len="sm"/>
            <a:tailEnd type="none" w="sm" len="sm"/>
          </a:ln>
        </p:spPr>
        <p:txBody>
          <a:bodyPr/>
          <a:lstStyle/>
          <a:p>
            <a:endParaRPr lang="en-US"/>
          </a:p>
        </p:txBody>
      </p:sp>
      <p:sp>
        <p:nvSpPr>
          <p:cNvPr id="11" name="AutoShape 11"/>
          <p:cNvSpPr/>
          <p:nvPr/>
        </p:nvSpPr>
        <p:spPr>
          <a:xfrm flipV="1">
            <a:off x="6065683" y="3661437"/>
            <a:ext cx="0" cy="1472603"/>
          </a:xfrm>
          <a:prstGeom prst="line">
            <a:avLst/>
          </a:prstGeom>
          <a:ln w="9525" cap="flat">
            <a:solidFill>
              <a:srgbClr val="242C2C"/>
            </a:solidFill>
            <a:prstDash val="solid"/>
            <a:headEnd type="none" w="sm" len="sm"/>
            <a:tailEnd type="none" w="sm" len="sm"/>
          </a:ln>
        </p:spPr>
        <p:txBody>
          <a:bodyPr/>
          <a:lstStyle/>
          <a:p>
            <a:endParaRPr lang="en-US"/>
          </a:p>
        </p:txBody>
      </p:sp>
      <p:sp>
        <p:nvSpPr>
          <p:cNvPr id="12" name="AutoShape 12"/>
          <p:cNvSpPr/>
          <p:nvPr/>
        </p:nvSpPr>
        <p:spPr>
          <a:xfrm flipV="1">
            <a:off x="8833059" y="3661437"/>
            <a:ext cx="0" cy="1472603"/>
          </a:xfrm>
          <a:prstGeom prst="line">
            <a:avLst/>
          </a:prstGeom>
          <a:ln w="9525" cap="flat">
            <a:solidFill>
              <a:srgbClr val="242C2C"/>
            </a:solidFill>
            <a:prstDash val="solid"/>
            <a:headEnd type="none" w="sm" len="sm"/>
            <a:tailEnd type="none" w="sm" len="sm"/>
          </a:ln>
        </p:spPr>
        <p:txBody>
          <a:bodyPr/>
          <a:lstStyle/>
          <a:p>
            <a:endParaRPr lang="en-US"/>
          </a:p>
        </p:txBody>
      </p:sp>
      <p:sp>
        <p:nvSpPr>
          <p:cNvPr id="13" name="AutoShape 13"/>
          <p:cNvSpPr/>
          <p:nvPr/>
        </p:nvSpPr>
        <p:spPr>
          <a:xfrm flipV="1">
            <a:off x="11586148" y="3661437"/>
            <a:ext cx="0" cy="1472603"/>
          </a:xfrm>
          <a:prstGeom prst="line">
            <a:avLst/>
          </a:prstGeom>
          <a:ln w="9525" cap="flat">
            <a:solidFill>
              <a:srgbClr val="242C2C"/>
            </a:solidFill>
            <a:prstDash val="solid"/>
            <a:headEnd type="none" w="sm" len="sm"/>
            <a:tailEnd type="none" w="sm" len="sm"/>
          </a:ln>
        </p:spPr>
        <p:txBody>
          <a:bodyPr/>
          <a:lstStyle/>
          <a:p>
            <a:endParaRPr lang="en-US"/>
          </a:p>
        </p:txBody>
      </p:sp>
      <p:sp>
        <p:nvSpPr>
          <p:cNvPr id="14" name="AutoShape 14"/>
          <p:cNvSpPr/>
          <p:nvPr/>
        </p:nvSpPr>
        <p:spPr>
          <a:xfrm flipV="1">
            <a:off x="14295192" y="3661437"/>
            <a:ext cx="0" cy="1472603"/>
          </a:xfrm>
          <a:prstGeom prst="line">
            <a:avLst/>
          </a:prstGeom>
          <a:ln w="9525" cap="flat">
            <a:solidFill>
              <a:srgbClr val="242C2C"/>
            </a:solidFill>
            <a:prstDash val="solid"/>
            <a:headEnd type="none" w="sm" len="sm"/>
            <a:tailEnd type="none" w="sm" len="sm"/>
          </a:ln>
        </p:spPr>
        <p:txBody>
          <a:bodyPr/>
          <a:lstStyle/>
          <a:p>
            <a:endParaRPr lang="en-US"/>
          </a:p>
        </p:txBody>
      </p:sp>
      <p:sp>
        <p:nvSpPr>
          <p:cNvPr id="15" name="AutoShape 15"/>
          <p:cNvSpPr/>
          <p:nvPr/>
        </p:nvSpPr>
        <p:spPr>
          <a:xfrm flipV="1">
            <a:off x="6060921" y="5434078"/>
            <a:ext cx="0" cy="1472603"/>
          </a:xfrm>
          <a:prstGeom prst="line">
            <a:avLst/>
          </a:prstGeom>
          <a:ln w="9525" cap="flat">
            <a:solidFill>
              <a:srgbClr val="242C2C"/>
            </a:solidFill>
            <a:prstDash val="solid"/>
            <a:headEnd type="none" w="sm" len="sm"/>
            <a:tailEnd type="none" w="sm" len="sm"/>
          </a:ln>
        </p:spPr>
        <p:txBody>
          <a:bodyPr/>
          <a:lstStyle/>
          <a:p>
            <a:endParaRPr lang="en-US"/>
          </a:p>
        </p:txBody>
      </p:sp>
      <p:sp>
        <p:nvSpPr>
          <p:cNvPr id="16" name="AutoShape 16"/>
          <p:cNvSpPr/>
          <p:nvPr/>
        </p:nvSpPr>
        <p:spPr>
          <a:xfrm flipV="1">
            <a:off x="8828297" y="5374466"/>
            <a:ext cx="0" cy="1472603"/>
          </a:xfrm>
          <a:prstGeom prst="line">
            <a:avLst/>
          </a:prstGeom>
          <a:ln w="9525" cap="flat">
            <a:solidFill>
              <a:srgbClr val="242C2C"/>
            </a:solidFill>
            <a:prstDash val="solid"/>
            <a:headEnd type="none" w="sm" len="sm"/>
            <a:tailEnd type="none" w="sm" len="sm"/>
          </a:ln>
        </p:spPr>
        <p:txBody>
          <a:bodyPr/>
          <a:lstStyle/>
          <a:p>
            <a:endParaRPr lang="en-US"/>
          </a:p>
        </p:txBody>
      </p:sp>
      <p:sp>
        <p:nvSpPr>
          <p:cNvPr id="17" name="AutoShape 17"/>
          <p:cNvSpPr/>
          <p:nvPr/>
        </p:nvSpPr>
        <p:spPr>
          <a:xfrm flipV="1">
            <a:off x="11581385" y="5374466"/>
            <a:ext cx="0" cy="1472603"/>
          </a:xfrm>
          <a:prstGeom prst="line">
            <a:avLst/>
          </a:prstGeom>
          <a:ln w="9525" cap="flat">
            <a:solidFill>
              <a:srgbClr val="242C2C"/>
            </a:solidFill>
            <a:prstDash val="solid"/>
            <a:headEnd type="none" w="sm" len="sm"/>
            <a:tailEnd type="none" w="sm" len="sm"/>
          </a:ln>
        </p:spPr>
        <p:txBody>
          <a:bodyPr/>
          <a:lstStyle/>
          <a:p>
            <a:endParaRPr lang="en-US"/>
          </a:p>
        </p:txBody>
      </p:sp>
      <p:sp>
        <p:nvSpPr>
          <p:cNvPr id="18" name="AutoShape 18"/>
          <p:cNvSpPr/>
          <p:nvPr/>
        </p:nvSpPr>
        <p:spPr>
          <a:xfrm flipV="1">
            <a:off x="14290430" y="5374466"/>
            <a:ext cx="0" cy="1472603"/>
          </a:xfrm>
          <a:prstGeom prst="line">
            <a:avLst/>
          </a:prstGeom>
          <a:ln w="9525" cap="flat">
            <a:solidFill>
              <a:srgbClr val="242C2C"/>
            </a:solidFill>
            <a:prstDash val="solid"/>
            <a:headEnd type="none" w="sm" len="sm"/>
            <a:tailEnd type="none" w="sm" len="sm"/>
          </a:ln>
        </p:spPr>
        <p:txBody>
          <a:bodyPr/>
          <a:lstStyle/>
          <a:p>
            <a:endParaRPr lang="en-US"/>
          </a:p>
        </p:txBody>
      </p:sp>
      <p:sp>
        <p:nvSpPr>
          <p:cNvPr id="19" name="AutoShape 19"/>
          <p:cNvSpPr/>
          <p:nvPr/>
        </p:nvSpPr>
        <p:spPr>
          <a:xfrm flipV="1">
            <a:off x="6060921" y="7206718"/>
            <a:ext cx="0" cy="1472603"/>
          </a:xfrm>
          <a:prstGeom prst="line">
            <a:avLst/>
          </a:prstGeom>
          <a:ln w="9525" cap="flat">
            <a:solidFill>
              <a:srgbClr val="242C2C"/>
            </a:solidFill>
            <a:prstDash val="solid"/>
            <a:headEnd type="none" w="sm" len="sm"/>
            <a:tailEnd type="none" w="sm" len="sm"/>
          </a:ln>
        </p:spPr>
        <p:txBody>
          <a:bodyPr/>
          <a:lstStyle/>
          <a:p>
            <a:endParaRPr lang="en-US"/>
          </a:p>
        </p:txBody>
      </p:sp>
      <p:sp>
        <p:nvSpPr>
          <p:cNvPr id="20" name="AutoShape 20"/>
          <p:cNvSpPr/>
          <p:nvPr/>
        </p:nvSpPr>
        <p:spPr>
          <a:xfrm flipV="1">
            <a:off x="8828297" y="7206718"/>
            <a:ext cx="0" cy="1472603"/>
          </a:xfrm>
          <a:prstGeom prst="line">
            <a:avLst/>
          </a:prstGeom>
          <a:ln w="9525" cap="flat">
            <a:solidFill>
              <a:srgbClr val="242C2C"/>
            </a:solidFill>
            <a:prstDash val="solid"/>
            <a:headEnd type="none" w="sm" len="sm"/>
            <a:tailEnd type="none" w="sm" len="sm"/>
          </a:ln>
        </p:spPr>
        <p:txBody>
          <a:bodyPr/>
          <a:lstStyle/>
          <a:p>
            <a:endParaRPr lang="en-US"/>
          </a:p>
        </p:txBody>
      </p:sp>
      <p:sp>
        <p:nvSpPr>
          <p:cNvPr id="21" name="AutoShape 21"/>
          <p:cNvSpPr/>
          <p:nvPr/>
        </p:nvSpPr>
        <p:spPr>
          <a:xfrm flipV="1">
            <a:off x="11581385" y="7206718"/>
            <a:ext cx="0" cy="1472603"/>
          </a:xfrm>
          <a:prstGeom prst="line">
            <a:avLst/>
          </a:prstGeom>
          <a:ln w="9525" cap="flat">
            <a:solidFill>
              <a:srgbClr val="242C2C"/>
            </a:solidFill>
            <a:prstDash val="solid"/>
            <a:headEnd type="none" w="sm" len="sm"/>
            <a:tailEnd type="none" w="sm" len="sm"/>
          </a:ln>
        </p:spPr>
        <p:txBody>
          <a:bodyPr/>
          <a:lstStyle/>
          <a:p>
            <a:endParaRPr lang="en-US"/>
          </a:p>
        </p:txBody>
      </p:sp>
      <p:sp>
        <p:nvSpPr>
          <p:cNvPr id="22" name="AutoShape 22"/>
          <p:cNvSpPr/>
          <p:nvPr/>
        </p:nvSpPr>
        <p:spPr>
          <a:xfrm flipV="1">
            <a:off x="14290430" y="7206718"/>
            <a:ext cx="0" cy="1472603"/>
          </a:xfrm>
          <a:prstGeom prst="line">
            <a:avLst/>
          </a:prstGeom>
          <a:ln w="9525" cap="flat">
            <a:solidFill>
              <a:srgbClr val="242C2C"/>
            </a:solidFill>
            <a:prstDash val="solid"/>
            <a:headEnd type="none" w="sm" len="sm"/>
            <a:tailEnd type="none" w="sm" len="sm"/>
          </a:ln>
        </p:spPr>
        <p:txBody>
          <a:bodyPr/>
          <a:lstStyle/>
          <a:p>
            <a:endParaRPr lang="en-US"/>
          </a:p>
        </p:txBody>
      </p:sp>
      <p:sp>
        <p:nvSpPr>
          <p:cNvPr id="23" name="TextBox 23"/>
          <p:cNvSpPr txBox="1"/>
          <p:nvPr/>
        </p:nvSpPr>
        <p:spPr>
          <a:xfrm>
            <a:off x="766423" y="907685"/>
            <a:ext cx="16755155" cy="790194"/>
          </a:xfrm>
          <a:prstGeom prst="rect">
            <a:avLst/>
          </a:prstGeom>
        </p:spPr>
        <p:txBody>
          <a:bodyPr lIns="0" tIns="0" rIns="0" bIns="0" rtlCol="0" anchor="t">
            <a:spAutoFit/>
          </a:bodyPr>
          <a:lstStyle/>
          <a:p>
            <a:pPr algn="ctr">
              <a:lnSpc>
                <a:spcPts val="6048"/>
              </a:lnSpc>
            </a:pPr>
            <a:r>
              <a:rPr lang="en-US" sz="5600">
                <a:solidFill>
                  <a:srgbClr val="394646"/>
                </a:solidFill>
                <a:latin typeface="Enduro Narrow"/>
                <a:ea typeface="Enduro Narrow"/>
                <a:cs typeface="Enduro Narrow"/>
                <a:sym typeface="Enduro Narrow"/>
              </a:rPr>
              <a:t>Example post-launch action-plan</a:t>
            </a:r>
          </a:p>
        </p:txBody>
      </p:sp>
      <p:sp>
        <p:nvSpPr>
          <p:cNvPr id="24" name="TextBox 24"/>
          <p:cNvSpPr txBox="1"/>
          <p:nvPr/>
        </p:nvSpPr>
        <p:spPr>
          <a:xfrm>
            <a:off x="1427477" y="2932843"/>
            <a:ext cx="1041645" cy="362407"/>
          </a:xfrm>
          <a:prstGeom prst="rect">
            <a:avLst/>
          </a:prstGeom>
        </p:spPr>
        <p:txBody>
          <a:bodyPr wrap="square" lIns="0" tIns="0" rIns="0" bIns="0" rtlCol="0" anchor="t">
            <a:spAutoFit/>
          </a:bodyPr>
          <a:lstStyle/>
          <a:p>
            <a:pPr algn="ctr">
              <a:lnSpc>
                <a:spcPts val="2995"/>
              </a:lnSpc>
              <a:spcBef>
                <a:spcPct val="0"/>
              </a:spcBef>
            </a:pPr>
            <a:r>
              <a:rPr lang="en-US" sz="2400" b="1" spc="-28">
                <a:solidFill>
                  <a:srgbClr val="394646"/>
                </a:solidFill>
                <a:latin typeface="Enduro Bold"/>
                <a:ea typeface="Enduro Bold"/>
                <a:cs typeface="Enduro Bold"/>
                <a:sym typeface="Enduro Bold"/>
              </a:rPr>
              <a:t>Step</a:t>
            </a:r>
          </a:p>
        </p:txBody>
      </p:sp>
      <p:sp>
        <p:nvSpPr>
          <p:cNvPr id="25" name="TextBox 25"/>
          <p:cNvSpPr txBox="1"/>
          <p:nvPr/>
        </p:nvSpPr>
        <p:spPr>
          <a:xfrm>
            <a:off x="1427477" y="4235714"/>
            <a:ext cx="1041645" cy="220066"/>
          </a:xfrm>
          <a:prstGeom prst="rect">
            <a:avLst/>
          </a:prstGeom>
        </p:spPr>
        <p:txBody>
          <a:bodyPr lIns="0" tIns="0" rIns="0" bIns="0" rtlCol="0" anchor="t">
            <a:spAutoFit/>
          </a:bodyPr>
          <a:lstStyle/>
          <a:p>
            <a:pPr algn="l">
              <a:lnSpc>
                <a:spcPts val="1747"/>
              </a:lnSpc>
              <a:spcBef>
                <a:spcPct val="0"/>
              </a:spcBef>
            </a:pPr>
            <a:r>
              <a:rPr lang="en-US" sz="1400" b="1" spc="-16">
                <a:solidFill>
                  <a:srgbClr val="394646"/>
                </a:solidFill>
                <a:latin typeface="Enduro Bold"/>
                <a:ea typeface="Enduro Bold"/>
                <a:cs typeface="Enduro Bold"/>
                <a:sym typeface="Enduro Bold"/>
              </a:rPr>
              <a:t>Objective:</a:t>
            </a:r>
          </a:p>
        </p:txBody>
      </p:sp>
      <p:sp>
        <p:nvSpPr>
          <p:cNvPr id="26" name="TextBox 26"/>
          <p:cNvSpPr txBox="1"/>
          <p:nvPr/>
        </p:nvSpPr>
        <p:spPr>
          <a:xfrm>
            <a:off x="1427477" y="5836509"/>
            <a:ext cx="1207726" cy="658216"/>
          </a:xfrm>
          <a:prstGeom prst="rect">
            <a:avLst/>
          </a:prstGeom>
        </p:spPr>
        <p:txBody>
          <a:bodyPr lIns="0" tIns="0" rIns="0" bIns="0" rtlCol="0" anchor="t">
            <a:spAutoFit/>
          </a:bodyPr>
          <a:lstStyle/>
          <a:p>
            <a:pPr algn="l">
              <a:lnSpc>
                <a:spcPts val="1747"/>
              </a:lnSpc>
              <a:spcBef>
                <a:spcPct val="0"/>
              </a:spcBef>
            </a:pPr>
            <a:r>
              <a:rPr lang="en-US" sz="1400" b="1" spc="-16">
                <a:solidFill>
                  <a:srgbClr val="394646"/>
                </a:solidFill>
                <a:latin typeface="Enduro Bold"/>
                <a:ea typeface="Enduro Bold"/>
                <a:cs typeface="Enduro Bold"/>
                <a:sym typeface="Enduro Bold"/>
              </a:rPr>
              <a:t>Action to take as launch lead:</a:t>
            </a:r>
          </a:p>
        </p:txBody>
      </p:sp>
      <p:sp>
        <p:nvSpPr>
          <p:cNvPr id="27" name="TextBox 27"/>
          <p:cNvSpPr txBox="1"/>
          <p:nvPr/>
        </p:nvSpPr>
        <p:spPr>
          <a:xfrm>
            <a:off x="1427477" y="7479727"/>
            <a:ext cx="1041645" cy="658216"/>
          </a:xfrm>
          <a:prstGeom prst="rect">
            <a:avLst/>
          </a:prstGeom>
        </p:spPr>
        <p:txBody>
          <a:bodyPr lIns="0" tIns="0" rIns="0" bIns="0" rtlCol="0" anchor="t">
            <a:spAutoFit/>
          </a:bodyPr>
          <a:lstStyle/>
          <a:p>
            <a:pPr algn="l">
              <a:lnSpc>
                <a:spcPts val="1747"/>
              </a:lnSpc>
              <a:spcBef>
                <a:spcPct val="0"/>
              </a:spcBef>
            </a:pPr>
            <a:r>
              <a:rPr lang="en-US" sz="1400" b="1" spc="-16">
                <a:solidFill>
                  <a:srgbClr val="394646"/>
                </a:solidFill>
                <a:latin typeface="Enduro Bold"/>
                <a:ea typeface="Enduro Bold"/>
                <a:cs typeface="Enduro Bold"/>
                <a:sym typeface="Enduro Bold"/>
              </a:rPr>
              <a:t>Timing:</a:t>
            </a:r>
          </a:p>
          <a:p>
            <a:pPr algn="l">
              <a:lnSpc>
                <a:spcPts val="1747"/>
              </a:lnSpc>
              <a:spcBef>
                <a:spcPct val="0"/>
              </a:spcBef>
            </a:pPr>
            <a:endParaRPr lang="en-US" sz="1400" b="1" spc="-16">
              <a:solidFill>
                <a:srgbClr val="394646"/>
              </a:solidFill>
              <a:latin typeface="Enduro Bold"/>
              <a:ea typeface="Enduro Bold"/>
              <a:cs typeface="Enduro Bold"/>
              <a:sym typeface="Enduro Bold"/>
            </a:endParaRPr>
          </a:p>
          <a:p>
            <a:pPr algn="l">
              <a:lnSpc>
                <a:spcPts val="1747"/>
              </a:lnSpc>
              <a:spcBef>
                <a:spcPct val="0"/>
              </a:spcBef>
            </a:pPr>
            <a:r>
              <a:rPr lang="en-US" sz="1400" b="1" spc="-16">
                <a:solidFill>
                  <a:srgbClr val="394646"/>
                </a:solidFill>
                <a:latin typeface="Enduro Bold"/>
                <a:ea typeface="Enduro Bold"/>
                <a:cs typeface="Enduro Bold"/>
                <a:sym typeface="Enduro Bold"/>
              </a:rPr>
              <a:t>Channel(s):</a:t>
            </a:r>
          </a:p>
        </p:txBody>
      </p:sp>
      <p:sp>
        <p:nvSpPr>
          <p:cNvPr id="28" name="TextBox 28"/>
          <p:cNvSpPr txBox="1"/>
          <p:nvPr/>
        </p:nvSpPr>
        <p:spPr>
          <a:xfrm>
            <a:off x="3530807" y="2910016"/>
            <a:ext cx="2034814" cy="495071"/>
          </a:xfrm>
          <a:prstGeom prst="rect">
            <a:avLst/>
          </a:prstGeom>
        </p:spPr>
        <p:txBody>
          <a:bodyPr lIns="0" tIns="0" rIns="0" bIns="0" rtlCol="0" anchor="t">
            <a:spAutoFit/>
          </a:bodyPr>
          <a:lstStyle/>
          <a:p>
            <a:pPr algn="l">
              <a:lnSpc>
                <a:spcPts val="1996"/>
              </a:lnSpc>
              <a:spcBef>
                <a:spcPct val="0"/>
              </a:spcBef>
            </a:pPr>
            <a:r>
              <a:rPr lang="en-US" sz="1599" spc="-19">
                <a:solidFill>
                  <a:srgbClr val="FFFFFF"/>
                </a:solidFill>
                <a:latin typeface="Enduro"/>
                <a:ea typeface="Enduro"/>
                <a:cs typeface="Enduro"/>
                <a:sym typeface="Enduro"/>
              </a:rPr>
              <a:t>Send a learner survey or pulse check </a:t>
            </a:r>
          </a:p>
        </p:txBody>
      </p:sp>
      <p:sp>
        <p:nvSpPr>
          <p:cNvPr id="29" name="TextBox 29"/>
          <p:cNvSpPr txBox="1"/>
          <p:nvPr/>
        </p:nvSpPr>
        <p:spPr>
          <a:xfrm>
            <a:off x="6270471" y="2910016"/>
            <a:ext cx="2331016" cy="247488"/>
          </a:xfrm>
          <a:prstGeom prst="rect">
            <a:avLst/>
          </a:prstGeom>
        </p:spPr>
        <p:txBody>
          <a:bodyPr lIns="0" tIns="0" rIns="0" bIns="0" rtlCol="0" anchor="t">
            <a:spAutoFit/>
          </a:bodyPr>
          <a:lstStyle/>
          <a:p>
            <a:pPr algn="l">
              <a:lnSpc>
                <a:spcPts val="1996"/>
              </a:lnSpc>
              <a:spcBef>
                <a:spcPct val="0"/>
              </a:spcBef>
            </a:pPr>
            <a:r>
              <a:rPr lang="en-US" sz="1599" spc="-19">
                <a:solidFill>
                  <a:srgbClr val="FFFFFF"/>
                </a:solidFill>
                <a:latin typeface="Enduro"/>
                <a:ea typeface="Enduro"/>
                <a:cs typeface="Enduro"/>
                <a:sym typeface="Enduro"/>
              </a:rPr>
              <a:t>Spotlight early adopters </a:t>
            </a:r>
          </a:p>
        </p:txBody>
      </p:sp>
      <p:sp>
        <p:nvSpPr>
          <p:cNvPr id="30" name="TextBox 30"/>
          <p:cNvSpPr txBox="1"/>
          <p:nvPr/>
        </p:nvSpPr>
        <p:spPr>
          <a:xfrm>
            <a:off x="9033084" y="2910016"/>
            <a:ext cx="2331016" cy="742721"/>
          </a:xfrm>
          <a:prstGeom prst="rect">
            <a:avLst/>
          </a:prstGeom>
        </p:spPr>
        <p:txBody>
          <a:bodyPr lIns="0" tIns="0" rIns="0" bIns="0" rtlCol="0" anchor="t">
            <a:spAutoFit/>
          </a:bodyPr>
          <a:lstStyle/>
          <a:p>
            <a:pPr algn="l">
              <a:lnSpc>
                <a:spcPts val="1996"/>
              </a:lnSpc>
            </a:pPr>
            <a:r>
              <a:rPr lang="en-US" sz="1599" spc="-19">
                <a:solidFill>
                  <a:srgbClr val="FFFFFF"/>
                </a:solidFill>
                <a:latin typeface="Enduro"/>
                <a:ea typeface="Enduro"/>
                <a:cs typeface="Enduro"/>
                <a:sym typeface="Enduro"/>
              </a:rPr>
              <a:t>Launch a content theme</a:t>
            </a:r>
          </a:p>
          <a:p>
            <a:pPr algn="l">
              <a:lnSpc>
                <a:spcPts val="1996"/>
              </a:lnSpc>
            </a:pPr>
            <a:endParaRPr lang="en-US" sz="1599" spc="-19">
              <a:solidFill>
                <a:srgbClr val="FFFFFF"/>
              </a:solidFill>
              <a:latin typeface="Enduro"/>
              <a:ea typeface="Enduro"/>
              <a:cs typeface="Enduro"/>
              <a:sym typeface="Enduro"/>
            </a:endParaRPr>
          </a:p>
          <a:p>
            <a:pPr algn="l">
              <a:lnSpc>
                <a:spcPts val="1996"/>
              </a:lnSpc>
              <a:spcBef>
                <a:spcPct val="0"/>
              </a:spcBef>
            </a:pPr>
            <a:endParaRPr lang="en-US" sz="1599" spc="-19">
              <a:solidFill>
                <a:srgbClr val="FFFFFF"/>
              </a:solidFill>
              <a:latin typeface="Enduro"/>
              <a:ea typeface="Enduro"/>
              <a:cs typeface="Enduro"/>
              <a:sym typeface="Enduro"/>
            </a:endParaRPr>
          </a:p>
        </p:txBody>
      </p:sp>
      <p:sp>
        <p:nvSpPr>
          <p:cNvPr id="31" name="TextBox 31"/>
          <p:cNvSpPr txBox="1"/>
          <p:nvPr/>
        </p:nvSpPr>
        <p:spPr>
          <a:xfrm>
            <a:off x="11773676" y="2910016"/>
            <a:ext cx="2009598" cy="990636"/>
          </a:xfrm>
          <a:prstGeom prst="rect">
            <a:avLst/>
          </a:prstGeom>
        </p:spPr>
        <p:txBody>
          <a:bodyPr lIns="0" tIns="0" rIns="0" bIns="0" rtlCol="0" anchor="t">
            <a:spAutoFit/>
          </a:bodyPr>
          <a:lstStyle/>
          <a:p>
            <a:pPr algn="l">
              <a:lnSpc>
                <a:spcPts val="1996"/>
              </a:lnSpc>
            </a:pPr>
            <a:r>
              <a:rPr lang="en-US" sz="1599" spc="-19">
                <a:solidFill>
                  <a:srgbClr val="FFFFFF"/>
                </a:solidFill>
                <a:latin typeface="Enduro"/>
                <a:ea typeface="Enduro"/>
                <a:cs typeface="Enduro"/>
                <a:sym typeface="Enduro"/>
              </a:rPr>
              <a:t>Plan your next learner moment</a:t>
            </a:r>
          </a:p>
          <a:p>
            <a:pPr algn="l">
              <a:lnSpc>
                <a:spcPts val="1996"/>
              </a:lnSpc>
            </a:pPr>
            <a:endParaRPr lang="en-US" sz="1599" spc="-19">
              <a:solidFill>
                <a:srgbClr val="FFFFFF"/>
              </a:solidFill>
              <a:latin typeface="Enduro"/>
              <a:ea typeface="Enduro"/>
              <a:cs typeface="Enduro"/>
              <a:sym typeface="Enduro"/>
            </a:endParaRPr>
          </a:p>
          <a:p>
            <a:pPr algn="l">
              <a:lnSpc>
                <a:spcPts val="1996"/>
              </a:lnSpc>
              <a:spcBef>
                <a:spcPct val="0"/>
              </a:spcBef>
            </a:pPr>
            <a:endParaRPr lang="en-US" sz="1599" spc="-19">
              <a:solidFill>
                <a:srgbClr val="FFFFFF"/>
              </a:solidFill>
              <a:latin typeface="Enduro"/>
              <a:ea typeface="Enduro"/>
              <a:cs typeface="Enduro"/>
              <a:sym typeface="Enduro"/>
            </a:endParaRPr>
          </a:p>
        </p:txBody>
      </p:sp>
      <p:sp>
        <p:nvSpPr>
          <p:cNvPr id="32" name="TextBox 32"/>
          <p:cNvSpPr txBox="1"/>
          <p:nvPr/>
        </p:nvSpPr>
        <p:spPr>
          <a:xfrm>
            <a:off x="14514267" y="2910016"/>
            <a:ext cx="2033167" cy="742920"/>
          </a:xfrm>
          <a:prstGeom prst="rect">
            <a:avLst/>
          </a:prstGeom>
        </p:spPr>
        <p:txBody>
          <a:bodyPr lIns="0" tIns="0" rIns="0" bIns="0" rtlCol="0" anchor="t">
            <a:spAutoFit/>
          </a:bodyPr>
          <a:lstStyle/>
          <a:p>
            <a:pPr algn="l">
              <a:lnSpc>
                <a:spcPts val="1996"/>
              </a:lnSpc>
            </a:pPr>
            <a:r>
              <a:rPr lang="en-US" sz="1599" spc="-19">
                <a:solidFill>
                  <a:srgbClr val="FFFFFF"/>
                </a:solidFill>
                <a:latin typeface="Enduro"/>
                <a:ea typeface="Enduro"/>
                <a:cs typeface="Enduro"/>
                <a:sym typeface="Enduro"/>
              </a:rPr>
              <a:t>Review and refresh your content</a:t>
            </a:r>
          </a:p>
          <a:p>
            <a:pPr algn="l">
              <a:lnSpc>
                <a:spcPts val="1996"/>
              </a:lnSpc>
              <a:spcBef>
                <a:spcPct val="0"/>
              </a:spcBef>
            </a:pPr>
            <a:endParaRPr lang="en-US" sz="1599" spc="-19">
              <a:solidFill>
                <a:srgbClr val="FFFFFF"/>
              </a:solidFill>
              <a:latin typeface="Enduro"/>
              <a:ea typeface="Enduro"/>
              <a:cs typeface="Enduro"/>
              <a:sym typeface="Enduro"/>
            </a:endParaRPr>
          </a:p>
        </p:txBody>
      </p:sp>
      <p:sp>
        <p:nvSpPr>
          <p:cNvPr id="33" name="Freeform 33" descr="Megaphone outline"/>
          <p:cNvSpPr/>
          <p:nvPr/>
        </p:nvSpPr>
        <p:spPr>
          <a:xfrm>
            <a:off x="4240176" y="2025515"/>
            <a:ext cx="570176" cy="570176"/>
          </a:xfrm>
          <a:custGeom>
            <a:avLst/>
            <a:gdLst/>
            <a:ahLst/>
            <a:cxnLst/>
            <a:rect l="l" t="t" r="r" b="b"/>
            <a:pathLst>
              <a:path w="570176" h="570176">
                <a:moveTo>
                  <a:pt x="0" y="0"/>
                </a:moveTo>
                <a:lnTo>
                  <a:pt x="570177" y="0"/>
                </a:lnTo>
                <a:lnTo>
                  <a:pt x="570177" y="570176"/>
                </a:lnTo>
                <a:lnTo>
                  <a:pt x="0" y="57017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34" name="Freeform 34" descr="Megaphone outline"/>
          <p:cNvSpPr/>
          <p:nvPr/>
        </p:nvSpPr>
        <p:spPr>
          <a:xfrm>
            <a:off x="9924515" y="2025515"/>
            <a:ext cx="570176" cy="570176"/>
          </a:xfrm>
          <a:custGeom>
            <a:avLst/>
            <a:gdLst/>
            <a:ahLst/>
            <a:cxnLst/>
            <a:rect l="l" t="t" r="r" b="b"/>
            <a:pathLst>
              <a:path w="570176" h="570176">
                <a:moveTo>
                  <a:pt x="0" y="0"/>
                </a:moveTo>
                <a:lnTo>
                  <a:pt x="570177" y="0"/>
                </a:lnTo>
                <a:lnTo>
                  <a:pt x="570177" y="570176"/>
                </a:lnTo>
                <a:lnTo>
                  <a:pt x="0" y="57017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35" name="Freeform 35" descr="Bell outline"/>
          <p:cNvSpPr/>
          <p:nvPr/>
        </p:nvSpPr>
        <p:spPr>
          <a:xfrm>
            <a:off x="12703574" y="2057730"/>
            <a:ext cx="471221" cy="471221"/>
          </a:xfrm>
          <a:custGeom>
            <a:avLst/>
            <a:gdLst/>
            <a:ahLst/>
            <a:cxnLst/>
            <a:rect l="l" t="t" r="r" b="b"/>
            <a:pathLst>
              <a:path w="471221" h="471221">
                <a:moveTo>
                  <a:pt x="0" y="0"/>
                </a:moveTo>
                <a:lnTo>
                  <a:pt x="471220" y="0"/>
                </a:lnTo>
                <a:lnTo>
                  <a:pt x="471220" y="471221"/>
                </a:lnTo>
                <a:lnTo>
                  <a:pt x="0" y="471221"/>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36" name="Freeform 36" descr="Information outline"/>
          <p:cNvSpPr/>
          <p:nvPr/>
        </p:nvSpPr>
        <p:spPr>
          <a:xfrm>
            <a:off x="7194117" y="2057730"/>
            <a:ext cx="505745" cy="505745"/>
          </a:xfrm>
          <a:custGeom>
            <a:avLst/>
            <a:gdLst/>
            <a:ahLst/>
            <a:cxnLst/>
            <a:rect l="l" t="t" r="r" b="b"/>
            <a:pathLst>
              <a:path w="505745" h="505745">
                <a:moveTo>
                  <a:pt x="0" y="0"/>
                </a:moveTo>
                <a:lnTo>
                  <a:pt x="505746" y="0"/>
                </a:lnTo>
                <a:lnTo>
                  <a:pt x="505746" y="505746"/>
                </a:lnTo>
                <a:lnTo>
                  <a:pt x="0" y="505746"/>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37" name="Freeform 37" descr="Information outline"/>
          <p:cNvSpPr/>
          <p:nvPr/>
        </p:nvSpPr>
        <p:spPr>
          <a:xfrm>
            <a:off x="15426903" y="2057730"/>
            <a:ext cx="505745" cy="505745"/>
          </a:xfrm>
          <a:custGeom>
            <a:avLst/>
            <a:gdLst/>
            <a:ahLst/>
            <a:cxnLst/>
            <a:rect l="l" t="t" r="r" b="b"/>
            <a:pathLst>
              <a:path w="505745" h="505745">
                <a:moveTo>
                  <a:pt x="0" y="0"/>
                </a:moveTo>
                <a:lnTo>
                  <a:pt x="505745" y="0"/>
                </a:lnTo>
                <a:lnTo>
                  <a:pt x="505745" y="505746"/>
                </a:lnTo>
                <a:lnTo>
                  <a:pt x="0" y="505746"/>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38" name="TextBox 38"/>
          <p:cNvSpPr txBox="1"/>
          <p:nvPr/>
        </p:nvSpPr>
        <p:spPr>
          <a:xfrm>
            <a:off x="3507858" y="3954331"/>
            <a:ext cx="2353038" cy="877291"/>
          </a:xfrm>
          <a:prstGeom prst="rect">
            <a:avLst/>
          </a:prstGeom>
        </p:spPr>
        <p:txBody>
          <a:bodyPr lIns="0" tIns="0" rIns="0" bIns="0" rtlCol="0" anchor="t">
            <a:spAutoFit/>
          </a:bodyPr>
          <a:lstStyle/>
          <a:p>
            <a:pPr algn="l">
              <a:lnSpc>
                <a:spcPts val="1747"/>
              </a:lnSpc>
              <a:spcBef>
                <a:spcPct val="0"/>
              </a:spcBef>
            </a:pPr>
            <a:r>
              <a:rPr lang="en-US" sz="1400" spc="-16">
                <a:solidFill>
                  <a:srgbClr val="394646"/>
                </a:solidFill>
                <a:latin typeface="Enduro"/>
                <a:ea typeface="Enduro"/>
                <a:cs typeface="Enduro"/>
                <a:sym typeface="Enduro"/>
              </a:rPr>
              <a:t>Understand how learners are responding to Go1 and what’s working or needs improvement </a:t>
            </a:r>
          </a:p>
        </p:txBody>
      </p:sp>
      <p:sp>
        <p:nvSpPr>
          <p:cNvPr id="39" name="TextBox 39"/>
          <p:cNvSpPr txBox="1"/>
          <p:nvPr/>
        </p:nvSpPr>
        <p:spPr>
          <a:xfrm>
            <a:off x="3382656" y="5431696"/>
            <a:ext cx="2353038" cy="1534516"/>
          </a:xfrm>
          <a:prstGeom prst="rect">
            <a:avLst/>
          </a:prstGeom>
        </p:spPr>
        <p:txBody>
          <a:bodyPr lIns="0" tIns="0" rIns="0" bIns="0" rtlCol="0" anchor="t">
            <a:spAutoFit/>
          </a:bodyPr>
          <a:lstStyle/>
          <a:p>
            <a:pPr algn="l">
              <a:lnSpc>
                <a:spcPts val="1747"/>
              </a:lnSpc>
              <a:spcBef>
                <a:spcPct val="0"/>
              </a:spcBef>
            </a:pPr>
            <a:r>
              <a:rPr lang="en-US" sz="1400" spc="-16">
                <a:solidFill>
                  <a:srgbClr val="394646"/>
                </a:solidFill>
                <a:latin typeface="Enduro"/>
                <a:ea typeface="Enduro"/>
                <a:cs typeface="Enduro"/>
                <a:sym typeface="Enduro"/>
              </a:rPr>
              <a:t>Run a short survey or pulse using a form or your survey tool.</a:t>
            </a:r>
          </a:p>
          <a:p>
            <a:pPr algn="l">
              <a:lnSpc>
                <a:spcPts val="1747"/>
              </a:lnSpc>
              <a:spcBef>
                <a:spcPct val="0"/>
              </a:spcBef>
            </a:pPr>
            <a:endParaRPr lang="en-US" sz="1400" spc="-16">
              <a:solidFill>
                <a:srgbClr val="394646"/>
              </a:solidFill>
              <a:latin typeface="Enduro"/>
              <a:ea typeface="Enduro"/>
              <a:cs typeface="Enduro"/>
              <a:sym typeface="Enduro"/>
            </a:endParaRPr>
          </a:p>
          <a:p>
            <a:pPr algn="l">
              <a:lnSpc>
                <a:spcPts val="1747"/>
              </a:lnSpc>
              <a:spcBef>
                <a:spcPct val="0"/>
              </a:spcBef>
            </a:pPr>
            <a:r>
              <a:rPr lang="en-US" sz="1400" spc="-16">
                <a:solidFill>
                  <a:srgbClr val="394646"/>
                </a:solidFill>
                <a:latin typeface="Enduro"/>
                <a:ea typeface="Enduro"/>
                <a:cs typeface="Enduro"/>
                <a:sym typeface="Enduro"/>
              </a:rPr>
              <a:t> Ask about content relevance, ease of access, and motivation to return </a:t>
            </a:r>
          </a:p>
        </p:txBody>
      </p:sp>
      <p:sp>
        <p:nvSpPr>
          <p:cNvPr id="40" name="TextBox 40"/>
          <p:cNvSpPr txBox="1"/>
          <p:nvPr/>
        </p:nvSpPr>
        <p:spPr>
          <a:xfrm>
            <a:off x="3507858" y="7370124"/>
            <a:ext cx="2353038" cy="1096366"/>
          </a:xfrm>
          <a:prstGeom prst="rect">
            <a:avLst/>
          </a:prstGeom>
        </p:spPr>
        <p:txBody>
          <a:bodyPr lIns="0" tIns="0" rIns="0" bIns="0" rtlCol="0" anchor="t">
            <a:spAutoFit/>
          </a:bodyPr>
          <a:lstStyle/>
          <a:p>
            <a:pPr algn="l">
              <a:lnSpc>
                <a:spcPts val="1747"/>
              </a:lnSpc>
              <a:spcBef>
                <a:spcPct val="0"/>
              </a:spcBef>
            </a:pPr>
            <a:r>
              <a:rPr lang="en-US" sz="1400" spc="-16">
                <a:solidFill>
                  <a:srgbClr val="394646"/>
                </a:solidFill>
                <a:latin typeface="Enduro"/>
                <a:ea typeface="Enduro"/>
                <a:cs typeface="Enduro"/>
                <a:sym typeface="Enduro"/>
              </a:rPr>
              <a:t>Timing: 1–2 weeks post-launch</a:t>
            </a:r>
          </a:p>
          <a:p>
            <a:pPr algn="l">
              <a:lnSpc>
                <a:spcPts val="1747"/>
              </a:lnSpc>
              <a:spcBef>
                <a:spcPct val="0"/>
              </a:spcBef>
            </a:pPr>
            <a:endParaRPr lang="en-US" sz="1400" spc="-16">
              <a:solidFill>
                <a:srgbClr val="394646"/>
              </a:solidFill>
              <a:latin typeface="Enduro"/>
              <a:ea typeface="Enduro"/>
              <a:cs typeface="Enduro"/>
              <a:sym typeface="Enduro"/>
            </a:endParaRPr>
          </a:p>
          <a:p>
            <a:pPr algn="l">
              <a:lnSpc>
                <a:spcPts val="1747"/>
              </a:lnSpc>
              <a:spcBef>
                <a:spcPct val="0"/>
              </a:spcBef>
            </a:pPr>
            <a:r>
              <a:rPr lang="en-US" sz="1400" spc="-16">
                <a:solidFill>
                  <a:srgbClr val="394646"/>
                </a:solidFill>
                <a:latin typeface="Enduro"/>
                <a:ea typeface="Enduro"/>
                <a:cs typeface="Enduro"/>
                <a:sym typeface="Enduro"/>
              </a:rPr>
              <a:t>Channel(s): Slack/Teams, email, survey tool</a:t>
            </a:r>
          </a:p>
        </p:txBody>
      </p:sp>
      <p:sp>
        <p:nvSpPr>
          <p:cNvPr id="41" name="TextBox 41"/>
          <p:cNvSpPr txBox="1"/>
          <p:nvPr/>
        </p:nvSpPr>
        <p:spPr>
          <a:xfrm>
            <a:off x="6270471" y="4063868"/>
            <a:ext cx="2353038" cy="658315"/>
          </a:xfrm>
          <a:prstGeom prst="rect">
            <a:avLst/>
          </a:prstGeom>
        </p:spPr>
        <p:txBody>
          <a:bodyPr lIns="0" tIns="0" rIns="0" bIns="0" rtlCol="0" anchor="t">
            <a:spAutoFit/>
          </a:bodyPr>
          <a:lstStyle/>
          <a:p>
            <a:pPr algn="l">
              <a:lnSpc>
                <a:spcPts val="1747"/>
              </a:lnSpc>
              <a:spcBef>
                <a:spcPct val="0"/>
              </a:spcBef>
            </a:pPr>
            <a:r>
              <a:rPr lang="en-US" sz="1400" spc="-16">
                <a:solidFill>
                  <a:srgbClr val="394646"/>
                </a:solidFill>
                <a:latin typeface="Enduro"/>
                <a:ea typeface="Enduro"/>
                <a:cs typeface="Enduro"/>
                <a:sym typeface="Enduro"/>
              </a:rPr>
              <a:t>Recognize learners or teams engaging early to build momentum and social proof </a:t>
            </a:r>
          </a:p>
        </p:txBody>
      </p:sp>
      <p:sp>
        <p:nvSpPr>
          <p:cNvPr id="42" name="TextBox 42"/>
          <p:cNvSpPr txBox="1"/>
          <p:nvPr/>
        </p:nvSpPr>
        <p:spPr>
          <a:xfrm>
            <a:off x="6270471" y="5760309"/>
            <a:ext cx="2353038" cy="877291"/>
          </a:xfrm>
          <a:prstGeom prst="rect">
            <a:avLst/>
          </a:prstGeom>
        </p:spPr>
        <p:txBody>
          <a:bodyPr lIns="0" tIns="0" rIns="0" bIns="0" rtlCol="0" anchor="t">
            <a:spAutoFit/>
          </a:bodyPr>
          <a:lstStyle/>
          <a:p>
            <a:pPr algn="l">
              <a:lnSpc>
                <a:spcPts val="1747"/>
              </a:lnSpc>
              <a:spcBef>
                <a:spcPct val="0"/>
              </a:spcBef>
            </a:pPr>
            <a:r>
              <a:rPr lang="en-US" sz="1400" spc="-16">
                <a:solidFill>
                  <a:srgbClr val="394646"/>
                </a:solidFill>
                <a:latin typeface="Enduro"/>
                <a:ea typeface="Enduro"/>
                <a:cs typeface="Enduro"/>
                <a:sym typeface="Enduro"/>
              </a:rPr>
              <a:t>Share the top learners, most viewed courses/playlists, or early success stories on Slack, email, or screens </a:t>
            </a:r>
          </a:p>
        </p:txBody>
      </p:sp>
      <p:sp>
        <p:nvSpPr>
          <p:cNvPr id="43" name="TextBox 43"/>
          <p:cNvSpPr txBox="1"/>
          <p:nvPr/>
        </p:nvSpPr>
        <p:spPr>
          <a:xfrm>
            <a:off x="9033084" y="5650689"/>
            <a:ext cx="2353038" cy="1096366"/>
          </a:xfrm>
          <a:prstGeom prst="rect">
            <a:avLst/>
          </a:prstGeom>
        </p:spPr>
        <p:txBody>
          <a:bodyPr lIns="0" tIns="0" rIns="0" bIns="0" rtlCol="0" anchor="t">
            <a:spAutoFit/>
          </a:bodyPr>
          <a:lstStyle/>
          <a:p>
            <a:pPr algn="l">
              <a:lnSpc>
                <a:spcPts val="1747"/>
              </a:lnSpc>
              <a:spcBef>
                <a:spcPct val="0"/>
              </a:spcBef>
            </a:pPr>
            <a:r>
              <a:rPr lang="en-US" sz="1400" spc="-16">
                <a:solidFill>
                  <a:srgbClr val="394646"/>
                </a:solidFill>
                <a:latin typeface="Enduro"/>
                <a:ea typeface="Enduro"/>
                <a:cs typeface="Enduro"/>
                <a:sym typeface="Enduro"/>
              </a:rPr>
              <a:t>Launch a themed campaign around a learning topic like Wellbeing, Leadership, or AI. Create a quick post and suggest relevant playlists </a:t>
            </a:r>
          </a:p>
        </p:txBody>
      </p:sp>
      <p:sp>
        <p:nvSpPr>
          <p:cNvPr id="44" name="TextBox 44"/>
          <p:cNvSpPr txBox="1"/>
          <p:nvPr/>
        </p:nvSpPr>
        <p:spPr>
          <a:xfrm>
            <a:off x="9126848" y="7370124"/>
            <a:ext cx="2353038" cy="1096366"/>
          </a:xfrm>
          <a:prstGeom prst="rect">
            <a:avLst/>
          </a:prstGeom>
        </p:spPr>
        <p:txBody>
          <a:bodyPr lIns="0" tIns="0" rIns="0" bIns="0" rtlCol="0" anchor="t">
            <a:spAutoFit/>
          </a:bodyPr>
          <a:lstStyle/>
          <a:p>
            <a:pPr algn="l">
              <a:lnSpc>
                <a:spcPts val="1747"/>
              </a:lnSpc>
              <a:spcBef>
                <a:spcPct val="0"/>
              </a:spcBef>
            </a:pPr>
            <a:r>
              <a:rPr lang="en-US" sz="1400" spc="-16">
                <a:solidFill>
                  <a:srgbClr val="394646"/>
                </a:solidFill>
                <a:latin typeface="Enduro"/>
                <a:ea typeface="Enduro"/>
                <a:cs typeface="Enduro"/>
                <a:sym typeface="Enduro"/>
              </a:rPr>
              <a:t>Timing: 3–4 weeks post-launch</a:t>
            </a:r>
          </a:p>
          <a:p>
            <a:pPr algn="l">
              <a:lnSpc>
                <a:spcPts val="1747"/>
              </a:lnSpc>
              <a:spcBef>
                <a:spcPct val="0"/>
              </a:spcBef>
            </a:pPr>
            <a:endParaRPr lang="en-US" sz="1400" spc="-16">
              <a:solidFill>
                <a:srgbClr val="394646"/>
              </a:solidFill>
              <a:latin typeface="Enduro"/>
              <a:ea typeface="Enduro"/>
              <a:cs typeface="Enduro"/>
              <a:sym typeface="Enduro"/>
            </a:endParaRPr>
          </a:p>
          <a:p>
            <a:pPr algn="l">
              <a:lnSpc>
                <a:spcPts val="1747"/>
              </a:lnSpc>
              <a:spcBef>
                <a:spcPct val="0"/>
              </a:spcBef>
            </a:pPr>
            <a:r>
              <a:rPr lang="en-US" sz="1400" spc="-16">
                <a:solidFill>
                  <a:srgbClr val="394646"/>
                </a:solidFill>
                <a:latin typeface="Enduro"/>
                <a:ea typeface="Enduro"/>
                <a:cs typeface="Enduro"/>
                <a:sym typeface="Enduro"/>
              </a:rPr>
              <a:t>Channel(s): Email, intranet, Slack/Teams</a:t>
            </a:r>
          </a:p>
        </p:txBody>
      </p:sp>
      <p:sp>
        <p:nvSpPr>
          <p:cNvPr id="45" name="TextBox 45"/>
          <p:cNvSpPr txBox="1"/>
          <p:nvPr/>
        </p:nvSpPr>
        <p:spPr>
          <a:xfrm>
            <a:off x="6270471" y="7370124"/>
            <a:ext cx="2489003" cy="1096366"/>
          </a:xfrm>
          <a:prstGeom prst="rect">
            <a:avLst/>
          </a:prstGeom>
        </p:spPr>
        <p:txBody>
          <a:bodyPr lIns="0" tIns="0" rIns="0" bIns="0" rtlCol="0" anchor="t">
            <a:spAutoFit/>
          </a:bodyPr>
          <a:lstStyle/>
          <a:p>
            <a:pPr algn="l">
              <a:lnSpc>
                <a:spcPts val="1747"/>
              </a:lnSpc>
              <a:spcBef>
                <a:spcPct val="0"/>
              </a:spcBef>
            </a:pPr>
            <a:r>
              <a:rPr lang="en-US" sz="1400" spc="-16">
                <a:solidFill>
                  <a:srgbClr val="394646"/>
                </a:solidFill>
                <a:latin typeface="Enduro"/>
                <a:ea typeface="Enduro"/>
                <a:cs typeface="Enduro"/>
                <a:sym typeface="Enduro"/>
              </a:rPr>
              <a:t>Timing: 2 weeks post-launch</a:t>
            </a:r>
          </a:p>
          <a:p>
            <a:pPr algn="l">
              <a:lnSpc>
                <a:spcPts val="1747"/>
              </a:lnSpc>
              <a:spcBef>
                <a:spcPct val="0"/>
              </a:spcBef>
            </a:pPr>
            <a:endParaRPr lang="en-US" sz="1400" spc="-16">
              <a:solidFill>
                <a:srgbClr val="394646"/>
              </a:solidFill>
              <a:latin typeface="Enduro"/>
              <a:ea typeface="Enduro"/>
              <a:cs typeface="Enduro"/>
              <a:sym typeface="Enduro"/>
            </a:endParaRPr>
          </a:p>
          <a:p>
            <a:pPr algn="l">
              <a:lnSpc>
                <a:spcPts val="1747"/>
              </a:lnSpc>
              <a:spcBef>
                <a:spcPct val="0"/>
              </a:spcBef>
            </a:pPr>
            <a:r>
              <a:rPr lang="en-US" sz="1400" spc="-16">
                <a:solidFill>
                  <a:srgbClr val="394646"/>
                </a:solidFill>
                <a:latin typeface="Enduro"/>
                <a:ea typeface="Enduro"/>
                <a:cs typeface="Enduro"/>
                <a:sym typeface="Enduro"/>
              </a:rPr>
              <a:t>Channel(s): Slack/Teams, internal video board, newsletter</a:t>
            </a:r>
          </a:p>
        </p:txBody>
      </p:sp>
      <p:sp>
        <p:nvSpPr>
          <p:cNvPr id="46" name="TextBox 46"/>
          <p:cNvSpPr txBox="1"/>
          <p:nvPr/>
        </p:nvSpPr>
        <p:spPr>
          <a:xfrm>
            <a:off x="9033084" y="3849556"/>
            <a:ext cx="2331016" cy="877291"/>
          </a:xfrm>
          <a:prstGeom prst="rect">
            <a:avLst/>
          </a:prstGeom>
        </p:spPr>
        <p:txBody>
          <a:bodyPr lIns="0" tIns="0" rIns="0" bIns="0" rtlCol="0" anchor="t">
            <a:spAutoFit/>
          </a:bodyPr>
          <a:lstStyle/>
          <a:p>
            <a:pPr algn="l">
              <a:lnSpc>
                <a:spcPts val="1747"/>
              </a:lnSpc>
              <a:spcBef>
                <a:spcPct val="0"/>
              </a:spcBef>
            </a:pPr>
            <a:r>
              <a:rPr lang="en-US" sz="1400" spc="-16">
                <a:solidFill>
                  <a:srgbClr val="394646"/>
                </a:solidFill>
                <a:latin typeface="Enduro"/>
                <a:ea typeface="Enduro"/>
                <a:cs typeface="Enduro"/>
                <a:sym typeface="Enduro"/>
              </a:rPr>
              <a:t>Create ongoing interest with a content campaign or spotlight (e.g. Skills Month, AI focus)</a:t>
            </a:r>
          </a:p>
        </p:txBody>
      </p:sp>
      <p:sp>
        <p:nvSpPr>
          <p:cNvPr id="47" name="TextBox 47"/>
          <p:cNvSpPr txBox="1"/>
          <p:nvPr/>
        </p:nvSpPr>
        <p:spPr>
          <a:xfrm>
            <a:off x="11773676" y="3954331"/>
            <a:ext cx="2331016" cy="658315"/>
          </a:xfrm>
          <a:prstGeom prst="rect">
            <a:avLst/>
          </a:prstGeom>
        </p:spPr>
        <p:txBody>
          <a:bodyPr lIns="0" tIns="0" rIns="0" bIns="0" rtlCol="0" anchor="t">
            <a:spAutoFit/>
          </a:bodyPr>
          <a:lstStyle/>
          <a:p>
            <a:pPr algn="l">
              <a:lnSpc>
                <a:spcPts val="1747"/>
              </a:lnSpc>
              <a:spcBef>
                <a:spcPct val="0"/>
              </a:spcBef>
            </a:pPr>
            <a:r>
              <a:rPr lang="en-US" sz="1400" spc="-16">
                <a:solidFill>
                  <a:srgbClr val="394646"/>
                </a:solidFill>
                <a:latin typeface="Enduro"/>
                <a:ea typeface="Enduro"/>
                <a:cs typeface="Enduro"/>
                <a:sym typeface="Enduro"/>
              </a:rPr>
              <a:t>Keep Go1 top of mind with a fun engagement moment or challenge </a:t>
            </a:r>
          </a:p>
        </p:txBody>
      </p:sp>
      <p:sp>
        <p:nvSpPr>
          <p:cNvPr id="48" name="TextBox 48"/>
          <p:cNvSpPr txBox="1"/>
          <p:nvPr/>
        </p:nvSpPr>
        <p:spPr>
          <a:xfrm>
            <a:off x="11773676" y="5541135"/>
            <a:ext cx="2331016" cy="1315639"/>
          </a:xfrm>
          <a:prstGeom prst="rect">
            <a:avLst/>
          </a:prstGeom>
        </p:spPr>
        <p:txBody>
          <a:bodyPr lIns="0" tIns="0" rIns="0" bIns="0" rtlCol="0" anchor="t">
            <a:spAutoFit/>
          </a:bodyPr>
          <a:lstStyle/>
          <a:p>
            <a:pPr algn="l">
              <a:lnSpc>
                <a:spcPts val="1747"/>
              </a:lnSpc>
              <a:spcBef>
                <a:spcPct val="0"/>
              </a:spcBef>
            </a:pPr>
            <a:r>
              <a:rPr lang="en-US" sz="1400" spc="-16">
                <a:solidFill>
                  <a:srgbClr val="394646"/>
                </a:solidFill>
                <a:latin typeface="Enduro"/>
                <a:ea typeface="Enduro"/>
                <a:cs typeface="Enduro"/>
                <a:sym typeface="Enduro"/>
              </a:rPr>
              <a:t>Host a 15-min learning spotlight session, trivia challenge, or “Did you know?” demo of Go1 or spotlight on content providers and specific courses </a:t>
            </a:r>
          </a:p>
        </p:txBody>
      </p:sp>
      <p:sp>
        <p:nvSpPr>
          <p:cNvPr id="49" name="TextBox 49"/>
          <p:cNvSpPr txBox="1"/>
          <p:nvPr/>
        </p:nvSpPr>
        <p:spPr>
          <a:xfrm>
            <a:off x="11773676" y="7370124"/>
            <a:ext cx="2331016" cy="1315441"/>
          </a:xfrm>
          <a:prstGeom prst="rect">
            <a:avLst/>
          </a:prstGeom>
        </p:spPr>
        <p:txBody>
          <a:bodyPr lIns="0" tIns="0" rIns="0" bIns="0" rtlCol="0" anchor="t">
            <a:spAutoFit/>
          </a:bodyPr>
          <a:lstStyle/>
          <a:p>
            <a:pPr algn="l">
              <a:lnSpc>
                <a:spcPts val="1747"/>
              </a:lnSpc>
              <a:spcBef>
                <a:spcPct val="0"/>
              </a:spcBef>
            </a:pPr>
            <a:r>
              <a:rPr lang="en-US" sz="1400" spc="-16">
                <a:solidFill>
                  <a:srgbClr val="394646"/>
                </a:solidFill>
                <a:latin typeface="Enduro"/>
                <a:ea typeface="Enduro"/>
                <a:cs typeface="Enduro"/>
                <a:sym typeface="Enduro"/>
              </a:rPr>
              <a:t>Timing: 4–5 weeks post-launch</a:t>
            </a:r>
          </a:p>
          <a:p>
            <a:pPr algn="l">
              <a:lnSpc>
                <a:spcPts val="1747"/>
              </a:lnSpc>
              <a:spcBef>
                <a:spcPct val="0"/>
              </a:spcBef>
            </a:pPr>
            <a:endParaRPr lang="en-US" sz="1400" spc="-16">
              <a:solidFill>
                <a:srgbClr val="394646"/>
              </a:solidFill>
              <a:latin typeface="Enduro"/>
              <a:ea typeface="Enduro"/>
              <a:cs typeface="Enduro"/>
              <a:sym typeface="Enduro"/>
            </a:endParaRPr>
          </a:p>
          <a:p>
            <a:pPr algn="l">
              <a:lnSpc>
                <a:spcPts val="1747"/>
              </a:lnSpc>
              <a:spcBef>
                <a:spcPct val="0"/>
              </a:spcBef>
            </a:pPr>
            <a:r>
              <a:rPr lang="en-US" sz="1400" spc="-16">
                <a:solidFill>
                  <a:srgbClr val="394646"/>
                </a:solidFill>
                <a:latin typeface="Enduro"/>
                <a:ea typeface="Enduro"/>
                <a:cs typeface="Enduro"/>
                <a:sym typeface="Enduro"/>
              </a:rPr>
              <a:t>Channel(s): Live meeting, Slack/Teams poll, intranet post</a:t>
            </a:r>
          </a:p>
        </p:txBody>
      </p:sp>
      <p:sp>
        <p:nvSpPr>
          <p:cNvPr id="50" name="TextBox 50"/>
          <p:cNvSpPr txBox="1"/>
          <p:nvPr/>
        </p:nvSpPr>
        <p:spPr>
          <a:xfrm>
            <a:off x="14767140" y="3954331"/>
            <a:ext cx="2331016" cy="658315"/>
          </a:xfrm>
          <a:prstGeom prst="rect">
            <a:avLst/>
          </a:prstGeom>
        </p:spPr>
        <p:txBody>
          <a:bodyPr lIns="0" tIns="0" rIns="0" bIns="0" rtlCol="0" anchor="t">
            <a:spAutoFit/>
          </a:bodyPr>
          <a:lstStyle/>
          <a:p>
            <a:pPr algn="l">
              <a:lnSpc>
                <a:spcPts val="1747"/>
              </a:lnSpc>
              <a:spcBef>
                <a:spcPct val="0"/>
              </a:spcBef>
            </a:pPr>
            <a:r>
              <a:rPr lang="en-US" sz="1400" spc="-16">
                <a:solidFill>
                  <a:srgbClr val="394646"/>
                </a:solidFill>
                <a:latin typeface="Enduro"/>
                <a:ea typeface="Enduro"/>
                <a:cs typeface="Enduro"/>
                <a:sym typeface="Enduro"/>
              </a:rPr>
              <a:t>Keep your platform fresh and aligned to learner needs</a:t>
            </a:r>
          </a:p>
          <a:p>
            <a:pPr algn="l">
              <a:lnSpc>
                <a:spcPts val="1747"/>
              </a:lnSpc>
              <a:spcBef>
                <a:spcPct val="0"/>
              </a:spcBef>
            </a:pPr>
            <a:endParaRPr lang="en-US" sz="1400" spc="-16">
              <a:solidFill>
                <a:srgbClr val="394646"/>
              </a:solidFill>
              <a:latin typeface="Enduro"/>
              <a:ea typeface="Enduro"/>
              <a:cs typeface="Enduro"/>
              <a:sym typeface="Enduro"/>
            </a:endParaRPr>
          </a:p>
        </p:txBody>
      </p:sp>
      <p:sp>
        <p:nvSpPr>
          <p:cNvPr id="51" name="TextBox 51"/>
          <p:cNvSpPr txBox="1"/>
          <p:nvPr/>
        </p:nvSpPr>
        <p:spPr>
          <a:xfrm>
            <a:off x="14767140" y="5541135"/>
            <a:ext cx="2331016" cy="1315639"/>
          </a:xfrm>
          <a:prstGeom prst="rect">
            <a:avLst/>
          </a:prstGeom>
        </p:spPr>
        <p:txBody>
          <a:bodyPr lIns="0" tIns="0" rIns="0" bIns="0" rtlCol="0" anchor="t">
            <a:spAutoFit/>
          </a:bodyPr>
          <a:lstStyle/>
          <a:p>
            <a:pPr algn="l">
              <a:lnSpc>
                <a:spcPts val="1747"/>
              </a:lnSpc>
              <a:spcBef>
                <a:spcPct val="0"/>
              </a:spcBef>
            </a:pPr>
            <a:r>
              <a:rPr lang="en-US" sz="1400" spc="-16">
                <a:solidFill>
                  <a:srgbClr val="394646"/>
                </a:solidFill>
                <a:latin typeface="Enduro"/>
                <a:ea typeface="Enduro"/>
                <a:cs typeface="Enduro"/>
                <a:sym typeface="Enduro"/>
              </a:rPr>
              <a:t>Review usage data and learner feedback. Add new playlists, update homepage banners, or swap in new featured topics</a:t>
            </a:r>
          </a:p>
          <a:p>
            <a:pPr algn="l">
              <a:lnSpc>
                <a:spcPts val="1747"/>
              </a:lnSpc>
              <a:spcBef>
                <a:spcPct val="0"/>
              </a:spcBef>
            </a:pPr>
            <a:endParaRPr lang="en-US" sz="1400" spc="-16">
              <a:solidFill>
                <a:srgbClr val="394646"/>
              </a:solidFill>
              <a:latin typeface="Enduro"/>
              <a:ea typeface="Enduro"/>
              <a:cs typeface="Enduro"/>
              <a:sym typeface="Enduro"/>
            </a:endParaRPr>
          </a:p>
        </p:txBody>
      </p:sp>
      <p:sp>
        <p:nvSpPr>
          <p:cNvPr id="52" name="TextBox 52"/>
          <p:cNvSpPr txBox="1"/>
          <p:nvPr/>
        </p:nvSpPr>
        <p:spPr>
          <a:xfrm>
            <a:off x="14767140" y="7370124"/>
            <a:ext cx="2331016" cy="1315639"/>
          </a:xfrm>
          <a:prstGeom prst="rect">
            <a:avLst/>
          </a:prstGeom>
        </p:spPr>
        <p:txBody>
          <a:bodyPr lIns="0" tIns="0" rIns="0" bIns="0" rtlCol="0" anchor="t">
            <a:spAutoFit/>
          </a:bodyPr>
          <a:lstStyle/>
          <a:p>
            <a:pPr algn="l">
              <a:lnSpc>
                <a:spcPts val="1747"/>
              </a:lnSpc>
              <a:spcBef>
                <a:spcPct val="0"/>
              </a:spcBef>
            </a:pPr>
            <a:r>
              <a:rPr lang="en-US" sz="1400" spc="-16">
                <a:solidFill>
                  <a:srgbClr val="394646"/>
                </a:solidFill>
                <a:latin typeface="Enduro"/>
                <a:ea typeface="Enduro"/>
                <a:cs typeface="Enduro"/>
                <a:sym typeface="Enduro"/>
              </a:rPr>
              <a:t>Timing: 6+ weeks post-launch</a:t>
            </a:r>
          </a:p>
          <a:p>
            <a:pPr algn="l">
              <a:lnSpc>
                <a:spcPts val="1747"/>
              </a:lnSpc>
              <a:spcBef>
                <a:spcPct val="0"/>
              </a:spcBef>
            </a:pPr>
            <a:endParaRPr lang="en-US" sz="1400" spc="-16">
              <a:solidFill>
                <a:srgbClr val="394646"/>
              </a:solidFill>
              <a:latin typeface="Enduro"/>
              <a:ea typeface="Enduro"/>
              <a:cs typeface="Enduro"/>
              <a:sym typeface="Enduro"/>
            </a:endParaRPr>
          </a:p>
          <a:p>
            <a:pPr algn="l">
              <a:lnSpc>
                <a:spcPts val="1747"/>
              </a:lnSpc>
              <a:spcBef>
                <a:spcPct val="0"/>
              </a:spcBef>
            </a:pPr>
            <a:r>
              <a:rPr lang="en-US" sz="1400" spc="-16">
                <a:solidFill>
                  <a:srgbClr val="394646"/>
                </a:solidFill>
                <a:latin typeface="Enduro"/>
                <a:ea typeface="Enduro"/>
                <a:cs typeface="Enduro"/>
                <a:sym typeface="Enduro"/>
              </a:rPr>
              <a:t>Channel(s): Admin portal, CSM meeting, content calendar</a:t>
            </a:r>
          </a:p>
        </p:txBody>
      </p:sp>
      <p:grpSp>
        <p:nvGrpSpPr>
          <p:cNvPr id="57" name="Group 27">
            <a:extLst>
              <a:ext uri="{FF2B5EF4-FFF2-40B4-BE49-F238E27FC236}">
                <a16:creationId xmlns:a16="http://schemas.microsoft.com/office/drawing/2014/main" id="{6242605C-B54E-59AC-5F66-79F0B00B5395}"/>
              </a:ext>
            </a:extLst>
          </p:cNvPr>
          <p:cNvGrpSpPr/>
          <p:nvPr/>
        </p:nvGrpSpPr>
        <p:grpSpPr>
          <a:xfrm>
            <a:off x="14249400" y="769580"/>
            <a:ext cx="4594416" cy="518240"/>
            <a:chOff x="0" y="0"/>
            <a:chExt cx="1127275" cy="136491"/>
          </a:xfrm>
        </p:grpSpPr>
        <p:sp>
          <p:nvSpPr>
            <p:cNvPr id="58" name="Freeform 28">
              <a:extLst>
                <a:ext uri="{FF2B5EF4-FFF2-40B4-BE49-F238E27FC236}">
                  <a16:creationId xmlns:a16="http://schemas.microsoft.com/office/drawing/2014/main" id="{5527F382-B155-E409-470C-77EBCE4D4342}"/>
                </a:ext>
              </a:extLst>
            </p:cNvPr>
            <p:cNvSpPr/>
            <p:nvPr/>
          </p:nvSpPr>
          <p:spPr>
            <a:xfrm>
              <a:off x="0" y="0"/>
              <a:ext cx="1127275" cy="136491"/>
            </a:xfrm>
            <a:custGeom>
              <a:avLst/>
              <a:gdLst/>
              <a:ahLst/>
              <a:cxnLst/>
              <a:rect l="l" t="t" r="r" b="b"/>
              <a:pathLst>
                <a:path w="1127275" h="136491">
                  <a:moveTo>
                    <a:pt x="10853" y="0"/>
                  </a:moveTo>
                  <a:lnTo>
                    <a:pt x="1116422" y="0"/>
                  </a:lnTo>
                  <a:cubicBezTo>
                    <a:pt x="1122416" y="0"/>
                    <a:pt x="1127275" y="4859"/>
                    <a:pt x="1127275" y="10853"/>
                  </a:cubicBezTo>
                  <a:lnTo>
                    <a:pt x="1127275" y="125638"/>
                  </a:lnTo>
                  <a:cubicBezTo>
                    <a:pt x="1127275" y="131632"/>
                    <a:pt x="1122416" y="136491"/>
                    <a:pt x="1116422" y="136491"/>
                  </a:cubicBezTo>
                  <a:lnTo>
                    <a:pt x="10853" y="136491"/>
                  </a:lnTo>
                  <a:cubicBezTo>
                    <a:pt x="4859" y="136491"/>
                    <a:pt x="0" y="131632"/>
                    <a:pt x="0" y="125638"/>
                  </a:cubicBezTo>
                  <a:lnTo>
                    <a:pt x="0" y="10853"/>
                  </a:lnTo>
                  <a:cubicBezTo>
                    <a:pt x="0" y="4859"/>
                    <a:pt x="4859" y="0"/>
                    <a:pt x="10853" y="0"/>
                  </a:cubicBezTo>
                  <a:close/>
                </a:path>
              </a:pathLst>
            </a:custGeom>
            <a:solidFill>
              <a:srgbClr val="52714B"/>
            </a:solidFill>
          </p:spPr>
          <p:txBody>
            <a:bodyPr/>
            <a:lstStyle/>
            <a:p>
              <a:endParaRPr lang="en-US"/>
            </a:p>
          </p:txBody>
        </p:sp>
        <p:sp>
          <p:nvSpPr>
            <p:cNvPr id="59" name="TextBox 29">
              <a:extLst>
                <a:ext uri="{FF2B5EF4-FFF2-40B4-BE49-F238E27FC236}">
                  <a16:creationId xmlns:a16="http://schemas.microsoft.com/office/drawing/2014/main" id="{44754417-0DFA-7071-B23D-3981F050B5A1}"/>
                </a:ext>
              </a:extLst>
            </p:cNvPr>
            <p:cNvSpPr txBox="1"/>
            <p:nvPr/>
          </p:nvSpPr>
          <p:spPr>
            <a:xfrm>
              <a:off x="0" y="-9525"/>
              <a:ext cx="1127275" cy="146016"/>
            </a:xfrm>
            <a:prstGeom prst="rect">
              <a:avLst/>
            </a:prstGeom>
          </p:spPr>
          <p:txBody>
            <a:bodyPr lIns="50800" tIns="50800" rIns="50800" bIns="50800" rtlCol="0" anchor="ctr"/>
            <a:lstStyle/>
            <a:p>
              <a:pPr algn="r">
                <a:lnSpc>
                  <a:spcPts val="2400"/>
                </a:lnSpc>
              </a:pPr>
              <a:endParaRPr/>
            </a:p>
          </p:txBody>
        </p:sp>
      </p:grpSp>
      <p:sp>
        <p:nvSpPr>
          <p:cNvPr id="60" name="TextBox 30">
            <a:extLst>
              <a:ext uri="{FF2B5EF4-FFF2-40B4-BE49-F238E27FC236}">
                <a16:creationId xmlns:a16="http://schemas.microsoft.com/office/drawing/2014/main" id="{EBA6E7D4-A269-244E-F52F-0C0EF7F17432}"/>
              </a:ext>
            </a:extLst>
          </p:cNvPr>
          <p:cNvSpPr txBox="1"/>
          <p:nvPr/>
        </p:nvSpPr>
        <p:spPr>
          <a:xfrm>
            <a:off x="14563694" y="866792"/>
            <a:ext cx="3592506" cy="314292"/>
          </a:xfrm>
          <a:prstGeom prst="rect">
            <a:avLst/>
          </a:prstGeom>
        </p:spPr>
        <p:txBody>
          <a:bodyPr wrap="square" lIns="0" tIns="0" rIns="0" bIns="0" rtlCol="0" anchor="t">
            <a:spAutoFit/>
          </a:bodyPr>
          <a:lstStyle/>
          <a:p>
            <a:pPr algn="ctr">
              <a:lnSpc>
                <a:spcPts val="2400"/>
              </a:lnSpc>
              <a:spcBef>
                <a:spcPct val="0"/>
              </a:spcBef>
            </a:pPr>
            <a:r>
              <a:rPr lang="en-US" sz="2000">
                <a:solidFill>
                  <a:srgbClr val="FFFFFF"/>
                </a:solidFill>
                <a:latin typeface="Enduro"/>
                <a:ea typeface="Enduro"/>
                <a:cs typeface="Enduro"/>
                <a:sym typeface="Enduro"/>
              </a:rPr>
              <a:t>Drive adoption &amp; engagement</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AF9F4"/>
        </a:solidFill>
        <a:effectLst/>
      </p:bgPr>
    </p:bg>
    <p:spTree>
      <p:nvGrpSpPr>
        <p:cNvPr id="1" name=""/>
        <p:cNvGrpSpPr/>
        <p:nvPr/>
      </p:nvGrpSpPr>
      <p:grpSpPr>
        <a:xfrm>
          <a:off x="0" y="0"/>
          <a:ext cx="0" cy="0"/>
          <a:chOff x="0" y="0"/>
          <a:chExt cx="0" cy="0"/>
        </a:xfrm>
      </p:grpSpPr>
      <p:sp>
        <p:nvSpPr>
          <p:cNvPr id="2" name="Freeform 2" descr="preencoded.png"/>
          <p:cNvSpPr/>
          <p:nvPr/>
        </p:nvSpPr>
        <p:spPr>
          <a:xfrm>
            <a:off x="725674" y="9258300"/>
            <a:ext cx="606051" cy="304800"/>
          </a:xfrm>
          <a:custGeom>
            <a:avLst/>
            <a:gdLst/>
            <a:ahLst/>
            <a:cxnLst/>
            <a:rect l="l" t="t" r="r" b="b"/>
            <a:pathLst>
              <a:path w="606051" h="304800">
                <a:moveTo>
                  <a:pt x="0" y="0"/>
                </a:moveTo>
                <a:lnTo>
                  <a:pt x="606051" y="0"/>
                </a:lnTo>
                <a:lnTo>
                  <a:pt x="606051" y="304800"/>
                </a:lnTo>
                <a:lnTo>
                  <a:pt x="0" y="304800"/>
                </a:lnTo>
                <a:lnTo>
                  <a:pt x="0" y="0"/>
                </a:lnTo>
                <a:close/>
              </a:path>
            </a:pathLst>
          </a:custGeom>
          <a:blipFill>
            <a:blip r:embed="rId2">
              <a:extLst>
                <a:ext uri="{96DAC541-7B7A-43D3-8B79-37D633B846F1}">
                  <asvg:svgBlip xmlns:asvg="http://schemas.microsoft.com/office/drawing/2016/SVG/main" r:embed="rId3"/>
                </a:ext>
              </a:extLst>
            </a:blip>
            <a:stretch>
              <a:fillRect r="-585"/>
            </a:stretch>
          </a:blipFill>
        </p:spPr>
        <p:txBody>
          <a:bodyPr/>
          <a:lstStyle/>
          <a:p>
            <a:endParaRPr lang="en-US"/>
          </a:p>
        </p:txBody>
      </p:sp>
      <p:grpSp>
        <p:nvGrpSpPr>
          <p:cNvPr id="3" name="Group 3"/>
          <p:cNvGrpSpPr/>
          <p:nvPr/>
        </p:nvGrpSpPr>
        <p:grpSpPr>
          <a:xfrm>
            <a:off x="1124451" y="2745629"/>
            <a:ext cx="1879773" cy="5933693"/>
            <a:chOff x="0" y="0"/>
            <a:chExt cx="495084" cy="1562783"/>
          </a:xfrm>
        </p:grpSpPr>
        <p:sp>
          <p:nvSpPr>
            <p:cNvPr id="4" name="Freeform 4"/>
            <p:cNvSpPr/>
            <p:nvPr/>
          </p:nvSpPr>
          <p:spPr>
            <a:xfrm>
              <a:off x="0" y="0"/>
              <a:ext cx="495084" cy="1562783"/>
            </a:xfrm>
            <a:custGeom>
              <a:avLst/>
              <a:gdLst/>
              <a:ahLst/>
              <a:cxnLst/>
              <a:rect l="l" t="t" r="r" b="b"/>
              <a:pathLst>
                <a:path w="495084" h="1562783">
                  <a:moveTo>
                    <a:pt x="0" y="0"/>
                  </a:moveTo>
                  <a:lnTo>
                    <a:pt x="495084" y="0"/>
                  </a:lnTo>
                  <a:lnTo>
                    <a:pt x="495084" y="1562783"/>
                  </a:lnTo>
                  <a:lnTo>
                    <a:pt x="0" y="1562783"/>
                  </a:lnTo>
                  <a:close/>
                </a:path>
              </a:pathLst>
            </a:custGeom>
            <a:solidFill>
              <a:srgbClr val="D3E9EE"/>
            </a:solidFill>
          </p:spPr>
          <p:txBody>
            <a:bodyPr/>
            <a:lstStyle/>
            <a:p>
              <a:endParaRPr lang="en-US"/>
            </a:p>
          </p:txBody>
        </p:sp>
        <p:sp>
          <p:nvSpPr>
            <p:cNvPr id="5" name="TextBox 5"/>
            <p:cNvSpPr txBox="1"/>
            <p:nvPr/>
          </p:nvSpPr>
          <p:spPr>
            <a:xfrm>
              <a:off x="0" y="-19050"/>
              <a:ext cx="495084" cy="1581833"/>
            </a:xfrm>
            <a:prstGeom prst="rect">
              <a:avLst/>
            </a:prstGeom>
          </p:spPr>
          <p:txBody>
            <a:bodyPr lIns="50800" tIns="50800" rIns="50800" bIns="50800" rtlCol="0" anchor="ctr"/>
            <a:lstStyle/>
            <a:p>
              <a:pPr algn="ctr">
                <a:lnSpc>
                  <a:spcPts val="2995"/>
                </a:lnSpc>
              </a:pPr>
              <a:endParaRPr/>
            </a:p>
          </p:txBody>
        </p:sp>
      </p:grpSp>
      <p:grpSp>
        <p:nvGrpSpPr>
          <p:cNvPr id="6" name="Group 6"/>
          <p:cNvGrpSpPr/>
          <p:nvPr/>
        </p:nvGrpSpPr>
        <p:grpSpPr>
          <a:xfrm>
            <a:off x="3119797" y="2751592"/>
            <a:ext cx="14401780" cy="757445"/>
            <a:chOff x="0" y="0"/>
            <a:chExt cx="3793061" cy="199492"/>
          </a:xfrm>
        </p:grpSpPr>
        <p:sp>
          <p:nvSpPr>
            <p:cNvPr id="7" name="Freeform 7"/>
            <p:cNvSpPr/>
            <p:nvPr/>
          </p:nvSpPr>
          <p:spPr>
            <a:xfrm>
              <a:off x="0" y="0"/>
              <a:ext cx="3793061" cy="199492"/>
            </a:xfrm>
            <a:custGeom>
              <a:avLst/>
              <a:gdLst/>
              <a:ahLst/>
              <a:cxnLst/>
              <a:rect l="l" t="t" r="r" b="b"/>
              <a:pathLst>
                <a:path w="3793061" h="199492">
                  <a:moveTo>
                    <a:pt x="0" y="0"/>
                  </a:moveTo>
                  <a:lnTo>
                    <a:pt x="3793061" y="0"/>
                  </a:lnTo>
                  <a:lnTo>
                    <a:pt x="3793061" y="199492"/>
                  </a:lnTo>
                  <a:lnTo>
                    <a:pt x="0" y="199492"/>
                  </a:lnTo>
                  <a:close/>
                </a:path>
              </a:pathLst>
            </a:custGeom>
            <a:solidFill>
              <a:srgbClr val="52714B"/>
            </a:solidFill>
          </p:spPr>
          <p:txBody>
            <a:bodyPr/>
            <a:lstStyle/>
            <a:p>
              <a:endParaRPr lang="en-US"/>
            </a:p>
          </p:txBody>
        </p:sp>
        <p:sp>
          <p:nvSpPr>
            <p:cNvPr id="8" name="TextBox 8"/>
            <p:cNvSpPr txBox="1"/>
            <p:nvPr/>
          </p:nvSpPr>
          <p:spPr>
            <a:xfrm>
              <a:off x="0" y="-19050"/>
              <a:ext cx="3793061" cy="218542"/>
            </a:xfrm>
            <a:prstGeom prst="rect">
              <a:avLst/>
            </a:prstGeom>
          </p:spPr>
          <p:txBody>
            <a:bodyPr lIns="50800" tIns="50800" rIns="50800" bIns="50800" rtlCol="0" anchor="ctr"/>
            <a:lstStyle/>
            <a:p>
              <a:pPr algn="ctr">
                <a:lnSpc>
                  <a:spcPts val="2995"/>
                </a:lnSpc>
              </a:pPr>
              <a:endParaRPr/>
            </a:p>
          </p:txBody>
        </p:sp>
      </p:grpSp>
      <p:sp>
        <p:nvSpPr>
          <p:cNvPr id="9" name="AutoShape 9"/>
          <p:cNvSpPr/>
          <p:nvPr/>
        </p:nvSpPr>
        <p:spPr>
          <a:xfrm>
            <a:off x="3119797" y="5284059"/>
            <a:ext cx="14401780" cy="0"/>
          </a:xfrm>
          <a:prstGeom prst="line">
            <a:avLst/>
          </a:prstGeom>
          <a:ln w="9525" cap="flat">
            <a:solidFill>
              <a:srgbClr val="242C2C"/>
            </a:solidFill>
            <a:prstDash val="solid"/>
            <a:headEnd type="none" w="sm" len="sm"/>
            <a:tailEnd type="none" w="sm" len="sm"/>
          </a:ln>
        </p:spPr>
        <p:txBody>
          <a:bodyPr/>
          <a:lstStyle/>
          <a:p>
            <a:endParaRPr lang="en-US"/>
          </a:p>
        </p:txBody>
      </p:sp>
      <p:sp>
        <p:nvSpPr>
          <p:cNvPr id="10" name="AutoShape 10"/>
          <p:cNvSpPr/>
          <p:nvPr/>
        </p:nvSpPr>
        <p:spPr>
          <a:xfrm>
            <a:off x="3119797" y="7061462"/>
            <a:ext cx="14401780" cy="0"/>
          </a:xfrm>
          <a:prstGeom prst="line">
            <a:avLst/>
          </a:prstGeom>
          <a:ln w="9525" cap="flat">
            <a:solidFill>
              <a:srgbClr val="242C2C"/>
            </a:solidFill>
            <a:prstDash val="solid"/>
            <a:headEnd type="none" w="sm" len="sm"/>
            <a:tailEnd type="none" w="sm" len="sm"/>
          </a:ln>
        </p:spPr>
        <p:txBody>
          <a:bodyPr/>
          <a:lstStyle/>
          <a:p>
            <a:endParaRPr lang="en-US"/>
          </a:p>
        </p:txBody>
      </p:sp>
      <p:sp>
        <p:nvSpPr>
          <p:cNvPr id="11" name="AutoShape 11"/>
          <p:cNvSpPr/>
          <p:nvPr/>
        </p:nvSpPr>
        <p:spPr>
          <a:xfrm flipV="1">
            <a:off x="6065683" y="3661437"/>
            <a:ext cx="0" cy="1472603"/>
          </a:xfrm>
          <a:prstGeom prst="line">
            <a:avLst/>
          </a:prstGeom>
          <a:ln w="9525" cap="flat">
            <a:solidFill>
              <a:srgbClr val="242C2C"/>
            </a:solidFill>
            <a:prstDash val="solid"/>
            <a:headEnd type="none" w="sm" len="sm"/>
            <a:tailEnd type="none" w="sm" len="sm"/>
          </a:ln>
        </p:spPr>
        <p:txBody>
          <a:bodyPr/>
          <a:lstStyle/>
          <a:p>
            <a:endParaRPr lang="en-US"/>
          </a:p>
        </p:txBody>
      </p:sp>
      <p:sp>
        <p:nvSpPr>
          <p:cNvPr id="12" name="AutoShape 12"/>
          <p:cNvSpPr/>
          <p:nvPr/>
        </p:nvSpPr>
        <p:spPr>
          <a:xfrm flipV="1">
            <a:off x="8833059" y="3661437"/>
            <a:ext cx="0" cy="1472603"/>
          </a:xfrm>
          <a:prstGeom prst="line">
            <a:avLst/>
          </a:prstGeom>
          <a:ln w="9525" cap="flat">
            <a:solidFill>
              <a:srgbClr val="242C2C"/>
            </a:solidFill>
            <a:prstDash val="solid"/>
            <a:headEnd type="none" w="sm" len="sm"/>
            <a:tailEnd type="none" w="sm" len="sm"/>
          </a:ln>
        </p:spPr>
        <p:txBody>
          <a:bodyPr/>
          <a:lstStyle/>
          <a:p>
            <a:endParaRPr lang="en-US"/>
          </a:p>
        </p:txBody>
      </p:sp>
      <p:sp>
        <p:nvSpPr>
          <p:cNvPr id="13" name="AutoShape 13"/>
          <p:cNvSpPr/>
          <p:nvPr/>
        </p:nvSpPr>
        <p:spPr>
          <a:xfrm flipV="1">
            <a:off x="11586148" y="3661437"/>
            <a:ext cx="0" cy="1472603"/>
          </a:xfrm>
          <a:prstGeom prst="line">
            <a:avLst/>
          </a:prstGeom>
          <a:ln w="9525" cap="flat">
            <a:solidFill>
              <a:srgbClr val="242C2C"/>
            </a:solidFill>
            <a:prstDash val="solid"/>
            <a:headEnd type="none" w="sm" len="sm"/>
            <a:tailEnd type="none" w="sm" len="sm"/>
          </a:ln>
        </p:spPr>
        <p:txBody>
          <a:bodyPr/>
          <a:lstStyle/>
          <a:p>
            <a:endParaRPr lang="en-US"/>
          </a:p>
        </p:txBody>
      </p:sp>
      <p:sp>
        <p:nvSpPr>
          <p:cNvPr id="14" name="AutoShape 14"/>
          <p:cNvSpPr/>
          <p:nvPr/>
        </p:nvSpPr>
        <p:spPr>
          <a:xfrm flipV="1">
            <a:off x="14295192" y="3661437"/>
            <a:ext cx="0" cy="1472603"/>
          </a:xfrm>
          <a:prstGeom prst="line">
            <a:avLst/>
          </a:prstGeom>
          <a:ln w="9525" cap="flat">
            <a:solidFill>
              <a:srgbClr val="242C2C"/>
            </a:solidFill>
            <a:prstDash val="solid"/>
            <a:headEnd type="none" w="sm" len="sm"/>
            <a:tailEnd type="none" w="sm" len="sm"/>
          </a:ln>
        </p:spPr>
        <p:txBody>
          <a:bodyPr/>
          <a:lstStyle/>
          <a:p>
            <a:endParaRPr lang="en-US"/>
          </a:p>
        </p:txBody>
      </p:sp>
      <p:sp>
        <p:nvSpPr>
          <p:cNvPr id="15" name="AutoShape 15"/>
          <p:cNvSpPr/>
          <p:nvPr/>
        </p:nvSpPr>
        <p:spPr>
          <a:xfrm flipV="1">
            <a:off x="6060921" y="5434078"/>
            <a:ext cx="0" cy="1472603"/>
          </a:xfrm>
          <a:prstGeom prst="line">
            <a:avLst/>
          </a:prstGeom>
          <a:ln w="9525" cap="flat">
            <a:solidFill>
              <a:srgbClr val="242C2C"/>
            </a:solidFill>
            <a:prstDash val="solid"/>
            <a:headEnd type="none" w="sm" len="sm"/>
            <a:tailEnd type="none" w="sm" len="sm"/>
          </a:ln>
        </p:spPr>
        <p:txBody>
          <a:bodyPr/>
          <a:lstStyle/>
          <a:p>
            <a:endParaRPr lang="en-US"/>
          </a:p>
        </p:txBody>
      </p:sp>
      <p:sp>
        <p:nvSpPr>
          <p:cNvPr id="16" name="AutoShape 16"/>
          <p:cNvSpPr/>
          <p:nvPr/>
        </p:nvSpPr>
        <p:spPr>
          <a:xfrm flipV="1">
            <a:off x="8828297" y="5374466"/>
            <a:ext cx="0" cy="1472603"/>
          </a:xfrm>
          <a:prstGeom prst="line">
            <a:avLst/>
          </a:prstGeom>
          <a:ln w="9525" cap="flat">
            <a:solidFill>
              <a:srgbClr val="242C2C"/>
            </a:solidFill>
            <a:prstDash val="solid"/>
            <a:headEnd type="none" w="sm" len="sm"/>
            <a:tailEnd type="none" w="sm" len="sm"/>
          </a:ln>
        </p:spPr>
        <p:txBody>
          <a:bodyPr/>
          <a:lstStyle/>
          <a:p>
            <a:endParaRPr lang="en-US"/>
          </a:p>
        </p:txBody>
      </p:sp>
      <p:sp>
        <p:nvSpPr>
          <p:cNvPr id="17" name="AutoShape 17"/>
          <p:cNvSpPr/>
          <p:nvPr/>
        </p:nvSpPr>
        <p:spPr>
          <a:xfrm flipV="1">
            <a:off x="11581385" y="5374466"/>
            <a:ext cx="0" cy="1472603"/>
          </a:xfrm>
          <a:prstGeom prst="line">
            <a:avLst/>
          </a:prstGeom>
          <a:ln w="9525" cap="flat">
            <a:solidFill>
              <a:srgbClr val="242C2C"/>
            </a:solidFill>
            <a:prstDash val="solid"/>
            <a:headEnd type="none" w="sm" len="sm"/>
            <a:tailEnd type="none" w="sm" len="sm"/>
          </a:ln>
        </p:spPr>
        <p:txBody>
          <a:bodyPr/>
          <a:lstStyle/>
          <a:p>
            <a:endParaRPr lang="en-US"/>
          </a:p>
        </p:txBody>
      </p:sp>
      <p:sp>
        <p:nvSpPr>
          <p:cNvPr id="18" name="AutoShape 18"/>
          <p:cNvSpPr/>
          <p:nvPr/>
        </p:nvSpPr>
        <p:spPr>
          <a:xfrm flipV="1">
            <a:off x="14290430" y="5374466"/>
            <a:ext cx="0" cy="1472603"/>
          </a:xfrm>
          <a:prstGeom prst="line">
            <a:avLst/>
          </a:prstGeom>
          <a:ln w="9525" cap="flat">
            <a:solidFill>
              <a:srgbClr val="242C2C"/>
            </a:solidFill>
            <a:prstDash val="solid"/>
            <a:headEnd type="none" w="sm" len="sm"/>
            <a:tailEnd type="none" w="sm" len="sm"/>
          </a:ln>
        </p:spPr>
        <p:txBody>
          <a:bodyPr/>
          <a:lstStyle/>
          <a:p>
            <a:endParaRPr lang="en-US"/>
          </a:p>
        </p:txBody>
      </p:sp>
      <p:sp>
        <p:nvSpPr>
          <p:cNvPr id="19" name="AutoShape 19"/>
          <p:cNvSpPr/>
          <p:nvPr/>
        </p:nvSpPr>
        <p:spPr>
          <a:xfrm flipV="1">
            <a:off x="6060921" y="7206718"/>
            <a:ext cx="0" cy="1472603"/>
          </a:xfrm>
          <a:prstGeom prst="line">
            <a:avLst/>
          </a:prstGeom>
          <a:ln w="9525" cap="flat">
            <a:solidFill>
              <a:srgbClr val="242C2C"/>
            </a:solidFill>
            <a:prstDash val="solid"/>
            <a:headEnd type="none" w="sm" len="sm"/>
            <a:tailEnd type="none" w="sm" len="sm"/>
          </a:ln>
        </p:spPr>
        <p:txBody>
          <a:bodyPr/>
          <a:lstStyle/>
          <a:p>
            <a:endParaRPr lang="en-US"/>
          </a:p>
        </p:txBody>
      </p:sp>
      <p:sp>
        <p:nvSpPr>
          <p:cNvPr id="20" name="AutoShape 20"/>
          <p:cNvSpPr/>
          <p:nvPr/>
        </p:nvSpPr>
        <p:spPr>
          <a:xfrm flipV="1">
            <a:off x="8828297" y="7206718"/>
            <a:ext cx="0" cy="1472603"/>
          </a:xfrm>
          <a:prstGeom prst="line">
            <a:avLst/>
          </a:prstGeom>
          <a:ln w="9525" cap="flat">
            <a:solidFill>
              <a:srgbClr val="242C2C"/>
            </a:solidFill>
            <a:prstDash val="solid"/>
            <a:headEnd type="none" w="sm" len="sm"/>
            <a:tailEnd type="none" w="sm" len="sm"/>
          </a:ln>
        </p:spPr>
        <p:txBody>
          <a:bodyPr/>
          <a:lstStyle/>
          <a:p>
            <a:endParaRPr lang="en-US"/>
          </a:p>
        </p:txBody>
      </p:sp>
      <p:sp>
        <p:nvSpPr>
          <p:cNvPr id="21" name="AutoShape 21"/>
          <p:cNvSpPr/>
          <p:nvPr/>
        </p:nvSpPr>
        <p:spPr>
          <a:xfrm flipV="1">
            <a:off x="11581385" y="7206718"/>
            <a:ext cx="0" cy="1472603"/>
          </a:xfrm>
          <a:prstGeom prst="line">
            <a:avLst/>
          </a:prstGeom>
          <a:ln w="9525" cap="flat">
            <a:solidFill>
              <a:srgbClr val="242C2C"/>
            </a:solidFill>
            <a:prstDash val="solid"/>
            <a:headEnd type="none" w="sm" len="sm"/>
            <a:tailEnd type="none" w="sm" len="sm"/>
          </a:ln>
        </p:spPr>
        <p:txBody>
          <a:bodyPr/>
          <a:lstStyle/>
          <a:p>
            <a:endParaRPr lang="en-US"/>
          </a:p>
        </p:txBody>
      </p:sp>
      <p:sp>
        <p:nvSpPr>
          <p:cNvPr id="22" name="AutoShape 22"/>
          <p:cNvSpPr/>
          <p:nvPr/>
        </p:nvSpPr>
        <p:spPr>
          <a:xfrm flipV="1">
            <a:off x="14290430" y="7206718"/>
            <a:ext cx="0" cy="1472603"/>
          </a:xfrm>
          <a:prstGeom prst="line">
            <a:avLst/>
          </a:prstGeom>
          <a:ln w="9525" cap="flat">
            <a:solidFill>
              <a:srgbClr val="242C2C"/>
            </a:solidFill>
            <a:prstDash val="solid"/>
            <a:headEnd type="none" w="sm" len="sm"/>
            <a:tailEnd type="none" w="sm" len="sm"/>
          </a:ln>
        </p:spPr>
        <p:txBody>
          <a:bodyPr/>
          <a:lstStyle/>
          <a:p>
            <a:endParaRPr lang="en-US"/>
          </a:p>
        </p:txBody>
      </p:sp>
      <p:sp>
        <p:nvSpPr>
          <p:cNvPr id="23" name="TextBox 23"/>
          <p:cNvSpPr txBox="1"/>
          <p:nvPr/>
        </p:nvSpPr>
        <p:spPr>
          <a:xfrm>
            <a:off x="766423" y="907685"/>
            <a:ext cx="16755155" cy="790194"/>
          </a:xfrm>
          <a:prstGeom prst="rect">
            <a:avLst/>
          </a:prstGeom>
        </p:spPr>
        <p:txBody>
          <a:bodyPr lIns="0" tIns="0" rIns="0" bIns="0" rtlCol="0" anchor="t">
            <a:spAutoFit/>
          </a:bodyPr>
          <a:lstStyle/>
          <a:p>
            <a:pPr algn="ctr">
              <a:lnSpc>
                <a:spcPts val="6048"/>
              </a:lnSpc>
            </a:pPr>
            <a:r>
              <a:rPr lang="en-US" sz="5600">
                <a:solidFill>
                  <a:srgbClr val="394646"/>
                </a:solidFill>
                <a:latin typeface="Enduro Narrow"/>
                <a:ea typeface="Enduro Narrow"/>
                <a:cs typeface="Enduro Narrow"/>
                <a:sym typeface="Enduro Narrow"/>
              </a:rPr>
              <a:t>Example post-launch action-plan</a:t>
            </a:r>
          </a:p>
        </p:txBody>
      </p:sp>
      <p:sp>
        <p:nvSpPr>
          <p:cNvPr id="24" name="TextBox 24"/>
          <p:cNvSpPr txBox="1"/>
          <p:nvPr/>
        </p:nvSpPr>
        <p:spPr>
          <a:xfrm>
            <a:off x="1427477" y="2932842"/>
            <a:ext cx="1041645" cy="362407"/>
          </a:xfrm>
          <a:prstGeom prst="rect">
            <a:avLst/>
          </a:prstGeom>
        </p:spPr>
        <p:txBody>
          <a:bodyPr wrap="square" lIns="0" tIns="0" rIns="0" bIns="0" rtlCol="0" anchor="t">
            <a:spAutoFit/>
          </a:bodyPr>
          <a:lstStyle/>
          <a:p>
            <a:pPr algn="ctr">
              <a:lnSpc>
                <a:spcPts val="2995"/>
              </a:lnSpc>
              <a:spcBef>
                <a:spcPct val="0"/>
              </a:spcBef>
            </a:pPr>
            <a:r>
              <a:rPr lang="en-US" sz="2400" b="1" spc="-28">
                <a:solidFill>
                  <a:srgbClr val="394646"/>
                </a:solidFill>
                <a:latin typeface="Enduro Bold"/>
                <a:ea typeface="Enduro Bold"/>
                <a:cs typeface="Enduro Bold"/>
                <a:sym typeface="Enduro Bold"/>
              </a:rPr>
              <a:t>Step</a:t>
            </a:r>
          </a:p>
        </p:txBody>
      </p:sp>
      <p:sp>
        <p:nvSpPr>
          <p:cNvPr id="25" name="TextBox 25"/>
          <p:cNvSpPr txBox="1"/>
          <p:nvPr/>
        </p:nvSpPr>
        <p:spPr>
          <a:xfrm>
            <a:off x="1427477" y="4235714"/>
            <a:ext cx="1041645" cy="220066"/>
          </a:xfrm>
          <a:prstGeom prst="rect">
            <a:avLst/>
          </a:prstGeom>
        </p:spPr>
        <p:txBody>
          <a:bodyPr lIns="0" tIns="0" rIns="0" bIns="0" rtlCol="0" anchor="t">
            <a:spAutoFit/>
          </a:bodyPr>
          <a:lstStyle/>
          <a:p>
            <a:pPr algn="l">
              <a:lnSpc>
                <a:spcPts val="1747"/>
              </a:lnSpc>
              <a:spcBef>
                <a:spcPct val="0"/>
              </a:spcBef>
            </a:pPr>
            <a:r>
              <a:rPr lang="en-US" sz="1400" b="1" spc="-16">
                <a:solidFill>
                  <a:srgbClr val="394646"/>
                </a:solidFill>
                <a:latin typeface="Enduro Bold"/>
                <a:ea typeface="Enduro Bold"/>
                <a:cs typeface="Enduro Bold"/>
                <a:sym typeface="Enduro Bold"/>
              </a:rPr>
              <a:t>Objective:</a:t>
            </a:r>
          </a:p>
        </p:txBody>
      </p:sp>
      <p:sp>
        <p:nvSpPr>
          <p:cNvPr id="26" name="TextBox 26"/>
          <p:cNvSpPr txBox="1"/>
          <p:nvPr/>
        </p:nvSpPr>
        <p:spPr>
          <a:xfrm>
            <a:off x="1427477" y="5836509"/>
            <a:ext cx="1207726" cy="658216"/>
          </a:xfrm>
          <a:prstGeom prst="rect">
            <a:avLst/>
          </a:prstGeom>
        </p:spPr>
        <p:txBody>
          <a:bodyPr lIns="0" tIns="0" rIns="0" bIns="0" rtlCol="0" anchor="t">
            <a:spAutoFit/>
          </a:bodyPr>
          <a:lstStyle/>
          <a:p>
            <a:pPr algn="l">
              <a:lnSpc>
                <a:spcPts val="1747"/>
              </a:lnSpc>
              <a:spcBef>
                <a:spcPct val="0"/>
              </a:spcBef>
            </a:pPr>
            <a:r>
              <a:rPr lang="en-US" sz="1400" b="1" spc="-16">
                <a:solidFill>
                  <a:srgbClr val="394646"/>
                </a:solidFill>
                <a:latin typeface="Enduro Bold"/>
                <a:ea typeface="Enduro Bold"/>
                <a:cs typeface="Enduro Bold"/>
                <a:sym typeface="Enduro Bold"/>
              </a:rPr>
              <a:t>Action to take as launch lead:</a:t>
            </a:r>
          </a:p>
        </p:txBody>
      </p:sp>
      <p:sp>
        <p:nvSpPr>
          <p:cNvPr id="28" name="TextBox 28"/>
          <p:cNvSpPr txBox="1"/>
          <p:nvPr/>
        </p:nvSpPr>
        <p:spPr>
          <a:xfrm>
            <a:off x="3530807" y="2910016"/>
            <a:ext cx="2034814" cy="495204"/>
          </a:xfrm>
          <a:prstGeom prst="rect">
            <a:avLst/>
          </a:prstGeom>
        </p:spPr>
        <p:txBody>
          <a:bodyPr lIns="0" tIns="0" rIns="0" bIns="0" rtlCol="0" anchor="t">
            <a:spAutoFit/>
          </a:bodyPr>
          <a:lstStyle/>
          <a:p>
            <a:pPr algn="l">
              <a:lnSpc>
                <a:spcPts val="1996"/>
              </a:lnSpc>
              <a:spcBef>
                <a:spcPct val="0"/>
              </a:spcBef>
            </a:pPr>
            <a:r>
              <a:rPr lang="en-US" sz="1599" spc="-19">
                <a:solidFill>
                  <a:srgbClr val="FFFFFF"/>
                </a:solidFill>
                <a:latin typeface="Enduro"/>
                <a:ea typeface="Enduro"/>
                <a:cs typeface="Enduro"/>
                <a:sym typeface="Enduro"/>
              </a:rPr>
              <a:t>Send a learner survey or pulse check </a:t>
            </a:r>
          </a:p>
        </p:txBody>
      </p:sp>
      <p:sp>
        <p:nvSpPr>
          <p:cNvPr id="29" name="TextBox 29"/>
          <p:cNvSpPr txBox="1"/>
          <p:nvPr/>
        </p:nvSpPr>
        <p:spPr>
          <a:xfrm>
            <a:off x="6270471" y="2910016"/>
            <a:ext cx="2331016" cy="247488"/>
          </a:xfrm>
          <a:prstGeom prst="rect">
            <a:avLst/>
          </a:prstGeom>
        </p:spPr>
        <p:txBody>
          <a:bodyPr lIns="0" tIns="0" rIns="0" bIns="0" rtlCol="0" anchor="t">
            <a:spAutoFit/>
          </a:bodyPr>
          <a:lstStyle/>
          <a:p>
            <a:pPr algn="l">
              <a:lnSpc>
                <a:spcPts val="1996"/>
              </a:lnSpc>
              <a:spcBef>
                <a:spcPct val="0"/>
              </a:spcBef>
            </a:pPr>
            <a:r>
              <a:rPr lang="en-US" sz="1599" spc="-19">
                <a:solidFill>
                  <a:srgbClr val="FFFFFF"/>
                </a:solidFill>
                <a:latin typeface="Enduro"/>
                <a:ea typeface="Enduro"/>
                <a:cs typeface="Enduro"/>
                <a:sym typeface="Enduro"/>
              </a:rPr>
              <a:t>Spotlight early adopters </a:t>
            </a:r>
          </a:p>
        </p:txBody>
      </p:sp>
      <p:sp>
        <p:nvSpPr>
          <p:cNvPr id="30" name="TextBox 30"/>
          <p:cNvSpPr txBox="1"/>
          <p:nvPr/>
        </p:nvSpPr>
        <p:spPr>
          <a:xfrm>
            <a:off x="9033084" y="2910016"/>
            <a:ext cx="2331016" cy="742920"/>
          </a:xfrm>
          <a:prstGeom prst="rect">
            <a:avLst/>
          </a:prstGeom>
        </p:spPr>
        <p:txBody>
          <a:bodyPr lIns="0" tIns="0" rIns="0" bIns="0" rtlCol="0" anchor="t">
            <a:spAutoFit/>
          </a:bodyPr>
          <a:lstStyle/>
          <a:p>
            <a:pPr algn="l">
              <a:lnSpc>
                <a:spcPts val="1996"/>
              </a:lnSpc>
            </a:pPr>
            <a:r>
              <a:rPr lang="en-US" sz="1599" spc="-19">
                <a:solidFill>
                  <a:srgbClr val="FFFFFF"/>
                </a:solidFill>
                <a:latin typeface="Enduro"/>
                <a:ea typeface="Enduro"/>
                <a:cs typeface="Enduro"/>
                <a:sym typeface="Enduro"/>
              </a:rPr>
              <a:t>Launch a content theme</a:t>
            </a:r>
          </a:p>
          <a:p>
            <a:pPr algn="l">
              <a:lnSpc>
                <a:spcPts val="1996"/>
              </a:lnSpc>
            </a:pPr>
            <a:endParaRPr lang="en-US" sz="1599" spc="-19">
              <a:solidFill>
                <a:srgbClr val="FFFFFF"/>
              </a:solidFill>
              <a:latin typeface="Enduro"/>
              <a:ea typeface="Enduro"/>
              <a:cs typeface="Enduro"/>
              <a:sym typeface="Enduro"/>
            </a:endParaRPr>
          </a:p>
          <a:p>
            <a:pPr algn="l">
              <a:lnSpc>
                <a:spcPts val="1996"/>
              </a:lnSpc>
              <a:spcBef>
                <a:spcPct val="0"/>
              </a:spcBef>
            </a:pPr>
            <a:endParaRPr lang="en-US" sz="1599" spc="-19">
              <a:solidFill>
                <a:srgbClr val="FFFFFF"/>
              </a:solidFill>
              <a:latin typeface="Enduro"/>
              <a:ea typeface="Enduro"/>
              <a:cs typeface="Enduro"/>
              <a:sym typeface="Enduro"/>
            </a:endParaRPr>
          </a:p>
        </p:txBody>
      </p:sp>
      <p:sp>
        <p:nvSpPr>
          <p:cNvPr id="31" name="TextBox 31"/>
          <p:cNvSpPr txBox="1"/>
          <p:nvPr/>
        </p:nvSpPr>
        <p:spPr>
          <a:xfrm>
            <a:off x="11773676" y="2910016"/>
            <a:ext cx="2009598" cy="990636"/>
          </a:xfrm>
          <a:prstGeom prst="rect">
            <a:avLst/>
          </a:prstGeom>
        </p:spPr>
        <p:txBody>
          <a:bodyPr lIns="0" tIns="0" rIns="0" bIns="0" rtlCol="0" anchor="t">
            <a:spAutoFit/>
          </a:bodyPr>
          <a:lstStyle/>
          <a:p>
            <a:pPr algn="l">
              <a:lnSpc>
                <a:spcPts val="1996"/>
              </a:lnSpc>
            </a:pPr>
            <a:r>
              <a:rPr lang="en-US" sz="1599" spc="-19">
                <a:solidFill>
                  <a:srgbClr val="FFFFFF"/>
                </a:solidFill>
                <a:latin typeface="Enduro"/>
                <a:ea typeface="Enduro"/>
                <a:cs typeface="Enduro"/>
                <a:sym typeface="Enduro"/>
              </a:rPr>
              <a:t>Plan your next learner moment</a:t>
            </a:r>
          </a:p>
          <a:p>
            <a:pPr algn="l">
              <a:lnSpc>
                <a:spcPts val="1996"/>
              </a:lnSpc>
            </a:pPr>
            <a:endParaRPr lang="en-US" sz="1599" spc="-19">
              <a:solidFill>
                <a:srgbClr val="FFFFFF"/>
              </a:solidFill>
              <a:latin typeface="Enduro"/>
              <a:ea typeface="Enduro"/>
              <a:cs typeface="Enduro"/>
              <a:sym typeface="Enduro"/>
            </a:endParaRPr>
          </a:p>
          <a:p>
            <a:pPr algn="l">
              <a:lnSpc>
                <a:spcPts val="1996"/>
              </a:lnSpc>
              <a:spcBef>
                <a:spcPct val="0"/>
              </a:spcBef>
            </a:pPr>
            <a:endParaRPr lang="en-US" sz="1599" spc="-19">
              <a:solidFill>
                <a:srgbClr val="FFFFFF"/>
              </a:solidFill>
              <a:latin typeface="Enduro"/>
              <a:ea typeface="Enduro"/>
              <a:cs typeface="Enduro"/>
              <a:sym typeface="Enduro"/>
            </a:endParaRPr>
          </a:p>
        </p:txBody>
      </p:sp>
      <p:sp>
        <p:nvSpPr>
          <p:cNvPr id="32" name="TextBox 32"/>
          <p:cNvSpPr txBox="1"/>
          <p:nvPr/>
        </p:nvSpPr>
        <p:spPr>
          <a:xfrm>
            <a:off x="14514267" y="2910016"/>
            <a:ext cx="2033167" cy="742920"/>
          </a:xfrm>
          <a:prstGeom prst="rect">
            <a:avLst/>
          </a:prstGeom>
        </p:spPr>
        <p:txBody>
          <a:bodyPr lIns="0" tIns="0" rIns="0" bIns="0" rtlCol="0" anchor="t">
            <a:spAutoFit/>
          </a:bodyPr>
          <a:lstStyle/>
          <a:p>
            <a:pPr algn="l">
              <a:lnSpc>
                <a:spcPts val="1996"/>
              </a:lnSpc>
            </a:pPr>
            <a:r>
              <a:rPr lang="en-US" sz="1599" spc="-19">
                <a:solidFill>
                  <a:srgbClr val="FFFFFF"/>
                </a:solidFill>
                <a:latin typeface="Enduro"/>
                <a:ea typeface="Enduro"/>
                <a:cs typeface="Enduro"/>
                <a:sym typeface="Enduro"/>
              </a:rPr>
              <a:t>Review and refresh your content</a:t>
            </a:r>
          </a:p>
          <a:p>
            <a:pPr algn="l">
              <a:lnSpc>
                <a:spcPts val="1996"/>
              </a:lnSpc>
              <a:spcBef>
                <a:spcPct val="0"/>
              </a:spcBef>
            </a:pPr>
            <a:endParaRPr lang="en-US" sz="1599" spc="-19">
              <a:solidFill>
                <a:srgbClr val="FFFFFF"/>
              </a:solidFill>
              <a:latin typeface="Enduro"/>
              <a:ea typeface="Enduro"/>
              <a:cs typeface="Enduro"/>
              <a:sym typeface="Enduro"/>
            </a:endParaRPr>
          </a:p>
        </p:txBody>
      </p:sp>
      <p:sp>
        <p:nvSpPr>
          <p:cNvPr id="33" name="Freeform 33" descr="Megaphone outline"/>
          <p:cNvSpPr/>
          <p:nvPr/>
        </p:nvSpPr>
        <p:spPr>
          <a:xfrm>
            <a:off x="4240176" y="2025515"/>
            <a:ext cx="570176" cy="570176"/>
          </a:xfrm>
          <a:custGeom>
            <a:avLst/>
            <a:gdLst/>
            <a:ahLst/>
            <a:cxnLst/>
            <a:rect l="l" t="t" r="r" b="b"/>
            <a:pathLst>
              <a:path w="570176" h="570176">
                <a:moveTo>
                  <a:pt x="0" y="0"/>
                </a:moveTo>
                <a:lnTo>
                  <a:pt x="570177" y="0"/>
                </a:lnTo>
                <a:lnTo>
                  <a:pt x="570177" y="570176"/>
                </a:lnTo>
                <a:lnTo>
                  <a:pt x="0" y="57017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34" name="Freeform 34" descr="Megaphone outline"/>
          <p:cNvSpPr/>
          <p:nvPr/>
        </p:nvSpPr>
        <p:spPr>
          <a:xfrm>
            <a:off x="9924515" y="2025515"/>
            <a:ext cx="570176" cy="570176"/>
          </a:xfrm>
          <a:custGeom>
            <a:avLst/>
            <a:gdLst/>
            <a:ahLst/>
            <a:cxnLst/>
            <a:rect l="l" t="t" r="r" b="b"/>
            <a:pathLst>
              <a:path w="570176" h="570176">
                <a:moveTo>
                  <a:pt x="0" y="0"/>
                </a:moveTo>
                <a:lnTo>
                  <a:pt x="570177" y="0"/>
                </a:lnTo>
                <a:lnTo>
                  <a:pt x="570177" y="570176"/>
                </a:lnTo>
                <a:lnTo>
                  <a:pt x="0" y="57017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35" name="Freeform 35" descr="Bell outline"/>
          <p:cNvSpPr/>
          <p:nvPr/>
        </p:nvSpPr>
        <p:spPr>
          <a:xfrm>
            <a:off x="12703574" y="2057730"/>
            <a:ext cx="471221" cy="471221"/>
          </a:xfrm>
          <a:custGeom>
            <a:avLst/>
            <a:gdLst/>
            <a:ahLst/>
            <a:cxnLst/>
            <a:rect l="l" t="t" r="r" b="b"/>
            <a:pathLst>
              <a:path w="471221" h="471221">
                <a:moveTo>
                  <a:pt x="0" y="0"/>
                </a:moveTo>
                <a:lnTo>
                  <a:pt x="471220" y="0"/>
                </a:lnTo>
                <a:lnTo>
                  <a:pt x="471220" y="471221"/>
                </a:lnTo>
                <a:lnTo>
                  <a:pt x="0" y="471221"/>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36" name="Freeform 36" descr="Information outline"/>
          <p:cNvSpPr/>
          <p:nvPr/>
        </p:nvSpPr>
        <p:spPr>
          <a:xfrm>
            <a:off x="7194117" y="2057730"/>
            <a:ext cx="505745" cy="505745"/>
          </a:xfrm>
          <a:custGeom>
            <a:avLst/>
            <a:gdLst/>
            <a:ahLst/>
            <a:cxnLst/>
            <a:rect l="l" t="t" r="r" b="b"/>
            <a:pathLst>
              <a:path w="505745" h="505745">
                <a:moveTo>
                  <a:pt x="0" y="0"/>
                </a:moveTo>
                <a:lnTo>
                  <a:pt x="505746" y="0"/>
                </a:lnTo>
                <a:lnTo>
                  <a:pt x="505746" y="505746"/>
                </a:lnTo>
                <a:lnTo>
                  <a:pt x="0" y="505746"/>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37" name="Freeform 37" descr="Information outline"/>
          <p:cNvSpPr/>
          <p:nvPr/>
        </p:nvSpPr>
        <p:spPr>
          <a:xfrm>
            <a:off x="15426903" y="2057730"/>
            <a:ext cx="505745" cy="505745"/>
          </a:xfrm>
          <a:custGeom>
            <a:avLst/>
            <a:gdLst/>
            <a:ahLst/>
            <a:cxnLst/>
            <a:rect l="l" t="t" r="r" b="b"/>
            <a:pathLst>
              <a:path w="505745" h="505745">
                <a:moveTo>
                  <a:pt x="0" y="0"/>
                </a:moveTo>
                <a:lnTo>
                  <a:pt x="505745" y="0"/>
                </a:lnTo>
                <a:lnTo>
                  <a:pt x="505745" y="505746"/>
                </a:lnTo>
                <a:lnTo>
                  <a:pt x="0" y="505746"/>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38" name="TextBox 38"/>
          <p:cNvSpPr txBox="1"/>
          <p:nvPr/>
        </p:nvSpPr>
        <p:spPr>
          <a:xfrm>
            <a:off x="3507858" y="3954331"/>
            <a:ext cx="2353038" cy="220099"/>
          </a:xfrm>
          <a:prstGeom prst="rect">
            <a:avLst/>
          </a:prstGeom>
        </p:spPr>
        <p:txBody>
          <a:bodyPr lIns="0" tIns="0" rIns="0" bIns="0" rtlCol="0" anchor="t">
            <a:spAutoFit/>
          </a:bodyPr>
          <a:lstStyle/>
          <a:p>
            <a:pPr algn="l">
              <a:lnSpc>
                <a:spcPts val="1747"/>
              </a:lnSpc>
              <a:spcBef>
                <a:spcPct val="0"/>
              </a:spcBef>
            </a:pPr>
            <a:r>
              <a:rPr lang="en-US" sz="1400" spc="-16">
                <a:solidFill>
                  <a:srgbClr val="394646"/>
                </a:solidFill>
                <a:latin typeface="Enduro"/>
                <a:ea typeface="Enduro"/>
                <a:cs typeface="Enduro"/>
                <a:sym typeface="Enduro"/>
              </a:rPr>
              <a:t>Add your text here...</a:t>
            </a:r>
          </a:p>
        </p:txBody>
      </p:sp>
      <p:grpSp>
        <p:nvGrpSpPr>
          <p:cNvPr id="43" name="Group 27">
            <a:extLst>
              <a:ext uri="{FF2B5EF4-FFF2-40B4-BE49-F238E27FC236}">
                <a16:creationId xmlns:a16="http://schemas.microsoft.com/office/drawing/2014/main" id="{3657B762-29F1-2F00-F2EE-6A376E2EE817}"/>
              </a:ext>
            </a:extLst>
          </p:cNvPr>
          <p:cNvGrpSpPr/>
          <p:nvPr/>
        </p:nvGrpSpPr>
        <p:grpSpPr>
          <a:xfrm>
            <a:off x="14249400" y="769580"/>
            <a:ext cx="4594416" cy="518240"/>
            <a:chOff x="0" y="0"/>
            <a:chExt cx="1127275" cy="136491"/>
          </a:xfrm>
        </p:grpSpPr>
        <p:sp>
          <p:nvSpPr>
            <p:cNvPr id="44" name="Freeform 28">
              <a:extLst>
                <a:ext uri="{FF2B5EF4-FFF2-40B4-BE49-F238E27FC236}">
                  <a16:creationId xmlns:a16="http://schemas.microsoft.com/office/drawing/2014/main" id="{59E65B7F-8723-0178-5B22-4E73C0E5ECB0}"/>
                </a:ext>
              </a:extLst>
            </p:cNvPr>
            <p:cNvSpPr/>
            <p:nvPr/>
          </p:nvSpPr>
          <p:spPr>
            <a:xfrm>
              <a:off x="0" y="0"/>
              <a:ext cx="1127275" cy="136491"/>
            </a:xfrm>
            <a:custGeom>
              <a:avLst/>
              <a:gdLst/>
              <a:ahLst/>
              <a:cxnLst/>
              <a:rect l="l" t="t" r="r" b="b"/>
              <a:pathLst>
                <a:path w="1127275" h="136491">
                  <a:moveTo>
                    <a:pt x="10853" y="0"/>
                  </a:moveTo>
                  <a:lnTo>
                    <a:pt x="1116422" y="0"/>
                  </a:lnTo>
                  <a:cubicBezTo>
                    <a:pt x="1122416" y="0"/>
                    <a:pt x="1127275" y="4859"/>
                    <a:pt x="1127275" y="10853"/>
                  </a:cubicBezTo>
                  <a:lnTo>
                    <a:pt x="1127275" y="125638"/>
                  </a:lnTo>
                  <a:cubicBezTo>
                    <a:pt x="1127275" y="131632"/>
                    <a:pt x="1122416" y="136491"/>
                    <a:pt x="1116422" y="136491"/>
                  </a:cubicBezTo>
                  <a:lnTo>
                    <a:pt x="10853" y="136491"/>
                  </a:lnTo>
                  <a:cubicBezTo>
                    <a:pt x="4859" y="136491"/>
                    <a:pt x="0" y="131632"/>
                    <a:pt x="0" y="125638"/>
                  </a:cubicBezTo>
                  <a:lnTo>
                    <a:pt x="0" y="10853"/>
                  </a:lnTo>
                  <a:cubicBezTo>
                    <a:pt x="0" y="4859"/>
                    <a:pt x="4859" y="0"/>
                    <a:pt x="10853" y="0"/>
                  </a:cubicBezTo>
                  <a:close/>
                </a:path>
              </a:pathLst>
            </a:custGeom>
            <a:solidFill>
              <a:srgbClr val="52714B"/>
            </a:solidFill>
          </p:spPr>
          <p:txBody>
            <a:bodyPr/>
            <a:lstStyle/>
            <a:p>
              <a:endParaRPr lang="en-US"/>
            </a:p>
          </p:txBody>
        </p:sp>
        <p:sp>
          <p:nvSpPr>
            <p:cNvPr id="45" name="TextBox 29">
              <a:extLst>
                <a:ext uri="{FF2B5EF4-FFF2-40B4-BE49-F238E27FC236}">
                  <a16:creationId xmlns:a16="http://schemas.microsoft.com/office/drawing/2014/main" id="{0CFFC3B2-3C31-C828-D9D8-495B38771607}"/>
                </a:ext>
              </a:extLst>
            </p:cNvPr>
            <p:cNvSpPr txBox="1"/>
            <p:nvPr/>
          </p:nvSpPr>
          <p:spPr>
            <a:xfrm>
              <a:off x="0" y="-9525"/>
              <a:ext cx="1127275" cy="146016"/>
            </a:xfrm>
            <a:prstGeom prst="rect">
              <a:avLst/>
            </a:prstGeom>
          </p:spPr>
          <p:txBody>
            <a:bodyPr lIns="50800" tIns="50800" rIns="50800" bIns="50800" rtlCol="0" anchor="ctr"/>
            <a:lstStyle/>
            <a:p>
              <a:pPr algn="r">
                <a:lnSpc>
                  <a:spcPts val="2400"/>
                </a:lnSpc>
              </a:pPr>
              <a:endParaRPr/>
            </a:p>
          </p:txBody>
        </p:sp>
      </p:grpSp>
      <p:sp>
        <p:nvSpPr>
          <p:cNvPr id="46" name="TextBox 30">
            <a:extLst>
              <a:ext uri="{FF2B5EF4-FFF2-40B4-BE49-F238E27FC236}">
                <a16:creationId xmlns:a16="http://schemas.microsoft.com/office/drawing/2014/main" id="{05C95C46-295A-9B17-2373-8964BEFFFDE0}"/>
              </a:ext>
            </a:extLst>
          </p:cNvPr>
          <p:cNvSpPr txBox="1"/>
          <p:nvPr/>
        </p:nvSpPr>
        <p:spPr>
          <a:xfrm>
            <a:off x="14563694" y="866792"/>
            <a:ext cx="3592506" cy="314292"/>
          </a:xfrm>
          <a:prstGeom prst="rect">
            <a:avLst/>
          </a:prstGeom>
        </p:spPr>
        <p:txBody>
          <a:bodyPr wrap="square" lIns="0" tIns="0" rIns="0" bIns="0" rtlCol="0" anchor="t">
            <a:spAutoFit/>
          </a:bodyPr>
          <a:lstStyle/>
          <a:p>
            <a:pPr algn="ctr">
              <a:lnSpc>
                <a:spcPts val="2400"/>
              </a:lnSpc>
              <a:spcBef>
                <a:spcPct val="0"/>
              </a:spcBef>
            </a:pPr>
            <a:r>
              <a:rPr lang="en-US" sz="2000">
                <a:solidFill>
                  <a:srgbClr val="FFFFFF"/>
                </a:solidFill>
                <a:latin typeface="Enduro"/>
                <a:ea typeface="Enduro"/>
                <a:cs typeface="Enduro"/>
                <a:sym typeface="Enduro"/>
              </a:rPr>
              <a:t>Drive adoption &amp; engagement</a:t>
            </a:r>
          </a:p>
        </p:txBody>
      </p:sp>
      <p:sp>
        <p:nvSpPr>
          <p:cNvPr id="39" name="TextBox 27">
            <a:extLst>
              <a:ext uri="{FF2B5EF4-FFF2-40B4-BE49-F238E27FC236}">
                <a16:creationId xmlns:a16="http://schemas.microsoft.com/office/drawing/2014/main" id="{491F0BE6-2D79-B9F4-08E1-4625AB6FD602}"/>
              </a:ext>
            </a:extLst>
          </p:cNvPr>
          <p:cNvSpPr txBox="1"/>
          <p:nvPr/>
        </p:nvSpPr>
        <p:spPr>
          <a:xfrm>
            <a:off x="1427477" y="7479727"/>
            <a:ext cx="1041645" cy="658216"/>
          </a:xfrm>
          <a:prstGeom prst="rect">
            <a:avLst/>
          </a:prstGeom>
        </p:spPr>
        <p:txBody>
          <a:bodyPr lIns="0" tIns="0" rIns="0" bIns="0" rtlCol="0" anchor="t">
            <a:spAutoFit/>
          </a:bodyPr>
          <a:lstStyle/>
          <a:p>
            <a:pPr algn="l">
              <a:lnSpc>
                <a:spcPts val="1747"/>
              </a:lnSpc>
              <a:spcBef>
                <a:spcPct val="0"/>
              </a:spcBef>
            </a:pPr>
            <a:r>
              <a:rPr lang="en-US" sz="1400" b="1" spc="-16">
                <a:solidFill>
                  <a:srgbClr val="394646"/>
                </a:solidFill>
                <a:latin typeface="Enduro Bold"/>
                <a:ea typeface="Enduro Bold"/>
                <a:cs typeface="Enduro Bold"/>
                <a:sym typeface="Enduro Bold"/>
              </a:rPr>
              <a:t>Timing:</a:t>
            </a:r>
          </a:p>
          <a:p>
            <a:pPr algn="l">
              <a:lnSpc>
                <a:spcPts val="1747"/>
              </a:lnSpc>
              <a:spcBef>
                <a:spcPct val="0"/>
              </a:spcBef>
            </a:pPr>
            <a:endParaRPr lang="en-US" sz="1400" b="1" spc="-16">
              <a:solidFill>
                <a:srgbClr val="394646"/>
              </a:solidFill>
              <a:latin typeface="Enduro Bold"/>
              <a:ea typeface="Enduro Bold"/>
              <a:cs typeface="Enduro Bold"/>
              <a:sym typeface="Enduro Bold"/>
            </a:endParaRPr>
          </a:p>
          <a:p>
            <a:pPr algn="l">
              <a:lnSpc>
                <a:spcPts val="1747"/>
              </a:lnSpc>
              <a:spcBef>
                <a:spcPct val="0"/>
              </a:spcBef>
            </a:pPr>
            <a:r>
              <a:rPr lang="en-US" sz="1400" b="1" spc="-16">
                <a:solidFill>
                  <a:srgbClr val="394646"/>
                </a:solidFill>
                <a:latin typeface="Enduro Bold"/>
                <a:ea typeface="Enduro Bold"/>
                <a:cs typeface="Enduro Bold"/>
                <a:sym typeface="Enduro Bold"/>
              </a:rPr>
              <a:t>Channel(s):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AF9F4"/>
        </a:solidFill>
        <a:effectLst/>
      </p:bgPr>
    </p:bg>
    <p:spTree>
      <p:nvGrpSpPr>
        <p:cNvPr id="1" name=""/>
        <p:cNvGrpSpPr/>
        <p:nvPr/>
      </p:nvGrpSpPr>
      <p:grpSpPr>
        <a:xfrm>
          <a:off x="0" y="0"/>
          <a:ext cx="0" cy="0"/>
          <a:chOff x="0" y="0"/>
          <a:chExt cx="0" cy="0"/>
        </a:xfrm>
      </p:grpSpPr>
      <p:sp>
        <p:nvSpPr>
          <p:cNvPr id="2" name="Freeform 2" descr="preencoded.png"/>
          <p:cNvSpPr/>
          <p:nvPr/>
        </p:nvSpPr>
        <p:spPr>
          <a:xfrm>
            <a:off x="952500" y="3827820"/>
            <a:ext cx="5153025" cy="2695575"/>
          </a:xfrm>
          <a:custGeom>
            <a:avLst/>
            <a:gdLst/>
            <a:ahLst/>
            <a:cxnLst/>
            <a:rect l="l" t="t" r="r" b="b"/>
            <a:pathLst>
              <a:path w="5153025" h="2695575">
                <a:moveTo>
                  <a:pt x="0" y="0"/>
                </a:moveTo>
                <a:lnTo>
                  <a:pt x="5153025" y="0"/>
                </a:lnTo>
                <a:lnTo>
                  <a:pt x="5153025" y="2695575"/>
                </a:lnTo>
                <a:lnTo>
                  <a:pt x="0" y="269557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descr="preencoded.png"/>
          <p:cNvSpPr/>
          <p:nvPr/>
        </p:nvSpPr>
        <p:spPr>
          <a:xfrm>
            <a:off x="6562725" y="3827820"/>
            <a:ext cx="5153025" cy="2695575"/>
          </a:xfrm>
          <a:custGeom>
            <a:avLst/>
            <a:gdLst/>
            <a:ahLst/>
            <a:cxnLst/>
            <a:rect l="l" t="t" r="r" b="b"/>
            <a:pathLst>
              <a:path w="5153025" h="2695575">
                <a:moveTo>
                  <a:pt x="0" y="0"/>
                </a:moveTo>
                <a:lnTo>
                  <a:pt x="5153025" y="0"/>
                </a:lnTo>
                <a:lnTo>
                  <a:pt x="5153025" y="2695575"/>
                </a:lnTo>
                <a:lnTo>
                  <a:pt x="0" y="269557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4" name="Freeform 4" descr="preencoded.png"/>
          <p:cNvSpPr/>
          <p:nvPr/>
        </p:nvSpPr>
        <p:spPr>
          <a:xfrm>
            <a:off x="12172950" y="3827820"/>
            <a:ext cx="5153025" cy="2695575"/>
          </a:xfrm>
          <a:custGeom>
            <a:avLst/>
            <a:gdLst/>
            <a:ahLst/>
            <a:cxnLst/>
            <a:rect l="l" t="t" r="r" b="b"/>
            <a:pathLst>
              <a:path w="5153025" h="2695575">
                <a:moveTo>
                  <a:pt x="0" y="0"/>
                </a:moveTo>
                <a:lnTo>
                  <a:pt x="5153025" y="0"/>
                </a:lnTo>
                <a:lnTo>
                  <a:pt x="5153025" y="2695575"/>
                </a:lnTo>
                <a:lnTo>
                  <a:pt x="0" y="269557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5" name="Freeform 5" descr="preencoded.png"/>
          <p:cNvSpPr/>
          <p:nvPr/>
        </p:nvSpPr>
        <p:spPr>
          <a:xfrm>
            <a:off x="952500" y="3904020"/>
            <a:ext cx="5153025" cy="114300"/>
          </a:xfrm>
          <a:custGeom>
            <a:avLst/>
            <a:gdLst/>
            <a:ahLst/>
            <a:cxnLst/>
            <a:rect l="l" t="t" r="r" b="b"/>
            <a:pathLst>
              <a:path w="5153025" h="114300">
                <a:moveTo>
                  <a:pt x="0" y="0"/>
                </a:moveTo>
                <a:lnTo>
                  <a:pt x="5153025" y="0"/>
                </a:lnTo>
                <a:lnTo>
                  <a:pt x="5153025" y="114300"/>
                </a:lnTo>
                <a:lnTo>
                  <a:pt x="0" y="1143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6" name="Freeform 6" descr="preencoded.png"/>
          <p:cNvSpPr/>
          <p:nvPr/>
        </p:nvSpPr>
        <p:spPr>
          <a:xfrm>
            <a:off x="6562725" y="3904020"/>
            <a:ext cx="5153025" cy="114300"/>
          </a:xfrm>
          <a:custGeom>
            <a:avLst/>
            <a:gdLst/>
            <a:ahLst/>
            <a:cxnLst/>
            <a:rect l="l" t="t" r="r" b="b"/>
            <a:pathLst>
              <a:path w="5153025" h="114300">
                <a:moveTo>
                  <a:pt x="0" y="0"/>
                </a:moveTo>
                <a:lnTo>
                  <a:pt x="5153025" y="0"/>
                </a:lnTo>
                <a:lnTo>
                  <a:pt x="5153025" y="114300"/>
                </a:lnTo>
                <a:lnTo>
                  <a:pt x="0" y="1143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7" name="Freeform 7" descr="preencoded.png"/>
          <p:cNvSpPr/>
          <p:nvPr/>
        </p:nvSpPr>
        <p:spPr>
          <a:xfrm>
            <a:off x="12172950" y="3904020"/>
            <a:ext cx="5153025" cy="114300"/>
          </a:xfrm>
          <a:custGeom>
            <a:avLst/>
            <a:gdLst/>
            <a:ahLst/>
            <a:cxnLst/>
            <a:rect l="l" t="t" r="r" b="b"/>
            <a:pathLst>
              <a:path w="5153025" h="114300">
                <a:moveTo>
                  <a:pt x="0" y="0"/>
                </a:moveTo>
                <a:lnTo>
                  <a:pt x="5153025" y="0"/>
                </a:lnTo>
                <a:lnTo>
                  <a:pt x="5153025" y="114300"/>
                </a:lnTo>
                <a:lnTo>
                  <a:pt x="0" y="1143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grpSp>
        <p:nvGrpSpPr>
          <p:cNvPr id="8" name="Group 8"/>
          <p:cNvGrpSpPr/>
          <p:nvPr/>
        </p:nvGrpSpPr>
        <p:grpSpPr>
          <a:xfrm>
            <a:off x="1196609" y="8084572"/>
            <a:ext cx="7398672" cy="1520109"/>
            <a:chOff x="0" y="0"/>
            <a:chExt cx="2378027" cy="488582"/>
          </a:xfrm>
        </p:grpSpPr>
        <p:sp>
          <p:nvSpPr>
            <p:cNvPr id="9" name="Freeform 9"/>
            <p:cNvSpPr/>
            <p:nvPr/>
          </p:nvSpPr>
          <p:spPr>
            <a:xfrm>
              <a:off x="0" y="0"/>
              <a:ext cx="2378027" cy="488582"/>
            </a:xfrm>
            <a:custGeom>
              <a:avLst/>
              <a:gdLst/>
              <a:ahLst/>
              <a:cxnLst/>
              <a:rect l="l" t="t" r="r" b="b"/>
              <a:pathLst>
                <a:path w="2378027" h="488582">
                  <a:moveTo>
                    <a:pt x="0" y="0"/>
                  </a:moveTo>
                  <a:lnTo>
                    <a:pt x="2378027" y="0"/>
                  </a:lnTo>
                  <a:lnTo>
                    <a:pt x="2378027" y="488582"/>
                  </a:lnTo>
                  <a:lnTo>
                    <a:pt x="0" y="488582"/>
                  </a:lnTo>
                  <a:close/>
                </a:path>
              </a:pathLst>
            </a:custGeom>
            <a:solidFill>
              <a:srgbClr val="D3EAEF"/>
            </a:solidFill>
          </p:spPr>
          <p:txBody>
            <a:bodyPr/>
            <a:lstStyle/>
            <a:p>
              <a:endParaRPr lang="en-US"/>
            </a:p>
          </p:txBody>
        </p:sp>
        <p:sp>
          <p:nvSpPr>
            <p:cNvPr id="10" name="TextBox 10"/>
            <p:cNvSpPr txBox="1"/>
            <p:nvPr/>
          </p:nvSpPr>
          <p:spPr>
            <a:xfrm>
              <a:off x="0" y="-9525"/>
              <a:ext cx="2378027" cy="498107"/>
            </a:xfrm>
            <a:prstGeom prst="rect">
              <a:avLst/>
            </a:prstGeom>
          </p:spPr>
          <p:txBody>
            <a:bodyPr lIns="50800" tIns="50800" rIns="50800" bIns="50800" rtlCol="0" anchor="ctr"/>
            <a:lstStyle/>
            <a:p>
              <a:pPr algn="ctr">
                <a:lnSpc>
                  <a:spcPts val="2400"/>
                </a:lnSpc>
              </a:pPr>
              <a:endParaRPr/>
            </a:p>
          </p:txBody>
        </p:sp>
      </p:grpSp>
      <p:grpSp>
        <p:nvGrpSpPr>
          <p:cNvPr id="11" name="Group 11"/>
          <p:cNvGrpSpPr/>
          <p:nvPr/>
        </p:nvGrpSpPr>
        <p:grpSpPr>
          <a:xfrm>
            <a:off x="571500" y="3437294"/>
            <a:ext cx="17421532" cy="4313903"/>
            <a:chOff x="0" y="0"/>
            <a:chExt cx="23228709" cy="5751871"/>
          </a:xfrm>
        </p:grpSpPr>
        <p:sp>
          <p:nvSpPr>
            <p:cNvPr id="12" name="Freeform 12"/>
            <p:cNvSpPr/>
            <p:nvPr/>
          </p:nvSpPr>
          <p:spPr>
            <a:xfrm>
              <a:off x="0" y="0"/>
              <a:ext cx="23228681" cy="5751830"/>
            </a:xfrm>
            <a:custGeom>
              <a:avLst/>
              <a:gdLst/>
              <a:ahLst/>
              <a:cxnLst/>
              <a:rect l="l" t="t" r="r" b="b"/>
              <a:pathLst>
                <a:path w="23228681" h="5751830">
                  <a:moveTo>
                    <a:pt x="0" y="0"/>
                  </a:moveTo>
                  <a:lnTo>
                    <a:pt x="23228681" y="0"/>
                  </a:lnTo>
                  <a:lnTo>
                    <a:pt x="23228681" y="5751830"/>
                  </a:lnTo>
                  <a:lnTo>
                    <a:pt x="0" y="5751830"/>
                  </a:lnTo>
                  <a:close/>
                </a:path>
              </a:pathLst>
            </a:custGeom>
            <a:solidFill>
              <a:srgbClr val="FAF9F4"/>
            </a:solidFill>
          </p:spPr>
          <p:txBody>
            <a:bodyPr/>
            <a:lstStyle/>
            <a:p>
              <a:endParaRPr lang="en-US"/>
            </a:p>
          </p:txBody>
        </p:sp>
      </p:grpSp>
      <p:sp>
        <p:nvSpPr>
          <p:cNvPr id="13" name="Freeform 13"/>
          <p:cNvSpPr/>
          <p:nvPr/>
        </p:nvSpPr>
        <p:spPr>
          <a:xfrm>
            <a:off x="1196609" y="4260542"/>
            <a:ext cx="4965014" cy="2902787"/>
          </a:xfrm>
          <a:custGeom>
            <a:avLst/>
            <a:gdLst/>
            <a:ahLst/>
            <a:cxnLst/>
            <a:rect l="l" t="t" r="r" b="b"/>
            <a:pathLst>
              <a:path w="4965014" h="2902787">
                <a:moveTo>
                  <a:pt x="0" y="0"/>
                </a:moveTo>
                <a:lnTo>
                  <a:pt x="4965014" y="0"/>
                </a:lnTo>
                <a:lnTo>
                  <a:pt x="4965014" y="2902787"/>
                </a:lnTo>
                <a:lnTo>
                  <a:pt x="0" y="290278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4" name="Freeform 14"/>
          <p:cNvSpPr/>
          <p:nvPr/>
        </p:nvSpPr>
        <p:spPr>
          <a:xfrm>
            <a:off x="6554877" y="4260541"/>
            <a:ext cx="4965014" cy="2902787"/>
          </a:xfrm>
          <a:custGeom>
            <a:avLst/>
            <a:gdLst/>
            <a:ahLst/>
            <a:cxnLst/>
            <a:rect l="l" t="t" r="r" b="b"/>
            <a:pathLst>
              <a:path w="4965014" h="2902787">
                <a:moveTo>
                  <a:pt x="0" y="0"/>
                </a:moveTo>
                <a:lnTo>
                  <a:pt x="4965014" y="0"/>
                </a:lnTo>
                <a:lnTo>
                  <a:pt x="4965014" y="2902787"/>
                </a:lnTo>
                <a:lnTo>
                  <a:pt x="0" y="290278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5" name="Freeform 15"/>
          <p:cNvSpPr/>
          <p:nvPr/>
        </p:nvSpPr>
        <p:spPr>
          <a:xfrm>
            <a:off x="11895519" y="4260541"/>
            <a:ext cx="4965014" cy="2902787"/>
          </a:xfrm>
          <a:custGeom>
            <a:avLst/>
            <a:gdLst/>
            <a:ahLst/>
            <a:cxnLst/>
            <a:rect l="l" t="t" r="r" b="b"/>
            <a:pathLst>
              <a:path w="4965014" h="2902787">
                <a:moveTo>
                  <a:pt x="0" y="0"/>
                </a:moveTo>
                <a:lnTo>
                  <a:pt x="4965014" y="0"/>
                </a:lnTo>
                <a:lnTo>
                  <a:pt x="4965014" y="2902787"/>
                </a:lnTo>
                <a:lnTo>
                  <a:pt x="0" y="290278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grpSp>
        <p:nvGrpSpPr>
          <p:cNvPr id="16" name="Group 16"/>
          <p:cNvGrpSpPr/>
          <p:nvPr/>
        </p:nvGrpSpPr>
        <p:grpSpPr>
          <a:xfrm>
            <a:off x="13987256" y="2514045"/>
            <a:ext cx="762207" cy="762207"/>
            <a:chOff x="0" y="0"/>
            <a:chExt cx="1016276" cy="1016276"/>
          </a:xfrm>
        </p:grpSpPr>
        <p:sp>
          <p:nvSpPr>
            <p:cNvPr id="17" name="Freeform 17"/>
            <p:cNvSpPr/>
            <p:nvPr/>
          </p:nvSpPr>
          <p:spPr>
            <a:xfrm>
              <a:off x="0" y="0"/>
              <a:ext cx="1016254" cy="1016254"/>
            </a:xfrm>
            <a:custGeom>
              <a:avLst/>
              <a:gdLst/>
              <a:ahLst/>
              <a:cxnLst/>
              <a:rect l="l" t="t" r="r" b="b"/>
              <a:pathLst>
                <a:path w="1016254" h="1016254">
                  <a:moveTo>
                    <a:pt x="0" y="169418"/>
                  </a:moveTo>
                  <a:cubicBezTo>
                    <a:pt x="0" y="75819"/>
                    <a:pt x="75819" y="0"/>
                    <a:pt x="169418" y="0"/>
                  </a:cubicBezTo>
                  <a:lnTo>
                    <a:pt x="846836" y="0"/>
                  </a:lnTo>
                  <a:cubicBezTo>
                    <a:pt x="940435" y="0"/>
                    <a:pt x="1016254" y="75819"/>
                    <a:pt x="1016254" y="169418"/>
                  </a:cubicBezTo>
                  <a:lnTo>
                    <a:pt x="1016254" y="846836"/>
                  </a:lnTo>
                  <a:cubicBezTo>
                    <a:pt x="1016254" y="940435"/>
                    <a:pt x="940435" y="1016254"/>
                    <a:pt x="846836" y="1016254"/>
                  </a:cubicBezTo>
                  <a:lnTo>
                    <a:pt x="169418" y="1016254"/>
                  </a:lnTo>
                  <a:cubicBezTo>
                    <a:pt x="75819" y="1016254"/>
                    <a:pt x="0" y="940435"/>
                    <a:pt x="0" y="846836"/>
                  </a:cubicBezTo>
                  <a:close/>
                </a:path>
              </a:pathLst>
            </a:custGeom>
            <a:solidFill>
              <a:srgbClr val="D3E9EE"/>
            </a:solidFill>
          </p:spPr>
          <p:txBody>
            <a:bodyPr/>
            <a:lstStyle/>
            <a:p>
              <a:endParaRPr lang="en-US"/>
            </a:p>
          </p:txBody>
        </p:sp>
      </p:grpSp>
      <p:grpSp>
        <p:nvGrpSpPr>
          <p:cNvPr id="18" name="Group 18"/>
          <p:cNvGrpSpPr/>
          <p:nvPr/>
        </p:nvGrpSpPr>
        <p:grpSpPr>
          <a:xfrm>
            <a:off x="3103867" y="2514046"/>
            <a:ext cx="762207" cy="762207"/>
            <a:chOff x="0" y="0"/>
            <a:chExt cx="1016276" cy="1016276"/>
          </a:xfrm>
        </p:grpSpPr>
        <p:sp>
          <p:nvSpPr>
            <p:cNvPr id="19" name="Freeform 19"/>
            <p:cNvSpPr/>
            <p:nvPr/>
          </p:nvSpPr>
          <p:spPr>
            <a:xfrm>
              <a:off x="0" y="0"/>
              <a:ext cx="1016254" cy="1016254"/>
            </a:xfrm>
            <a:custGeom>
              <a:avLst/>
              <a:gdLst/>
              <a:ahLst/>
              <a:cxnLst/>
              <a:rect l="l" t="t" r="r" b="b"/>
              <a:pathLst>
                <a:path w="1016254" h="1016254">
                  <a:moveTo>
                    <a:pt x="0" y="169418"/>
                  </a:moveTo>
                  <a:cubicBezTo>
                    <a:pt x="0" y="75819"/>
                    <a:pt x="75819" y="0"/>
                    <a:pt x="169418" y="0"/>
                  </a:cubicBezTo>
                  <a:lnTo>
                    <a:pt x="846836" y="0"/>
                  </a:lnTo>
                  <a:cubicBezTo>
                    <a:pt x="940435" y="0"/>
                    <a:pt x="1016254" y="75819"/>
                    <a:pt x="1016254" y="169418"/>
                  </a:cubicBezTo>
                  <a:lnTo>
                    <a:pt x="1016254" y="846836"/>
                  </a:lnTo>
                  <a:cubicBezTo>
                    <a:pt x="1016254" y="940435"/>
                    <a:pt x="940435" y="1016254"/>
                    <a:pt x="846836" y="1016254"/>
                  </a:cubicBezTo>
                  <a:lnTo>
                    <a:pt x="169418" y="1016254"/>
                  </a:lnTo>
                  <a:cubicBezTo>
                    <a:pt x="75819" y="1016254"/>
                    <a:pt x="0" y="940435"/>
                    <a:pt x="0" y="846836"/>
                  </a:cubicBezTo>
                  <a:close/>
                </a:path>
              </a:pathLst>
            </a:custGeom>
            <a:solidFill>
              <a:srgbClr val="D3E9EE"/>
            </a:solidFill>
          </p:spPr>
          <p:txBody>
            <a:bodyPr/>
            <a:lstStyle/>
            <a:p>
              <a:endParaRPr lang="en-US"/>
            </a:p>
          </p:txBody>
        </p:sp>
      </p:grpSp>
      <p:grpSp>
        <p:nvGrpSpPr>
          <p:cNvPr id="20" name="Group 20"/>
          <p:cNvGrpSpPr/>
          <p:nvPr/>
        </p:nvGrpSpPr>
        <p:grpSpPr>
          <a:xfrm>
            <a:off x="8740821" y="2514046"/>
            <a:ext cx="762207" cy="762207"/>
            <a:chOff x="0" y="0"/>
            <a:chExt cx="1016276" cy="1016276"/>
          </a:xfrm>
        </p:grpSpPr>
        <p:sp>
          <p:nvSpPr>
            <p:cNvPr id="21" name="Freeform 21"/>
            <p:cNvSpPr/>
            <p:nvPr/>
          </p:nvSpPr>
          <p:spPr>
            <a:xfrm>
              <a:off x="0" y="0"/>
              <a:ext cx="1016254" cy="1016254"/>
            </a:xfrm>
            <a:custGeom>
              <a:avLst/>
              <a:gdLst/>
              <a:ahLst/>
              <a:cxnLst/>
              <a:rect l="l" t="t" r="r" b="b"/>
              <a:pathLst>
                <a:path w="1016254" h="1016254">
                  <a:moveTo>
                    <a:pt x="0" y="169418"/>
                  </a:moveTo>
                  <a:cubicBezTo>
                    <a:pt x="0" y="75819"/>
                    <a:pt x="75819" y="0"/>
                    <a:pt x="169418" y="0"/>
                  </a:cubicBezTo>
                  <a:lnTo>
                    <a:pt x="846836" y="0"/>
                  </a:lnTo>
                  <a:cubicBezTo>
                    <a:pt x="940435" y="0"/>
                    <a:pt x="1016254" y="75819"/>
                    <a:pt x="1016254" y="169418"/>
                  </a:cubicBezTo>
                  <a:lnTo>
                    <a:pt x="1016254" y="846836"/>
                  </a:lnTo>
                  <a:cubicBezTo>
                    <a:pt x="1016254" y="940435"/>
                    <a:pt x="940435" y="1016254"/>
                    <a:pt x="846836" y="1016254"/>
                  </a:cubicBezTo>
                  <a:lnTo>
                    <a:pt x="169418" y="1016254"/>
                  </a:lnTo>
                  <a:cubicBezTo>
                    <a:pt x="75819" y="1016254"/>
                    <a:pt x="0" y="940435"/>
                    <a:pt x="0" y="846836"/>
                  </a:cubicBezTo>
                  <a:close/>
                </a:path>
              </a:pathLst>
            </a:custGeom>
            <a:solidFill>
              <a:srgbClr val="D3E9EE"/>
            </a:solidFill>
          </p:spPr>
          <p:txBody>
            <a:bodyPr/>
            <a:lstStyle/>
            <a:p>
              <a:endParaRPr lang="en-US"/>
            </a:p>
          </p:txBody>
        </p:sp>
      </p:grpSp>
      <p:sp>
        <p:nvSpPr>
          <p:cNvPr id="22" name="Freeform 22"/>
          <p:cNvSpPr/>
          <p:nvPr/>
        </p:nvSpPr>
        <p:spPr>
          <a:xfrm>
            <a:off x="3275857" y="2684336"/>
            <a:ext cx="418226" cy="421626"/>
          </a:xfrm>
          <a:custGeom>
            <a:avLst/>
            <a:gdLst/>
            <a:ahLst/>
            <a:cxnLst/>
            <a:rect l="l" t="t" r="r" b="b"/>
            <a:pathLst>
              <a:path w="418226" h="421626">
                <a:moveTo>
                  <a:pt x="0" y="0"/>
                </a:moveTo>
                <a:lnTo>
                  <a:pt x="418227" y="0"/>
                </a:lnTo>
                <a:lnTo>
                  <a:pt x="418227" y="421627"/>
                </a:lnTo>
                <a:lnTo>
                  <a:pt x="0" y="421627"/>
                </a:lnTo>
                <a:lnTo>
                  <a:pt x="0" y="0"/>
                </a:lnTo>
                <a:close/>
              </a:path>
            </a:pathLst>
          </a:custGeom>
          <a:blipFill>
            <a:blip r:embed="rId8"/>
            <a:stretch>
              <a:fillRect/>
            </a:stretch>
          </a:blipFill>
        </p:spPr>
        <p:txBody>
          <a:bodyPr/>
          <a:lstStyle/>
          <a:p>
            <a:endParaRPr lang="en-US"/>
          </a:p>
        </p:txBody>
      </p:sp>
      <p:sp>
        <p:nvSpPr>
          <p:cNvPr id="23" name="Freeform 23"/>
          <p:cNvSpPr/>
          <p:nvPr/>
        </p:nvSpPr>
        <p:spPr>
          <a:xfrm>
            <a:off x="8931876" y="2676740"/>
            <a:ext cx="424247" cy="436818"/>
          </a:xfrm>
          <a:custGeom>
            <a:avLst/>
            <a:gdLst/>
            <a:ahLst/>
            <a:cxnLst/>
            <a:rect l="l" t="t" r="r" b="b"/>
            <a:pathLst>
              <a:path w="424247" h="436818">
                <a:moveTo>
                  <a:pt x="0" y="0"/>
                </a:moveTo>
                <a:lnTo>
                  <a:pt x="424248" y="0"/>
                </a:lnTo>
                <a:lnTo>
                  <a:pt x="424248" y="436817"/>
                </a:lnTo>
                <a:lnTo>
                  <a:pt x="0" y="436817"/>
                </a:lnTo>
                <a:lnTo>
                  <a:pt x="0" y="0"/>
                </a:lnTo>
                <a:close/>
              </a:path>
            </a:pathLst>
          </a:custGeom>
          <a:blipFill>
            <a:blip r:embed="rId9"/>
            <a:stretch>
              <a:fillRect/>
            </a:stretch>
          </a:blipFill>
        </p:spPr>
        <p:txBody>
          <a:bodyPr/>
          <a:lstStyle/>
          <a:p>
            <a:endParaRPr lang="en-US"/>
          </a:p>
        </p:txBody>
      </p:sp>
      <p:sp>
        <p:nvSpPr>
          <p:cNvPr id="24" name="Freeform 24"/>
          <p:cNvSpPr/>
          <p:nvPr/>
        </p:nvSpPr>
        <p:spPr>
          <a:xfrm>
            <a:off x="14177579" y="2707471"/>
            <a:ext cx="381560" cy="375355"/>
          </a:xfrm>
          <a:custGeom>
            <a:avLst/>
            <a:gdLst/>
            <a:ahLst/>
            <a:cxnLst/>
            <a:rect l="l" t="t" r="r" b="b"/>
            <a:pathLst>
              <a:path w="381560" h="375355">
                <a:moveTo>
                  <a:pt x="0" y="0"/>
                </a:moveTo>
                <a:lnTo>
                  <a:pt x="381560" y="0"/>
                </a:lnTo>
                <a:lnTo>
                  <a:pt x="381560" y="375355"/>
                </a:lnTo>
                <a:lnTo>
                  <a:pt x="0" y="375355"/>
                </a:lnTo>
                <a:lnTo>
                  <a:pt x="0" y="0"/>
                </a:lnTo>
                <a:close/>
              </a:path>
            </a:pathLst>
          </a:custGeom>
          <a:blipFill>
            <a:blip r:embed="rId10"/>
            <a:stretch>
              <a:fillRect/>
            </a:stretch>
          </a:blipFill>
        </p:spPr>
        <p:txBody>
          <a:bodyPr/>
          <a:lstStyle/>
          <a:p>
            <a:endParaRPr lang="en-US"/>
          </a:p>
        </p:txBody>
      </p:sp>
      <p:grpSp>
        <p:nvGrpSpPr>
          <p:cNvPr id="25" name="Group 25"/>
          <p:cNvGrpSpPr/>
          <p:nvPr/>
        </p:nvGrpSpPr>
        <p:grpSpPr>
          <a:xfrm>
            <a:off x="1189070" y="8000138"/>
            <a:ext cx="7398672" cy="85506"/>
            <a:chOff x="0" y="0"/>
            <a:chExt cx="12468927" cy="144103"/>
          </a:xfrm>
        </p:grpSpPr>
        <p:sp>
          <p:nvSpPr>
            <p:cNvPr id="26" name="Freeform 26" descr="preencoded.png"/>
            <p:cNvSpPr/>
            <p:nvPr/>
          </p:nvSpPr>
          <p:spPr>
            <a:xfrm>
              <a:off x="0" y="0"/>
              <a:ext cx="12468861" cy="144096"/>
            </a:xfrm>
            <a:custGeom>
              <a:avLst/>
              <a:gdLst/>
              <a:ahLst/>
              <a:cxnLst/>
              <a:rect l="l" t="t" r="r" b="b"/>
              <a:pathLst>
                <a:path w="12468861" h="144096">
                  <a:moveTo>
                    <a:pt x="0" y="0"/>
                  </a:moveTo>
                  <a:lnTo>
                    <a:pt x="12468861" y="0"/>
                  </a:lnTo>
                  <a:lnTo>
                    <a:pt x="12468861" y="144096"/>
                  </a:lnTo>
                  <a:lnTo>
                    <a:pt x="0" y="144096"/>
                  </a:lnTo>
                  <a:close/>
                </a:path>
              </a:pathLst>
            </a:custGeom>
            <a:solidFill>
              <a:srgbClr val="33616A"/>
            </a:solidFill>
          </p:spPr>
          <p:txBody>
            <a:bodyPr/>
            <a:lstStyle/>
            <a:p>
              <a:endParaRPr lang="en-US"/>
            </a:p>
          </p:txBody>
        </p:sp>
        <p:sp>
          <p:nvSpPr>
            <p:cNvPr id="27" name="TextBox 27"/>
            <p:cNvSpPr txBox="1"/>
            <p:nvPr/>
          </p:nvSpPr>
          <p:spPr>
            <a:xfrm>
              <a:off x="0" y="-47625"/>
              <a:ext cx="12468927" cy="191728"/>
            </a:xfrm>
            <a:prstGeom prst="rect">
              <a:avLst/>
            </a:prstGeom>
          </p:spPr>
          <p:txBody>
            <a:bodyPr lIns="40191" tIns="40191" rIns="40191" bIns="40191" rtlCol="0" anchor="ctr"/>
            <a:lstStyle/>
            <a:p>
              <a:pPr algn="ctr">
                <a:lnSpc>
                  <a:spcPts val="2999"/>
                </a:lnSpc>
              </a:pPr>
              <a:endParaRPr/>
            </a:p>
          </p:txBody>
        </p:sp>
      </p:grpSp>
      <p:grpSp>
        <p:nvGrpSpPr>
          <p:cNvPr id="28" name="Group 28"/>
          <p:cNvGrpSpPr/>
          <p:nvPr/>
        </p:nvGrpSpPr>
        <p:grpSpPr>
          <a:xfrm>
            <a:off x="9064247" y="8042891"/>
            <a:ext cx="3651767" cy="1561790"/>
            <a:chOff x="0" y="0"/>
            <a:chExt cx="1173724" cy="501979"/>
          </a:xfrm>
        </p:grpSpPr>
        <p:sp>
          <p:nvSpPr>
            <p:cNvPr id="29" name="Freeform 29"/>
            <p:cNvSpPr/>
            <p:nvPr/>
          </p:nvSpPr>
          <p:spPr>
            <a:xfrm>
              <a:off x="0" y="0"/>
              <a:ext cx="1173724" cy="501979"/>
            </a:xfrm>
            <a:custGeom>
              <a:avLst/>
              <a:gdLst/>
              <a:ahLst/>
              <a:cxnLst/>
              <a:rect l="l" t="t" r="r" b="b"/>
              <a:pathLst>
                <a:path w="1173724" h="501979">
                  <a:moveTo>
                    <a:pt x="0" y="0"/>
                  </a:moveTo>
                  <a:lnTo>
                    <a:pt x="1173724" y="0"/>
                  </a:lnTo>
                  <a:lnTo>
                    <a:pt x="1173724" y="501979"/>
                  </a:lnTo>
                  <a:lnTo>
                    <a:pt x="0" y="501979"/>
                  </a:lnTo>
                  <a:close/>
                </a:path>
              </a:pathLst>
            </a:custGeom>
            <a:solidFill>
              <a:srgbClr val="FEE19A"/>
            </a:solidFill>
          </p:spPr>
          <p:txBody>
            <a:bodyPr/>
            <a:lstStyle/>
            <a:p>
              <a:endParaRPr lang="en-US"/>
            </a:p>
          </p:txBody>
        </p:sp>
        <p:sp>
          <p:nvSpPr>
            <p:cNvPr id="30" name="TextBox 30"/>
            <p:cNvSpPr txBox="1"/>
            <p:nvPr/>
          </p:nvSpPr>
          <p:spPr>
            <a:xfrm>
              <a:off x="0" y="-9525"/>
              <a:ext cx="1173724" cy="511504"/>
            </a:xfrm>
            <a:prstGeom prst="rect">
              <a:avLst/>
            </a:prstGeom>
          </p:spPr>
          <p:txBody>
            <a:bodyPr lIns="50800" tIns="50800" rIns="50800" bIns="50800" rtlCol="0" anchor="ctr"/>
            <a:lstStyle/>
            <a:p>
              <a:pPr algn="ctr">
                <a:lnSpc>
                  <a:spcPts val="2400"/>
                </a:lnSpc>
              </a:pPr>
              <a:endParaRPr/>
            </a:p>
          </p:txBody>
        </p:sp>
      </p:grpSp>
      <p:grpSp>
        <p:nvGrpSpPr>
          <p:cNvPr id="31" name="Group 31"/>
          <p:cNvGrpSpPr/>
          <p:nvPr/>
        </p:nvGrpSpPr>
        <p:grpSpPr>
          <a:xfrm>
            <a:off x="13184980" y="8084572"/>
            <a:ext cx="3651767" cy="1520109"/>
            <a:chOff x="0" y="0"/>
            <a:chExt cx="1173724" cy="488582"/>
          </a:xfrm>
        </p:grpSpPr>
        <p:sp>
          <p:nvSpPr>
            <p:cNvPr id="32" name="Freeform 32"/>
            <p:cNvSpPr/>
            <p:nvPr/>
          </p:nvSpPr>
          <p:spPr>
            <a:xfrm>
              <a:off x="0" y="0"/>
              <a:ext cx="1173724" cy="488582"/>
            </a:xfrm>
            <a:custGeom>
              <a:avLst/>
              <a:gdLst/>
              <a:ahLst/>
              <a:cxnLst/>
              <a:rect l="l" t="t" r="r" b="b"/>
              <a:pathLst>
                <a:path w="1173724" h="488582">
                  <a:moveTo>
                    <a:pt x="0" y="0"/>
                  </a:moveTo>
                  <a:lnTo>
                    <a:pt x="1173724" y="0"/>
                  </a:lnTo>
                  <a:lnTo>
                    <a:pt x="1173724" y="488582"/>
                  </a:lnTo>
                  <a:lnTo>
                    <a:pt x="0" y="488582"/>
                  </a:lnTo>
                  <a:close/>
                </a:path>
              </a:pathLst>
            </a:custGeom>
            <a:solidFill>
              <a:srgbClr val="FEE19A"/>
            </a:solidFill>
          </p:spPr>
          <p:txBody>
            <a:bodyPr/>
            <a:lstStyle/>
            <a:p>
              <a:endParaRPr lang="en-US"/>
            </a:p>
          </p:txBody>
        </p:sp>
        <p:sp>
          <p:nvSpPr>
            <p:cNvPr id="33" name="TextBox 33"/>
            <p:cNvSpPr txBox="1"/>
            <p:nvPr/>
          </p:nvSpPr>
          <p:spPr>
            <a:xfrm>
              <a:off x="0" y="-9525"/>
              <a:ext cx="1173724" cy="498107"/>
            </a:xfrm>
            <a:prstGeom prst="rect">
              <a:avLst/>
            </a:prstGeom>
          </p:spPr>
          <p:txBody>
            <a:bodyPr lIns="50800" tIns="50800" rIns="50800" bIns="50800" rtlCol="0" anchor="ctr"/>
            <a:lstStyle/>
            <a:p>
              <a:pPr algn="ctr">
                <a:lnSpc>
                  <a:spcPts val="2400"/>
                </a:lnSpc>
              </a:pPr>
              <a:endParaRPr/>
            </a:p>
          </p:txBody>
        </p:sp>
      </p:grpSp>
      <p:grpSp>
        <p:nvGrpSpPr>
          <p:cNvPr id="34" name="Group 34"/>
          <p:cNvGrpSpPr/>
          <p:nvPr/>
        </p:nvGrpSpPr>
        <p:grpSpPr>
          <a:xfrm>
            <a:off x="9064247" y="7998847"/>
            <a:ext cx="3651767" cy="85725"/>
            <a:chOff x="0" y="0"/>
            <a:chExt cx="1173724" cy="27553"/>
          </a:xfrm>
        </p:grpSpPr>
        <p:sp>
          <p:nvSpPr>
            <p:cNvPr id="35" name="Freeform 35"/>
            <p:cNvSpPr/>
            <p:nvPr/>
          </p:nvSpPr>
          <p:spPr>
            <a:xfrm>
              <a:off x="0" y="0"/>
              <a:ext cx="1173724" cy="27553"/>
            </a:xfrm>
            <a:custGeom>
              <a:avLst/>
              <a:gdLst/>
              <a:ahLst/>
              <a:cxnLst/>
              <a:rect l="l" t="t" r="r" b="b"/>
              <a:pathLst>
                <a:path w="1173724" h="27553">
                  <a:moveTo>
                    <a:pt x="0" y="0"/>
                  </a:moveTo>
                  <a:lnTo>
                    <a:pt x="1173724" y="0"/>
                  </a:lnTo>
                  <a:lnTo>
                    <a:pt x="1173724" y="27553"/>
                  </a:lnTo>
                  <a:lnTo>
                    <a:pt x="0" y="27553"/>
                  </a:lnTo>
                  <a:close/>
                </a:path>
              </a:pathLst>
            </a:custGeom>
            <a:solidFill>
              <a:srgbClr val="DAAB4E"/>
            </a:solidFill>
          </p:spPr>
          <p:txBody>
            <a:bodyPr/>
            <a:lstStyle/>
            <a:p>
              <a:endParaRPr lang="en-US"/>
            </a:p>
          </p:txBody>
        </p:sp>
        <p:sp>
          <p:nvSpPr>
            <p:cNvPr id="36" name="TextBox 36"/>
            <p:cNvSpPr txBox="1"/>
            <p:nvPr/>
          </p:nvSpPr>
          <p:spPr>
            <a:xfrm>
              <a:off x="0" y="-9525"/>
              <a:ext cx="1173724" cy="37078"/>
            </a:xfrm>
            <a:prstGeom prst="rect">
              <a:avLst/>
            </a:prstGeom>
          </p:spPr>
          <p:txBody>
            <a:bodyPr lIns="50800" tIns="50800" rIns="50800" bIns="50800" rtlCol="0" anchor="ctr"/>
            <a:lstStyle/>
            <a:p>
              <a:pPr algn="ctr">
                <a:lnSpc>
                  <a:spcPts val="2400"/>
                </a:lnSpc>
              </a:pPr>
              <a:endParaRPr/>
            </a:p>
          </p:txBody>
        </p:sp>
      </p:grpSp>
      <p:grpSp>
        <p:nvGrpSpPr>
          <p:cNvPr id="37" name="Group 37"/>
          <p:cNvGrpSpPr/>
          <p:nvPr/>
        </p:nvGrpSpPr>
        <p:grpSpPr>
          <a:xfrm>
            <a:off x="13184980" y="8000138"/>
            <a:ext cx="3651767" cy="85725"/>
            <a:chOff x="0" y="0"/>
            <a:chExt cx="1173724" cy="27553"/>
          </a:xfrm>
        </p:grpSpPr>
        <p:sp>
          <p:nvSpPr>
            <p:cNvPr id="38" name="Freeform 38"/>
            <p:cNvSpPr/>
            <p:nvPr/>
          </p:nvSpPr>
          <p:spPr>
            <a:xfrm>
              <a:off x="0" y="0"/>
              <a:ext cx="1173724" cy="27553"/>
            </a:xfrm>
            <a:custGeom>
              <a:avLst/>
              <a:gdLst/>
              <a:ahLst/>
              <a:cxnLst/>
              <a:rect l="l" t="t" r="r" b="b"/>
              <a:pathLst>
                <a:path w="1173724" h="27553">
                  <a:moveTo>
                    <a:pt x="0" y="0"/>
                  </a:moveTo>
                  <a:lnTo>
                    <a:pt x="1173724" y="0"/>
                  </a:lnTo>
                  <a:lnTo>
                    <a:pt x="1173724" y="27553"/>
                  </a:lnTo>
                  <a:lnTo>
                    <a:pt x="0" y="27553"/>
                  </a:lnTo>
                  <a:close/>
                </a:path>
              </a:pathLst>
            </a:custGeom>
            <a:solidFill>
              <a:srgbClr val="DAAB4E"/>
            </a:solidFill>
          </p:spPr>
          <p:txBody>
            <a:bodyPr/>
            <a:lstStyle/>
            <a:p>
              <a:endParaRPr lang="en-US"/>
            </a:p>
          </p:txBody>
        </p:sp>
        <p:sp>
          <p:nvSpPr>
            <p:cNvPr id="39" name="TextBox 39"/>
            <p:cNvSpPr txBox="1"/>
            <p:nvPr/>
          </p:nvSpPr>
          <p:spPr>
            <a:xfrm>
              <a:off x="0" y="-9525"/>
              <a:ext cx="1173724" cy="37078"/>
            </a:xfrm>
            <a:prstGeom prst="rect">
              <a:avLst/>
            </a:prstGeom>
          </p:spPr>
          <p:txBody>
            <a:bodyPr lIns="50800" tIns="50800" rIns="50800" bIns="50800" rtlCol="0" anchor="ctr"/>
            <a:lstStyle/>
            <a:p>
              <a:pPr algn="ctr">
                <a:lnSpc>
                  <a:spcPts val="2400"/>
                </a:lnSpc>
              </a:pPr>
              <a:endParaRPr/>
            </a:p>
          </p:txBody>
        </p:sp>
      </p:grpSp>
      <p:sp>
        <p:nvSpPr>
          <p:cNvPr id="40" name="TextBox 40"/>
          <p:cNvSpPr txBox="1"/>
          <p:nvPr/>
        </p:nvSpPr>
        <p:spPr>
          <a:xfrm>
            <a:off x="952294" y="1088470"/>
            <a:ext cx="16152554" cy="939833"/>
          </a:xfrm>
          <a:prstGeom prst="rect">
            <a:avLst/>
          </a:prstGeom>
        </p:spPr>
        <p:txBody>
          <a:bodyPr lIns="0" tIns="0" rIns="0" bIns="0" rtlCol="0" anchor="t">
            <a:spAutoFit/>
          </a:bodyPr>
          <a:lstStyle/>
          <a:p>
            <a:pPr algn="l">
              <a:lnSpc>
                <a:spcPts val="7000"/>
              </a:lnSpc>
            </a:pPr>
            <a:r>
              <a:rPr lang="en-US" sz="7000">
                <a:solidFill>
                  <a:srgbClr val="394646"/>
                </a:solidFill>
                <a:latin typeface="Enduro Narrow"/>
                <a:ea typeface="Enduro Narrow"/>
                <a:cs typeface="Enduro Narrow"/>
                <a:sym typeface="Enduro Narrow"/>
              </a:rPr>
              <a:t>Need a hand? Here’s your Go1 go-to team</a:t>
            </a:r>
          </a:p>
        </p:txBody>
      </p:sp>
      <p:sp>
        <p:nvSpPr>
          <p:cNvPr id="41" name="TextBox 41"/>
          <p:cNvSpPr txBox="1"/>
          <p:nvPr/>
        </p:nvSpPr>
        <p:spPr>
          <a:xfrm>
            <a:off x="1534395" y="4446615"/>
            <a:ext cx="4591857" cy="1800225"/>
          </a:xfrm>
          <a:prstGeom prst="rect">
            <a:avLst/>
          </a:prstGeom>
        </p:spPr>
        <p:txBody>
          <a:bodyPr lIns="0" tIns="0" rIns="0" bIns="0" rtlCol="0" anchor="t">
            <a:spAutoFit/>
          </a:bodyPr>
          <a:lstStyle/>
          <a:p>
            <a:pPr algn="l">
              <a:lnSpc>
                <a:spcPts val="2040"/>
              </a:lnSpc>
            </a:pPr>
            <a:endParaRPr/>
          </a:p>
          <a:p>
            <a:pPr marL="367031" lvl="1" indent="-183515" algn="l">
              <a:lnSpc>
                <a:spcPts val="2040"/>
              </a:lnSpc>
              <a:buFont typeface="Arial"/>
              <a:buChar char="•"/>
            </a:pPr>
            <a:r>
              <a:rPr lang="en-US" sz="1700" spc="-66">
                <a:solidFill>
                  <a:srgbClr val="394646"/>
                </a:solidFill>
                <a:latin typeface="Enduro"/>
                <a:ea typeface="Enduro"/>
                <a:cs typeface="Enduro"/>
                <a:sym typeface="Enduro"/>
              </a:rPr>
              <a:t>Drive engagement of the Go1 solution ​</a:t>
            </a:r>
          </a:p>
          <a:p>
            <a:pPr marL="367031" lvl="1" indent="-183515" algn="l">
              <a:lnSpc>
                <a:spcPts val="2040"/>
              </a:lnSpc>
              <a:buFont typeface="Arial"/>
              <a:buChar char="•"/>
            </a:pPr>
            <a:r>
              <a:rPr lang="en-US" sz="1700" spc="-66">
                <a:solidFill>
                  <a:srgbClr val="394646"/>
                </a:solidFill>
                <a:latin typeface="Enduro"/>
                <a:ea typeface="Enduro"/>
                <a:cs typeface="Enduro"/>
                <a:sym typeface="Enduro"/>
              </a:rPr>
              <a:t>Escalate product issues /bugs​</a:t>
            </a:r>
          </a:p>
          <a:p>
            <a:pPr marL="367031" lvl="1" indent="-183515" algn="l">
              <a:lnSpc>
                <a:spcPts val="2040"/>
              </a:lnSpc>
              <a:buFont typeface="Arial"/>
              <a:buChar char="•"/>
            </a:pPr>
            <a:r>
              <a:rPr lang="en-US" sz="1700" spc="-66">
                <a:solidFill>
                  <a:srgbClr val="394646"/>
                </a:solidFill>
                <a:latin typeface="Enduro"/>
                <a:ea typeface="Enduro"/>
                <a:cs typeface="Enduro"/>
                <a:sym typeface="Enduro"/>
              </a:rPr>
              <a:t>Lead ongoing product training​s </a:t>
            </a:r>
          </a:p>
          <a:p>
            <a:pPr marL="367031" lvl="1" indent="-183515" algn="l">
              <a:lnSpc>
                <a:spcPts val="2040"/>
              </a:lnSpc>
              <a:buFont typeface="Arial"/>
              <a:buChar char="•"/>
            </a:pPr>
            <a:r>
              <a:rPr lang="en-US" sz="1700" spc="-66">
                <a:solidFill>
                  <a:srgbClr val="394646"/>
                </a:solidFill>
                <a:latin typeface="Enduro"/>
                <a:ea typeface="Enduro"/>
                <a:cs typeface="Enduro"/>
                <a:sym typeface="Enduro"/>
              </a:rPr>
              <a:t>Support r</a:t>
            </a:r>
            <a:r>
              <a:rPr lang="en-US" sz="1700" u="none" spc="-66">
                <a:solidFill>
                  <a:srgbClr val="394646"/>
                </a:solidFill>
                <a:latin typeface="Enduro"/>
                <a:ea typeface="Enduro"/>
                <a:cs typeface="Enduro"/>
                <a:sym typeface="Enduro"/>
              </a:rPr>
              <a:t>e</a:t>
            </a:r>
            <a:r>
              <a:rPr lang="en-US" sz="1700" spc="-66">
                <a:solidFill>
                  <a:srgbClr val="394646"/>
                </a:solidFill>
                <a:latin typeface="Enduro"/>
                <a:ea typeface="Enduro"/>
                <a:cs typeface="Enduro"/>
                <a:sym typeface="Enduro"/>
              </a:rPr>
              <a:t>n</a:t>
            </a:r>
            <a:r>
              <a:rPr lang="en-US" sz="1700" u="none" spc="-66">
                <a:solidFill>
                  <a:srgbClr val="394646"/>
                </a:solidFill>
                <a:latin typeface="Enduro"/>
                <a:ea typeface="Enduro"/>
                <a:cs typeface="Enduro"/>
                <a:sym typeface="Enduro"/>
              </a:rPr>
              <a:t>e</a:t>
            </a:r>
            <a:r>
              <a:rPr lang="en-US" sz="1700" spc="-66">
                <a:solidFill>
                  <a:srgbClr val="394646"/>
                </a:solidFill>
                <a:latin typeface="Enduro"/>
                <a:ea typeface="Enduro"/>
                <a:cs typeface="Enduro"/>
                <a:sym typeface="Enduro"/>
              </a:rPr>
              <a:t>wal</a:t>
            </a:r>
            <a:r>
              <a:rPr lang="en-US" sz="1700" u="none" spc="-66">
                <a:solidFill>
                  <a:srgbClr val="394646"/>
                </a:solidFill>
                <a:latin typeface="Enduro"/>
                <a:ea typeface="Enduro"/>
                <a:cs typeface="Enduro"/>
                <a:sym typeface="Enduro"/>
              </a:rPr>
              <a:t> </a:t>
            </a:r>
            <a:r>
              <a:rPr lang="en-US" sz="1700" spc="-66">
                <a:solidFill>
                  <a:srgbClr val="394646"/>
                </a:solidFill>
                <a:latin typeface="Enduro"/>
                <a:ea typeface="Enduro"/>
                <a:cs typeface="Enduro"/>
                <a:sym typeface="Enduro"/>
              </a:rPr>
              <a:t>disc</a:t>
            </a:r>
            <a:r>
              <a:rPr lang="en-US" sz="1700" u="none" spc="-66">
                <a:solidFill>
                  <a:srgbClr val="394646"/>
                </a:solidFill>
                <a:latin typeface="Enduro"/>
                <a:ea typeface="Enduro"/>
                <a:cs typeface="Enduro"/>
                <a:sym typeface="Enduro"/>
              </a:rPr>
              <a:t>us</a:t>
            </a:r>
            <a:r>
              <a:rPr lang="en-US" sz="1700" spc="-66">
                <a:solidFill>
                  <a:srgbClr val="394646"/>
                </a:solidFill>
                <a:latin typeface="Enduro"/>
                <a:ea typeface="Enduro"/>
                <a:cs typeface="Enduro"/>
                <a:sym typeface="Enduro"/>
              </a:rPr>
              <a:t>si</a:t>
            </a:r>
            <a:r>
              <a:rPr lang="en-US" sz="1700" u="none" spc="-66">
                <a:solidFill>
                  <a:srgbClr val="394646"/>
                </a:solidFill>
                <a:latin typeface="Enduro"/>
                <a:ea typeface="Enduro"/>
                <a:cs typeface="Enduro"/>
                <a:sym typeface="Enduro"/>
              </a:rPr>
              <a:t>o</a:t>
            </a:r>
            <a:r>
              <a:rPr lang="en-US" sz="1700" spc="-66">
                <a:solidFill>
                  <a:srgbClr val="394646"/>
                </a:solidFill>
                <a:latin typeface="Enduro"/>
                <a:ea typeface="Enduro"/>
                <a:cs typeface="Enduro"/>
                <a:sym typeface="Enduro"/>
              </a:rPr>
              <a:t>ns</a:t>
            </a:r>
            <a:r>
              <a:rPr lang="en-US" sz="1700" u="none" spc="-66">
                <a:solidFill>
                  <a:srgbClr val="394646"/>
                </a:solidFill>
                <a:latin typeface="Enduro"/>
                <a:ea typeface="Enduro"/>
                <a:cs typeface="Enduro"/>
                <a:sym typeface="Enduro"/>
              </a:rPr>
              <a:t> </a:t>
            </a:r>
            <a:r>
              <a:rPr lang="en-US" sz="1700" spc="-66">
                <a:solidFill>
                  <a:srgbClr val="394646"/>
                </a:solidFill>
                <a:latin typeface="Enduro"/>
                <a:ea typeface="Enduro"/>
                <a:cs typeface="Enduro"/>
                <a:sym typeface="Enduro"/>
              </a:rPr>
              <a:t>​</a:t>
            </a:r>
          </a:p>
          <a:p>
            <a:pPr algn="l">
              <a:lnSpc>
                <a:spcPts val="2040"/>
              </a:lnSpc>
            </a:pPr>
            <a:endParaRPr lang="en-US" sz="1700" spc="-66">
              <a:solidFill>
                <a:srgbClr val="394646"/>
              </a:solidFill>
              <a:latin typeface="Enduro"/>
              <a:ea typeface="Enduro"/>
              <a:cs typeface="Enduro"/>
              <a:sym typeface="Enduro"/>
            </a:endParaRPr>
          </a:p>
          <a:p>
            <a:pPr algn="l">
              <a:lnSpc>
                <a:spcPts val="2040"/>
              </a:lnSpc>
            </a:pPr>
            <a:r>
              <a:rPr lang="en-US" sz="1700" spc="-67">
                <a:solidFill>
                  <a:srgbClr val="394646"/>
                </a:solidFill>
                <a:latin typeface="Enduro"/>
                <a:ea typeface="Enduro"/>
                <a:cs typeface="Enduro"/>
                <a:sym typeface="Enduro"/>
              </a:rPr>
              <a:t>Email success@go1.com to get in touch</a:t>
            </a:r>
          </a:p>
        </p:txBody>
      </p:sp>
      <p:sp>
        <p:nvSpPr>
          <p:cNvPr id="42" name="TextBox 42"/>
          <p:cNvSpPr txBox="1"/>
          <p:nvPr/>
        </p:nvSpPr>
        <p:spPr>
          <a:xfrm>
            <a:off x="6741455" y="4694133"/>
            <a:ext cx="4591857" cy="1543050"/>
          </a:xfrm>
          <a:prstGeom prst="rect">
            <a:avLst/>
          </a:prstGeom>
        </p:spPr>
        <p:txBody>
          <a:bodyPr lIns="0" tIns="0" rIns="0" bIns="0" rtlCol="0" anchor="t">
            <a:spAutoFit/>
          </a:bodyPr>
          <a:lstStyle/>
          <a:p>
            <a:pPr marL="367031" lvl="1" indent="-183515" algn="l">
              <a:lnSpc>
                <a:spcPts val="2040"/>
              </a:lnSpc>
              <a:buFont typeface="Arial"/>
              <a:buChar char="•"/>
            </a:pPr>
            <a:r>
              <a:rPr lang="en-US" sz="1700" spc="-66">
                <a:solidFill>
                  <a:srgbClr val="394646"/>
                </a:solidFill>
                <a:latin typeface="Enduro"/>
                <a:ea typeface="Enduro"/>
                <a:cs typeface="Enduro"/>
                <a:sym typeface="Enduro"/>
              </a:rPr>
              <a:t>Own project management during implementation process </a:t>
            </a:r>
          </a:p>
          <a:p>
            <a:pPr marL="367031" lvl="1" indent="-183515" algn="l">
              <a:lnSpc>
                <a:spcPts val="2040"/>
              </a:lnSpc>
              <a:buFont typeface="Arial"/>
              <a:buChar char="•"/>
            </a:pPr>
            <a:r>
              <a:rPr lang="en-US" sz="1700" spc="-66">
                <a:solidFill>
                  <a:srgbClr val="394646"/>
                </a:solidFill>
                <a:latin typeface="Enduro"/>
                <a:ea typeface="Enduro"/>
                <a:cs typeface="Enduro"/>
                <a:sym typeface="Enduro"/>
              </a:rPr>
              <a:t>Drive product configuration a</a:t>
            </a:r>
            <a:r>
              <a:rPr lang="en-US" sz="1700" u="none" spc="-66">
                <a:solidFill>
                  <a:srgbClr val="394646"/>
                </a:solidFill>
                <a:latin typeface="Enduro"/>
                <a:ea typeface="Enduro"/>
                <a:cs typeface="Enduro"/>
                <a:sym typeface="Enduro"/>
              </a:rPr>
              <a:t>nd</a:t>
            </a:r>
            <a:r>
              <a:rPr lang="en-US" sz="1700" spc="-66">
                <a:solidFill>
                  <a:srgbClr val="394646"/>
                </a:solidFill>
                <a:latin typeface="Enduro"/>
                <a:ea typeface="Enduro"/>
                <a:cs typeface="Enduro"/>
                <a:sym typeface="Enduro"/>
              </a:rPr>
              <a:t> </a:t>
            </a:r>
            <a:r>
              <a:rPr lang="en-US" sz="1700" u="none" spc="-66">
                <a:solidFill>
                  <a:srgbClr val="394646"/>
                </a:solidFill>
                <a:latin typeface="Enduro"/>
                <a:ea typeface="Enduro"/>
                <a:cs typeface="Enduro"/>
                <a:sym typeface="Enduro"/>
              </a:rPr>
              <a:t>desi</a:t>
            </a:r>
            <a:r>
              <a:rPr lang="en-US" sz="1700" spc="-66">
                <a:solidFill>
                  <a:srgbClr val="394646"/>
                </a:solidFill>
                <a:latin typeface="Enduro"/>
                <a:ea typeface="Enduro"/>
                <a:cs typeface="Enduro"/>
                <a:sym typeface="Enduro"/>
              </a:rPr>
              <a:t>gn ​</a:t>
            </a:r>
          </a:p>
          <a:p>
            <a:pPr marL="367031" lvl="1" indent="-183515" algn="l">
              <a:lnSpc>
                <a:spcPts val="2040"/>
              </a:lnSpc>
              <a:buFont typeface="Arial"/>
              <a:buChar char="•"/>
            </a:pPr>
            <a:r>
              <a:rPr lang="en-US" sz="1700" spc="-66">
                <a:solidFill>
                  <a:srgbClr val="394646"/>
                </a:solidFill>
                <a:latin typeface="Enduro"/>
                <a:ea typeface="Enduro"/>
                <a:cs typeface="Enduro"/>
                <a:sym typeface="Enduro"/>
              </a:rPr>
              <a:t>Lead initial product training for admins</a:t>
            </a:r>
          </a:p>
          <a:p>
            <a:pPr marL="367031" lvl="1" indent="-183515" algn="l">
              <a:lnSpc>
                <a:spcPts val="2040"/>
              </a:lnSpc>
              <a:buFont typeface="Arial"/>
              <a:buChar char="•"/>
            </a:pPr>
            <a:r>
              <a:rPr lang="en-US" sz="1700" spc="-66">
                <a:solidFill>
                  <a:srgbClr val="394646"/>
                </a:solidFill>
                <a:latin typeface="Enduro"/>
                <a:ea typeface="Enduro"/>
                <a:cs typeface="Enduro"/>
                <a:sym typeface="Enduro"/>
              </a:rPr>
              <a:t>Suppo</a:t>
            </a:r>
            <a:r>
              <a:rPr lang="en-US" sz="1700" u="none" spc="-66">
                <a:solidFill>
                  <a:srgbClr val="394646"/>
                </a:solidFill>
                <a:latin typeface="Enduro"/>
                <a:ea typeface="Enduro"/>
                <a:cs typeface="Enduro"/>
                <a:sym typeface="Enduro"/>
              </a:rPr>
              <a:t>rt</a:t>
            </a:r>
            <a:r>
              <a:rPr lang="en-US" sz="1700" spc="-66">
                <a:solidFill>
                  <a:srgbClr val="394646"/>
                </a:solidFill>
                <a:latin typeface="Enduro"/>
                <a:ea typeface="Enduro"/>
                <a:cs typeface="Enduro"/>
                <a:sym typeface="Enduro"/>
              </a:rPr>
              <a:t> go-live</a:t>
            </a:r>
          </a:p>
          <a:p>
            <a:pPr algn="l">
              <a:lnSpc>
                <a:spcPts val="2040"/>
              </a:lnSpc>
            </a:pPr>
            <a:endParaRPr lang="en-US" sz="1700" spc="-66">
              <a:solidFill>
                <a:srgbClr val="394646"/>
              </a:solidFill>
              <a:latin typeface="Enduro"/>
              <a:ea typeface="Enduro"/>
              <a:cs typeface="Enduro"/>
              <a:sym typeface="Enduro"/>
            </a:endParaRPr>
          </a:p>
        </p:txBody>
      </p:sp>
      <p:sp>
        <p:nvSpPr>
          <p:cNvPr id="43" name="TextBox 43"/>
          <p:cNvSpPr txBox="1"/>
          <p:nvPr/>
        </p:nvSpPr>
        <p:spPr>
          <a:xfrm>
            <a:off x="1043940" y="3578286"/>
            <a:ext cx="4917440" cy="342834"/>
          </a:xfrm>
          <a:prstGeom prst="rect">
            <a:avLst/>
          </a:prstGeom>
        </p:spPr>
        <p:txBody>
          <a:bodyPr lIns="0" tIns="0" rIns="0" bIns="0" rtlCol="0" anchor="t">
            <a:spAutoFit/>
          </a:bodyPr>
          <a:lstStyle/>
          <a:p>
            <a:pPr algn="ctr">
              <a:lnSpc>
                <a:spcPts val="2624"/>
              </a:lnSpc>
            </a:pPr>
            <a:r>
              <a:rPr lang="en-US" sz="2499">
                <a:solidFill>
                  <a:srgbClr val="394646"/>
                </a:solidFill>
                <a:latin typeface="Enduro"/>
                <a:ea typeface="Enduro"/>
                <a:cs typeface="Enduro"/>
                <a:sym typeface="Enduro"/>
              </a:rPr>
              <a:t>Customer Success Team</a:t>
            </a:r>
          </a:p>
        </p:txBody>
      </p:sp>
      <p:sp>
        <p:nvSpPr>
          <p:cNvPr id="44" name="TextBox 44"/>
          <p:cNvSpPr txBox="1"/>
          <p:nvPr/>
        </p:nvSpPr>
        <p:spPr>
          <a:xfrm>
            <a:off x="12141226" y="4694133"/>
            <a:ext cx="4454266" cy="1538883"/>
          </a:xfrm>
          <a:prstGeom prst="rect">
            <a:avLst/>
          </a:prstGeom>
        </p:spPr>
        <p:txBody>
          <a:bodyPr lIns="0" tIns="0" rIns="0" bIns="0" rtlCol="0" anchor="t">
            <a:spAutoFit/>
          </a:bodyPr>
          <a:lstStyle/>
          <a:p>
            <a:pPr marL="367031" lvl="1" indent="-183515" algn="l">
              <a:lnSpc>
                <a:spcPts val="2040"/>
              </a:lnSpc>
              <a:buFont typeface="Arial"/>
              <a:buChar char="•"/>
            </a:pPr>
            <a:r>
              <a:rPr lang="en-US" sz="1700" spc="-69">
                <a:solidFill>
                  <a:srgbClr val="394646"/>
                </a:solidFill>
                <a:latin typeface="Enduro"/>
                <a:ea typeface="Enduro"/>
                <a:cs typeface="Enduro"/>
                <a:sym typeface="Enduro"/>
              </a:rPr>
              <a:t>Own troubleshooting product issues</a:t>
            </a:r>
          </a:p>
          <a:p>
            <a:pPr marL="367031" lvl="1" indent="-183515" algn="l">
              <a:lnSpc>
                <a:spcPts val="2040"/>
              </a:lnSpc>
              <a:buFont typeface="Arial"/>
              <a:buChar char="•"/>
            </a:pPr>
            <a:r>
              <a:rPr lang="en-US" sz="1700" spc="-69">
                <a:solidFill>
                  <a:srgbClr val="394646"/>
                </a:solidFill>
                <a:latin typeface="Enduro"/>
                <a:ea typeface="Enduro"/>
                <a:cs typeface="Enduro"/>
                <a:sym typeface="Enduro"/>
              </a:rPr>
              <a:t>Offer 24/7 Availability (via email, phone or chat)​</a:t>
            </a:r>
          </a:p>
          <a:p>
            <a:pPr marL="367031" lvl="1" indent="-183515" algn="l">
              <a:lnSpc>
                <a:spcPts val="2040"/>
              </a:lnSpc>
              <a:buFont typeface="Arial"/>
              <a:buChar char="•"/>
            </a:pPr>
            <a:r>
              <a:rPr lang="en-US" sz="1700" spc="-69">
                <a:solidFill>
                  <a:srgbClr val="394646"/>
                </a:solidFill>
                <a:latin typeface="Enduro"/>
                <a:ea typeface="Enduro"/>
                <a:cs typeface="Enduro"/>
                <a:sym typeface="Enduro"/>
              </a:rPr>
              <a:t>Answer technical product questions </a:t>
            </a:r>
          </a:p>
          <a:p>
            <a:pPr algn="l">
              <a:lnSpc>
                <a:spcPts val="2040"/>
              </a:lnSpc>
            </a:pPr>
            <a:endParaRPr lang="en-US" sz="1700" spc="-69">
              <a:solidFill>
                <a:srgbClr val="394646"/>
              </a:solidFill>
              <a:latin typeface="Enduro"/>
              <a:ea typeface="Enduro"/>
              <a:cs typeface="Enduro"/>
              <a:sym typeface="Enduro"/>
            </a:endParaRPr>
          </a:p>
          <a:p>
            <a:pPr algn="l">
              <a:lnSpc>
                <a:spcPts val="2040"/>
              </a:lnSpc>
            </a:pPr>
            <a:endParaRPr lang="en-US" sz="1700" spc="-69">
              <a:solidFill>
                <a:srgbClr val="394646"/>
              </a:solidFill>
              <a:latin typeface="Enduro"/>
              <a:ea typeface="Enduro"/>
              <a:cs typeface="Enduro"/>
              <a:sym typeface="Enduro"/>
            </a:endParaRPr>
          </a:p>
        </p:txBody>
      </p:sp>
      <p:sp>
        <p:nvSpPr>
          <p:cNvPr id="45" name="TextBox 45"/>
          <p:cNvSpPr txBox="1"/>
          <p:nvPr/>
        </p:nvSpPr>
        <p:spPr>
          <a:xfrm>
            <a:off x="6733569" y="3578286"/>
            <a:ext cx="4917440" cy="584835"/>
          </a:xfrm>
          <a:prstGeom prst="rect">
            <a:avLst/>
          </a:prstGeom>
        </p:spPr>
        <p:txBody>
          <a:bodyPr lIns="0" tIns="0" rIns="0" bIns="0" rtlCol="0" anchor="t">
            <a:spAutoFit/>
          </a:bodyPr>
          <a:lstStyle/>
          <a:p>
            <a:pPr algn="ctr">
              <a:lnSpc>
                <a:spcPts val="2624"/>
              </a:lnSpc>
            </a:pPr>
            <a:r>
              <a:rPr lang="en-US" sz="2499">
                <a:solidFill>
                  <a:srgbClr val="394646"/>
                </a:solidFill>
                <a:latin typeface="Enduro"/>
                <a:ea typeface="Enduro"/>
                <a:cs typeface="Enduro"/>
                <a:sym typeface="Enduro"/>
              </a:rPr>
              <a:t>Implementation Team</a:t>
            </a:r>
          </a:p>
          <a:p>
            <a:pPr algn="ctr">
              <a:lnSpc>
                <a:spcPts val="1994"/>
              </a:lnSpc>
            </a:pPr>
            <a:endParaRPr lang="en-US" sz="2499">
              <a:solidFill>
                <a:srgbClr val="394646"/>
              </a:solidFill>
              <a:latin typeface="Enduro"/>
              <a:ea typeface="Enduro"/>
              <a:cs typeface="Enduro"/>
              <a:sym typeface="Enduro"/>
            </a:endParaRPr>
          </a:p>
        </p:txBody>
      </p:sp>
      <p:sp>
        <p:nvSpPr>
          <p:cNvPr id="46" name="TextBox 46"/>
          <p:cNvSpPr txBox="1"/>
          <p:nvPr/>
        </p:nvSpPr>
        <p:spPr>
          <a:xfrm>
            <a:off x="11919306" y="3593255"/>
            <a:ext cx="4917440" cy="342834"/>
          </a:xfrm>
          <a:prstGeom prst="rect">
            <a:avLst/>
          </a:prstGeom>
        </p:spPr>
        <p:txBody>
          <a:bodyPr lIns="0" tIns="0" rIns="0" bIns="0" rtlCol="0" anchor="t">
            <a:spAutoFit/>
          </a:bodyPr>
          <a:lstStyle/>
          <a:p>
            <a:pPr algn="ctr">
              <a:lnSpc>
                <a:spcPts val="2624"/>
              </a:lnSpc>
            </a:pPr>
            <a:r>
              <a:rPr lang="en-US" sz="2499">
                <a:solidFill>
                  <a:srgbClr val="394646"/>
                </a:solidFill>
                <a:latin typeface="Enduro"/>
                <a:ea typeface="Enduro"/>
                <a:cs typeface="Enduro"/>
                <a:sym typeface="Enduro"/>
              </a:rPr>
              <a:t>Global Support team</a:t>
            </a:r>
          </a:p>
        </p:txBody>
      </p:sp>
      <p:sp>
        <p:nvSpPr>
          <p:cNvPr id="47" name="TextBox 47"/>
          <p:cNvSpPr txBox="1"/>
          <p:nvPr/>
        </p:nvSpPr>
        <p:spPr>
          <a:xfrm>
            <a:off x="1397032" y="8309436"/>
            <a:ext cx="6943315" cy="1028700"/>
          </a:xfrm>
          <a:prstGeom prst="rect">
            <a:avLst/>
          </a:prstGeom>
        </p:spPr>
        <p:txBody>
          <a:bodyPr lIns="0" tIns="0" rIns="0" bIns="0" rtlCol="0" anchor="t">
            <a:spAutoFit/>
          </a:bodyPr>
          <a:lstStyle/>
          <a:p>
            <a:pPr marL="205105" lvl="1" indent="-102553" algn="l">
              <a:lnSpc>
                <a:spcPts val="2040"/>
              </a:lnSpc>
              <a:buFont typeface="Arial"/>
              <a:buChar char="•"/>
            </a:pPr>
            <a:r>
              <a:rPr lang="en-US" sz="1700" spc="-67">
                <a:solidFill>
                  <a:srgbClr val="394646"/>
                </a:solidFill>
                <a:latin typeface="Enduro"/>
                <a:ea typeface="Enduro"/>
                <a:cs typeface="Enduro"/>
                <a:sym typeface="Enduro"/>
              </a:rPr>
              <a:t>Lead tailored consultation services to understand your needs​</a:t>
            </a:r>
          </a:p>
          <a:p>
            <a:pPr marL="205105" lvl="1" indent="-102553" algn="l">
              <a:lnSpc>
                <a:spcPts val="2040"/>
              </a:lnSpc>
              <a:buFont typeface="Arial"/>
              <a:buChar char="•"/>
            </a:pPr>
            <a:r>
              <a:rPr lang="en-US" sz="1700" spc="-67">
                <a:solidFill>
                  <a:srgbClr val="394646"/>
                </a:solidFill>
                <a:latin typeface="Enduro"/>
                <a:ea typeface="Enduro"/>
                <a:cs typeface="Enduro"/>
                <a:sym typeface="Enduro"/>
              </a:rPr>
              <a:t>Provide expert content curation aligned to your goals and requirements ​</a:t>
            </a:r>
          </a:p>
          <a:p>
            <a:pPr marL="204889" lvl="1" indent="-102445" algn="l">
              <a:lnSpc>
                <a:spcPts val="2040"/>
              </a:lnSpc>
              <a:buFont typeface="Arial"/>
              <a:buChar char="•"/>
            </a:pPr>
            <a:r>
              <a:rPr lang="en-US" sz="1700" spc="-66">
                <a:solidFill>
                  <a:srgbClr val="394646"/>
                </a:solidFill>
                <a:latin typeface="Enduro"/>
                <a:ea typeface="Enduro"/>
                <a:cs typeface="Enduro"/>
                <a:sym typeface="Enduro"/>
              </a:rPr>
              <a:t>Provide best practice for content implementation</a:t>
            </a:r>
          </a:p>
          <a:p>
            <a:pPr marL="204889" lvl="1" indent="-102445" algn="l">
              <a:lnSpc>
                <a:spcPts val="2040"/>
              </a:lnSpc>
              <a:buFont typeface="Arial"/>
              <a:buChar char="•"/>
            </a:pPr>
            <a:r>
              <a:rPr lang="en-US" sz="1700" i="1" spc="-66">
                <a:solidFill>
                  <a:srgbClr val="394646"/>
                </a:solidFill>
                <a:latin typeface="Enduro Italics"/>
                <a:ea typeface="Enduro Italics"/>
                <a:cs typeface="Enduro Italics"/>
                <a:sym typeface="Enduro Italics"/>
              </a:rPr>
              <a:t>*Note: additional fees may apply depending on your Go1 package</a:t>
            </a:r>
          </a:p>
        </p:txBody>
      </p:sp>
      <p:sp>
        <p:nvSpPr>
          <p:cNvPr id="50" name="TextBox 50"/>
          <p:cNvSpPr txBox="1"/>
          <p:nvPr/>
        </p:nvSpPr>
        <p:spPr>
          <a:xfrm>
            <a:off x="2437225" y="7477653"/>
            <a:ext cx="4917440" cy="342900"/>
          </a:xfrm>
          <a:prstGeom prst="rect">
            <a:avLst/>
          </a:prstGeom>
        </p:spPr>
        <p:txBody>
          <a:bodyPr lIns="0" tIns="0" rIns="0" bIns="0" rtlCol="0" anchor="t">
            <a:spAutoFit/>
          </a:bodyPr>
          <a:lstStyle/>
          <a:p>
            <a:pPr algn="ctr">
              <a:lnSpc>
                <a:spcPts val="2624"/>
              </a:lnSpc>
            </a:pPr>
            <a:r>
              <a:rPr lang="en-US" sz="2499">
                <a:solidFill>
                  <a:srgbClr val="394646"/>
                </a:solidFill>
                <a:latin typeface="Enduro"/>
                <a:ea typeface="Enduro"/>
                <a:cs typeface="Enduro"/>
                <a:sym typeface="Enduro"/>
              </a:rPr>
              <a:t>Learning Services Team*</a:t>
            </a:r>
          </a:p>
        </p:txBody>
      </p:sp>
      <p:sp>
        <p:nvSpPr>
          <p:cNvPr id="51" name="TextBox 51"/>
          <p:cNvSpPr txBox="1"/>
          <p:nvPr/>
        </p:nvSpPr>
        <p:spPr>
          <a:xfrm>
            <a:off x="9170426" y="7477653"/>
            <a:ext cx="3439408" cy="342900"/>
          </a:xfrm>
          <a:prstGeom prst="rect">
            <a:avLst/>
          </a:prstGeom>
        </p:spPr>
        <p:txBody>
          <a:bodyPr lIns="0" tIns="0" rIns="0" bIns="0" rtlCol="0" anchor="t">
            <a:spAutoFit/>
          </a:bodyPr>
          <a:lstStyle/>
          <a:p>
            <a:pPr algn="ctr">
              <a:lnSpc>
                <a:spcPts val="2624"/>
              </a:lnSpc>
            </a:pPr>
            <a:r>
              <a:rPr lang="en-US" sz="2499">
                <a:solidFill>
                  <a:srgbClr val="394646"/>
                </a:solidFill>
                <a:latin typeface="Enduro"/>
                <a:ea typeface="Enduro"/>
                <a:cs typeface="Enduro"/>
                <a:sym typeface="Enduro"/>
              </a:rPr>
              <a:t>Customer success hub</a:t>
            </a:r>
          </a:p>
        </p:txBody>
      </p:sp>
      <p:sp>
        <p:nvSpPr>
          <p:cNvPr id="52" name="TextBox 52"/>
          <p:cNvSpPr txBox="1"/>
          <p:nvPr/>
        </p:nvSpPr>
        <p:spPr>
          <a:xfrm>
            <a:off x="13291159" y="7477653"/>
            <a:ext cx="3439408" cy="342900"/>
          </a:xfrm>
          <a:prstGeom prst="rect">
            <a:avLst/>
          </a:prstGeom>
        </p:spPr>
        <p:txBody>
          <a:bodyPr lIns="0" tIns="0" rIns="0" bIns="0" rtlCol="0" anchor="t">
            <a:spAutoFit/>
          </a:bodyPr>
          <a:lstStyle/>
          <a:p>
            <a:pPr algn="ctr">
              <a:lnSpc>
                <a:spcPts val="2624"/>
              </a:lnSpc>
            </a:pPr>
            <a:r>
              <a:rPr lang="en-US" sz="2499">
                <a:solidFill>
                  <a:srgbClr val="394646"/>
                </a:solidFill>
                <a:latin typeface="Enduro"/>
                <a:ea typeface="Enduro"/>
                <a:cs typeface="Enduro"/>
                <a:sym typeface="Enduro"/>
              </a:rPr>
              <a:t>Help center</a:t>
            </a:r>
          </a:p>
        </p:txBody>
      </p:sp>
      <p:sp>
        <p:nvSpPr>
          <p:cNvPr id="53" name="TextBox 42">
            <a:extLst>
              <a:ext uri="{FF2B5EF4-FFF2-40B4-BE49-F238E27FC236}">
                <a16:creationId xmlns:a16="http://schemas.microsoft.com/office/drawing/2014/main" id="{0CC1DE9C-76B7-B4E5-FB15-54926FD431B6}"/>
              </a:ext>
            </a:extLst>
          </p:cNvPr>
          <p:cNvSpPr txBox="1"/>
          <p:nvPr/>
        </p:nvSpPr>
        <p:spPr>
          <a:xfrm>
            <a:off x="9318689" y="8296275"/>
            <a:ext cx="3142882" cy="771525"/>
          </a:xfrm>
          <a:prstGeom prst="rect">
            <a:avLst/>
          </a:prstGeom>
        </p:spPr>
        <p:txBody>
          <a:bodyPr lIns="0" tIns="0" rIns="0" bIns="0" rtlCol="0" anchor="t">
            <a:spAutoFit/>
          </a:bodyPr>
          <a:lstStyle/>
          <a:p>
            <a:pPr marL="204889" lvl="1" indent="-102445" algn="l">
              <a:lnSpc>
                <a:spcPts val="2040"/>
              </a:lnSpc>
              <a:buFont typeface="Arial"/>
              <a:buChar char="•"/>
            </a:pPr>
            <a:r>
              <a:rPr lang="en-US" sz="1700" spc="-66">
                <a:solidFill>
                  <a:srgbClr val="394646"/>
                </a:solidFill>
                <a:latin typeface="Enduro"/>
                <a:ea typeface="Enduro"/>
                <a:cs typeface="Enduro"/>
                <a:sym typeface="Enduro"/>
              </a:rPr>
              <a:t>Resources for planning, launching, and driving impact</a:t>
            </a:r>
          </a:p>
          <a:p>
            <a:pPr marL="204889" lvl="1" indent="-102445" algn="l">
              <a:lnSpc>
                <a:spcPts val="2040"/>
              </a:lnSpc>
              <a:buFont typeface="Arial"/>
              <a:buChar char="•"/>
            </a:pPr>
            <a:r>
              <a:rPr lang="en-US" sz="1700" spc="-66">
                <a:solidFill>
                  <a:srgbClr val="394646"/>
                </a:solidFill>
                <a:latin typeface="Enduro"/>
                <a:ea typeface="Enduro"/>
                <a:sym typeface="Enduro Bold"/>
                <a:hlinkClick r:id="rId11" tooltip="https://www.go1.com/customer-success-hub">
                  <a:extLst>
                    <a:ext uri="{A12FA001-AC4F-418D-AE19-62706E023703}">
                      <ahyp:hlinkClr xmlns:ahyp="http://schemas.microsoft.com/office/drawing/2018/hyperlinkcolor" val="tx"/>
                    </a:ext>
                  </a:extLst>
                </a:hlinkClick>
              </a:rPr>
              <a:t>Click here to access</a:t>
            </a:r>
          </a:p>
        </p:txBody>
      </p:sp>
      <p:sp>
        <p:nvSpPr>
          <p:cNvPr id="54" name="TextBox 43">
            <a:extLst>
              <a:ext uri="{FF2B5EF4-FFF2-40B4-BE49-F238E27FC236}">
                <a16:creationId xmlns:a16="http://schemas.microsoft.com/office/drawing/2014/main" id="{33EF62B8-D69E-010A-7F1F-6D8BF2EA0E02}"/>
              </a:ext>
            </a:extLst>
          </p:cNvPr>
          <p:cNvSpPr txBox="1"/>
          <p:nvPr/>
        </p:nvSpPr>
        <p:spPr>
          <a:xfrm>
            <a:off x="13498606" y="8296275"/>
            <a:ext cx="3024514" cy="771525"/>
          </a:xfrm>
          <a:prstGeom prst="rect">
            <a:avLst/>
          </a:prstGeom>
        </p:spPr>
        <p:txBody>
          <a:bodyPr lIns="0" tIns="0" rIns="0" bIns="0" rtlCol="0" anchor="t">
            <a:spAutoFit/>
          </a:bodyPr>
          <a:lstStyle/>
          <a:p>
            <a:pPr marL="204889" lvl="1" indent="-102445" algn="l">
              <a:lnSpc>
                <a:spcPts val="2040"/>
              </a:lnSpc>
              <a:buFont typeface="Arial"/>
              <a:buChar char="•"/>
            </a:pPr>
            <a:r>
              <a:rPr lang="en-US" sz="1700" spc="-66">
                <a:solidFill>
                  <a:srgbClr val="394646"/>
                </a:solidFill>
                <a:latin typeface="Enduro"/>
                <a:ea typeface="Enduro"/>
                <a:cs typeface="Enduro"/>
                <a:sym typeface="Enduro"/>
              </a:rPr>
              <a:t>For your technical or how-to questions</a:t>
            </a:r>
          </a:p>
          <a:p>
            <a:pPr marL="204889" lvl="1" indent="-102445" algn="l">
              <a:lnSpc>
                <a:spcPts val="2040"/>
              </a:lnSpc>
              <a:buFont typeface="Arial"/>
              <a:buChar char="•"/>
            </a:pPr>
            <a:r>
              <a:rPr lang="en-US" sz="1700" spc="-66">
                <a:solidFill>
                  <a:srgbClr val="394646"/>
                </a:solidFill>
                <a:latin typeface="Enduro"/>
                <a:ea typeface="Enduro"/>
                <a:sym typeface="Enduro Bold"/>
                <a:hlinkClick r:id="rId12" tooltip="https://help.go1.com/en/">
                  <a:extLst>
                    <a:ext uri="{A12FA001-AC4F-418D-AE19-62706E023703}">
                      <ahyp:hlinkClr xmlns:ahyp="http://schemas.microsoft.com/office/drawing/2018/hyperlinkcolor" val="tx"/>
                    </a:ext>
                  </a:extLst>
                </a:hlinkClick>
              </a:rPr>
              <a:t>Click here to access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AF9F4"/>
        </a:solidFill>
        <a:effectLst/>
      </p:bgPr>
    </p:bg>
    <p:spTree>
      <p:nvGrpSpPr>
        <p:cNvPr id="1" name=""/>
        <p:cNvGrpSpPr/>
        <p:nvPr/>
      </p:nvGrpSpPr>
      <p:grpSpPr>
        <a:xfrm>
          <a:off x="0" y="0"/>
          <a:ext cx="0" cy="0"/>
          <a:chOff x="0" y="0"/>
          <a:chExt cx="0" cy="0"/>
        </a:xfrm>
      </p:grpSpPr>
      <p:grpSp>
        <p:nvGrpSpPr>
          <p:cNvPr id="2" name="Group 2"/>
          <p:cNvGrpSpPr>
            <a:grpSpLocks noChangeAspect="1"/>
          </p:cNvGrpSpPr>
          <p:nvPr/>
        </p:nvGrpSpPr>
        <p:grpSpPr>
          <a:xfrm>
            <a:off x="893959" y="9542602"/>
            <a:ext cx="727138" cy="422491"/>
            <a:chOff x="0" y="0"/>
            <a:chExt cx="727138" cy="422491"/>
          </a:xfrm>
        </p:grpSpPr>
        <p:sp>
          <p:nvSpPr>
            <p:cNvPr id="3" name="Freeform 3"/>
            <p:cNvSpPr/>
            <p:nvPr/>
          </p:nvSpPr>
          <p:spPr>
            <a:xfrm>
              <a:off x="63500" y="63500"/>
              <a:ext cx="272796" cy="295402"/>
            </a:xfrm>
            <a:custGeom>
              <a:avLst/>
              <a:gdLst/>
              <a:ahLst/>
              <a:cxnLst/>
              <a:rect l="l" t="t" r="r" b="b"/>
              <a:pathLst>
                <a:path w="272796" h="295402">
                  <a:moveTo>
                    <a:pt x="220345" y="128397"/>
                  </a:moveTo>
                  <a:cubicBezTo>
                    <a:pt x="183261" y="128397"/>
                    <a:pt x="142621" y="151003"/>
                    <a:pt x="120015" y="164973"/>
                  </a:cubicBezTo>
                  <a:lnTo>
                    <a:pt x="111252" y="171069"/>
                  </a:lnTo>
                  <a:lnTo>
                    <a:pt x="122301" y="189484"/>
                  </a:lnTo>
                  <a:lnTo>
                    <a:pt x="132080" y="184404"/>
                  </a:lnTo>
                  <a:cubicBezTo>
                    <a:pt x="155194" y="172212"/>
                    <a:pt x="179197" y="166497"/>
                    <a:pt x="201549" y="166497"/>
                  </a:cubicBezTo>
                  <a:cubicBezTo>
                    <a:pt x="223901" y="166497"/>
                    <a:pt x="236601" y="176911"/>
                    <a:pt x="236601" y="194437"/>
                  </a:cubicBezTo>
                  <a:cubicBezTo>
                    <a:pt x="236601" y="219329"/>
                    <a:pt x="208026" y="256159"/>
                    <a:pt x="146685" y="256159"/>
                  </a:cubicBezTo>
                  <a:cubicBezTo>
                    <a:pt x="85344" y="256159"/>
                    <a:pt x="41783" y="206502"/>
                    <a:pt x="41783" y="140716"/>
                  </a:cubicBezTo>
                  <a:cubicBezTo>
                    <a:pt x="41783" y="100203"/>
                    <a:pt x="57912" y="74803"/>
                    <a:pt x="71501" y="60452"/>
                  </a:cubicBezTo>
                  <a:cubicBezTo>
                    <a:pt x="88900" y="42164"/>
                    <a:pt x="112522" y="31623"/>
                    <a:pt x="136525" y="31623"/>
                  </a:cubicBezTo>
                  <a:cubicBezTo>
                    <a:pt x="160528" y="31623"/>
                    <a:pt x="184912" y="43180"/>
                    <a:pt x="205613" y="65151"/>
                  </a:cubicBezTo>
                  <a:lnTo>
                    <a:pt x="211328" y="71247"/>
                  </a:lnTo>
                  <a:lnTo>
                    <a:pt x="247650" y="31877"/>
                  </a:lnTo>
                  <a:lnTo>
                    <a:pt x="240411" y="26924"/>
                  </a:lnTo>
                  <a:cubicBezTo>
                    <a:pt x="214249" y="9271"/>
                    <a:pt x="184658" y="0"/>
                    <a:pt x="154940" y="0"/>
                  </a:cubicBezTo>
                  <a:cubicBezTo>
                    <a:pt x="115062" y="0"/>
                    <a:pt x="75819" y="15494"/>
                    <a:pt x="47244" y="42545"/>
                  </a:cubicBezTo>
                  <a:cubicBezTo>
                    <a:pt x="16764" y="71501"/>
                    <a:pt x="0" y="111379"/>
                    <a:pt x="0" y="155194"/>
                  </a:cubicBezTo>
                  <a:cubicBezTo>
                    <a:pt x="0" y="246253"/>
                    <a:pt x="67818" y="295402"/>
                    <a:pt x="131699" y="295402"/>
                  </a:cubicBezTo>
                  <a:cubicBezTo>
                    <a:pt x="170688" y="295402"/>
                    <a:pt x="207137" y="281051"/>
                    <a:pt x="234569" y="254889"/>
                  </a:cubicBezTo>
                  <a:cubicBezTo>
                    <a:pt x="258191" y="232410"/>
                    <a:pt x="272796" y="202565"/>
                    <a:pt x="272796" y="177165"/>
                  </a:cubicBezTo>
                  <a:cubicBezTo>
                    <a:pt x="272796" y="147066"/>
                    <a:pt x="252730" y="128270"/>
                    <a:pt x="220345" y="128270"/>
                  </a:cubicBezTo>
                  <a:close/>
                </a:path>
              </a:pathLst>
            </a:custGeom>
            <a:solidFill>
              <a:srgbClr val="FAF9F4"/>
            </a:solidFill>
          </p:spPr>
          <p:txBody>
            <a:bodyPr/>
            <a:lstStyle/>
            <a:p>
              <a:endParaRPr lang="en-US"/>
            </a:p>
          </p:txBody>
        </p:sp>
        <p:sp>
          <p:nvSpPr>
            <p:cNvPr id="4" name="Freeform 4"/>
            <p:cNvSpPr/>
            <p:nvPr/>
          </p:nvSpPr>
          <p:spPr>
            <a:xfrm>
              <a:off x="361188" y="151765"/>
              <a:ext cx="200152" cy="207264"/>
            </a:xfrm>
            <a:custGeom>
              <a:avLst/>
              <a:gdLst/>
              <a:ahLst/>
              <a:cxnLst/>
              <a:rect l="l" t="t" r="r" b="b"/>
              <a:pathLst>
                <a:path w="200152" h="207264">
                  <a:moveTo>
                    <a:pt x="104775" y="0"/>
                  </a:moveTo>
                  <a:cubicBezTo>
                    <a:pt x="45085" y="0"/>
                    <a:pt x="0" y="46736"/>
                    <a:pt x="0" y="108585"/>
                  </a:cubicBezTo>
                  <a:cubicBezTo>
                    <a:pt x="0" y="165735"/>
                    <a:pt x="40132" y="207264"/>
                    <a:pt x="95377" y="207264"/>
                  </a:cubicBezTo>
                  <a:cubicBezTo>
                    <a:pt x="155067" y="207264"/>
                    <a:pt x="200152" y="160528"/>
                    <a:pt x="200152" y="98679"/>
                  </a:cubicBezTo>
                  <a:cubicBezTo>
                    <a:pt x="200152" y="41529"/>
                    <a:pt x="160020" y="0"/>
                    <a:pt x="104775" y="0"/>
                  </a:cubicBezTo>
                  <a:close/>
                  <a:moveTo>
                    <a:pt x="41021" y="96901"/>
                  </a:moveTo>
                  <a:cubicBezTo>
                    <a:pt x="41021" y="65278"/>
                    <a:pt x="57912" y="31242"/>
                    <a:pt x="94996" y="31242"/>
                  </a:cubicBezTo>
                  <a:cubicBezTo>
                    <a:pt x="137160" y="31242"/>
                    <a:pt x="159131" y="71120"/>
                    <a:pt x="159131" y="110363"/>
                  </a:cubicBezTo>
                  <a:cubicBezTo>
                    <a:pt x="159131" y="141986"/>
                    <a:pt x="142240" y="176022"/>
                    <a:pt x="105156" y="176022"/>
                  </a:cubicBezTo>
                  <a:cubicBezTo>
                    <a:pt x="62992" y="176022"/>
                    <a:pt x="41021" y="136144"/>
                    <a:pt x="41021" y="96901"/>
                  </a:cubicBezTo>
                  <a:close/>
                </a:path>
              </a:pathLst>
            </a:custGeom>
            <a:solidFill>
              <a:srgbClr val="FAF9F4"/>
            </a:solidFill>
          </p:spPr>
          <p:txBody>
            <a:bodyPr/>
            <a:lstStyle/>
            <a:p>
              <a:endParaRPr lang="en-US"/>
            </a:p>
          </p:txBody>
        </p:sp>
        <p:sp>
          <p:nvSpPr>
            <p:cNvPr id="5" name="Freeform 5"/>
            <p:cNvSpPr/>
            <p:nvPr/>
          </p:nvSpPr>
          <p:spPr>
            <a:xfrm>
              <a:off x="560451" y="63500"/>
              <a:ext cx="103378" cy="291973"/>
            </a:xfrm>
            <a:custGeom>
              <a:avLst/>
              <a:gdLst/>
              <a:ahLst/>
              <a:cxnLst/>
              <a:rect l="l" t="t" r="r" b="b"/>
              <a:pathLst>
                <a:path w="103378" h="291973">
                  <a:moveTo>
                    <a:pt x="89154" y="0"/>
                  </a:moveTo>
                  <a:lnTo>
                    <a:pt x="86995" y="2032"/>
                  </a:lnTo>
                  <a:cubicBezTo>
                    <a:pt x="58039" y="28067"/>
                    <a:pt x="30480" y="50038"/>
                    <a:pt x="5334" y="67564"/>
                  </a:cubicBezTo>
                  <a:lnTo>
                    <a:pt x="0" y="71247"/>
                  </a:lnTo>
                  <a:lnTo>
                    <a:pt x="8636" y="89408"/>
                  </a:lnTo>
                  <a:lnTo>
                    <a:pt x="60579" y="64643"/>
                  </a:lnTo>
                  <a:lnTo>
                    <a:pt x="60579" y="291973"/>
                  </a:lnTo>
                  <a:lnTo>
                    <a:pt x="103378" y="291973"/>
                  </a:lnTo>
                  <a:lnTo>
                    <a:pt x="103124" y="0"/>
                  </a:lnTo>
                  <a:close/>
                </a:path>
              </a:pathLst>
            </a:custGeom>
            <a:solidFill>
              <a:srgbClr val="FAF9F4"/>
            </a:solidFill>
          </p:spPr>
          <p:txBody>
            <a:bodyPr/>
            <a:lstStyle/>
            <a:p>
              <a:endParaRPr lang="en-US"/>
            </a:p>
          </p:txBody>
        </p:sp>
      </p:grpSp>
      <p:grpSp>
        <p:nvGrpSpPr>
          <p:cNvPr id="6" name="Group 6"/>
          <p:cNvGrpSpPr/>
          <p:nvPr/>
        </p:nvGrpSpPr>
        <p:grpSpPr>
          <a:xfrm>
            <a:off x="10317958" y="2946219"/>
            <a:ext cx="578968" cy="578968"/>
            <a:chOff x="0" y="0"/>
            <a:chExt cx="152486" cy="152486"/>
          </a:xfrm>
        </p:grpSpPr>
        <p:sp>
          <p:nvSpPr>
            <p:cNvPr id="7" name="Freeform 7"/>
            <p:cNvSpPr/>
            <p:nvPr/>
          </p:nvSpPr>
          <p:spPr>
            <a:xfrm>
              <a:off x="0" y="0"/>
              <a:ext cx="152486" cy="152486"/>
            </a:xfrm>
            <a:custGeom>
              <a:avLst/>
              <a:gdLst/>
              <a:ahLst/>
              <a:cxnLst/>
              <a:rect l="l" t="t" r="r" b="b"/>
              <a:pathLst>
                <a:path w="152486" h="152486">
                  <a:moveTo>
                    <a:pt x="76243" y="0"/>
                  </a:moveTo>
                  <a:lnTo>
                    <a:pt x="76243" y="0"/>
                  </a:lnTo>
                  <a:cubicBezTo>
                    <a:pt x="118350" y="0"/>
                    <a:pt x="152486" y="34135"/>
                    <a:pt x="152486" y="76243"/>
                  </a:cubicBezTo>
                  <a:lnTo>
                    <a:pt x="152486" y="76243"/>
                  </a:lnTo>
                  <a:cubicBezTo>
                    <a:pt x="152486" y="96464"/>
                    <a:pt x="144453" y="115856"/>
                    <a:pt x="130155" y="130155"/>
                  </a:cubicBezTo>
                  <a:cubicBezTo>
                    <a:pt x="115856" y="144453"/>
                    <a:pt x="96464" y="152486"/>
                    <a:pt x="76243" y="152486"/>
                  </a:cubicBezTo>
                  <a:lnTo>
                    <a:pt x="76243" y="152486"/>
                  </a:lnTo>
                  <a:cubicBezTo>
                    <a:pt x="56022" y="152486"/>
                    <a:pt x="36629" y="144453"/>
                    <a:pt x="22331" y="130155"/>
                  </a:cubicBezTo>
                  <a:cubicBezTo>
                    <a:pt x="8033" y="115856"/>
                    <a:pt x="0" y="96464"/>
                    <a:pt x="0" y="76243"/>
                  </a:cubicBezTo>
                  <a:lnTo>
                    <a:pt x="0" y="76243"/>
                  </a:lnTo>
                  <a:cubicBezTo>
                    <a:pt x="0" y="56022"/>
                    <a:pt x="8033" y="36629"/>
                    <a:pt x="22331" y="22331"/>
                  </a:cubicBezTo>
                  <a:cubicBezTo>
                    <a:pt x="36629" y="8033"/>
                    <a:pt x="56022" y="0"/>
                    <a:pt x="76243" y="0"/>
                  </a:cubicBezTo>
                  <a:close/>
                </a:path>
              </a:pathLst>
            </a:custGeom>
            <a:solidFill>
              <a:srgbClr val="FFDDCC"/>
            </a:solidFill>
          </p:spPr>
          <p:txBody>
            <a:bodyPr/>
            <a:lstStyle/>
            <a:p>
              <a:endParaRPr lang="en-US"/>
            </a:p>
          </p:txBody>
        </p:sp>
        <p:sp>
          <p:nvSpPr>
            <p:cNvPr id="8" name="TextBox 8"/>
            <p:cNvSpPr txBox="1"/>
            <p:nvPr/>
          </p:nvSpPr>
          <p:spPr>
            <a:xfrm>
              <a:off x="0" y="-38100"/>
              <a:ext cx="152486" cy="190586"/>
            </a:xfrm>
            <a:prstGeom prst="rect">
              <a:avLst/>
            </a:prstGeom>
          </p:spPr>
          <p:txBody>
            <a:bodyPr lIns="50800" tIns="50800" rIns="50800" bIns="50800" rtlCol="0" anchor="ctr"/>
            <a:lstStyle/>
            <a:p>
              <a:pPr algn="ctr">
                <a:lnSpc>
                  <a:spcPts val="2659"/>
                </a:lnSpc>
              </a:pPr>
              <a:endParaRPr/>
            </a:p>
          </p:txBody>
        </p:sp>
      </p:grpSp>
      <p:grpSp>
        <p:nvGrpSpPr>
          <p:cNvPr id="9" name="Group 9"/>
          <p:cNvGrpSpPr/>
          <p:nvPr/>
        </p:nvGrpSpPr>
        <p:grpSpPr>
          <a:xfrm>
            <a:off x="10317958" y="5021592"/>
            <a:ext cx="578968" cy="578968"/>
            <a:chOff x="0" y="0"/>
            <a:chExt cx="152486" cy="152486"/>
          </a:xfrm>
        </p:grpSpPr>
        <p:sp>
          <p:nvSpPr>
            <p:cNvPr id="10" name="Freeform 10"/>
            <p:cNvSpPr/>
            <p:nvPr/>
          </p:nvSpPr>
          <p:spPr>
            <a:xfrm>
              <a:off x="0" y="0"/>
              <a:ext cx="152486" cy="152486"/>
            </a:xfrm>
            <a:custGeom>
              <a:avLst/>
              <a:gdLst/>
              <a:ahLst/>
              <a:cxnLst/>
              <a:rect l="l" t="t" r="r" b="b"/>
              <a:pathLst>
                <a:path w="152486" h="152486">
                  <a:moveTo>
                    <a:pt x="76243" y="0"/>
                  </a:moveTo>
                  <a:lnTo>
                    <a:pt x="76243" y="0"/>
                  </a:lnTo>
                  <a:cubicBezTo>
                    <a:pt x="118350" y="0"/>
                    <a:pt x="152486" y="34135"/>
                    <a:pt x="152486" y="76243"/>
                  </a:cubicBezTo>
                  <a:lnTo>
                    <a:pt x="152486" y="76243"/>
                  </a:lnTo>
                  <a:cubicBezTo>
                    <a:pt x="152486" y="96464"/>
                    <a:pt x="144453" y="115856"/>
                    <a:pt x="130155" y="130155"/>
                  </a:cubicBezTo>
                  <a:cubicBezTo>
                    <a:pt x="115856" y="144453"/>
                    <a:pt x="96464" y="152486"/>
                    <a:pt x="76243" y="152486"/>
                  </a:cubicBezTo>
                  <a:lnTo>
                    <a:pt x="76243" y="152486"/>
                  </a:lnTo>
                  <a:cubicBezTo>
                    <a:pt x="56022" y="152486"/>
                    <a:pt x="36629" y="144453"/>
                    <a:pt x="22331" y="130155"/>
                  </a:cubicBezTo>
                  <a:cubicBezTo>
                    <a:pt x="8033" y="115856"/>
                    <a:pt x="0" y="96464"/>
                    <a:pt x="0" y="76243"/>
                  </a:cubicBezTo>
                  <a:lnTo>
                    <a:pt x="0" y="76243"/>
                  </a:lnTo>
                  <a:cubicBezTo>
                    <a:pt x="0" y="56022"/>
                    <a:pt x="8033" y="36629"/>
                    <a:pt x="22331" y="22331"/>
                  </a:cubicBezTo>
                  <a:cubicBezTo>
                    <a:pt x="36629" y="8033"/>
                    <a:pt x="56022" y="0"/>
                    <a:pt x="76243" y="0"/>
                  </a:cubicBezTo>
                  <a:close/>
                </a:path>
              </a:pathLst>
            </a:custGeom>
            <a:solidFill>
              <a:srgbClr val="FFDDCC"/>
            </a:solidFill>
          </p:spPr>
          <p:txBody>
            <a:bodyPr/>
            <a:lstStyle/>
            <a:p>
              <a:endParaRPr lang="en-US"/>
            </a:p>
          </p:txBody>
        </p:sp>
        <p:sp>
          <p:nvSpPr>
            <p:cNvPr id="11" name="TextBox 11"/>
            <p:cNvSpPr txBox="1"/>
            <p:nvPr/>
          </p:nvSpPr>
          <p:spPr>
            <a:xfrm>
              <a:off x="0" y="-38100"/>
              <a:ext cx="152486" cy="190586"/>
            </a:xfrm>
            <a:prstGeom prst="rect">
              <a:avLst/>
            </a:prstGeom>
          </p:spPr>
          <p:txBody>
            <a:bodyPr lIns="50800" tIns="50800" rIns="50800" bIns="50800" rtlCol="0" anchor="ctr"/>
            <a:lstStyle/>
            <a:p>
              <a:pPr algn="ctr">
                <a:lnSpc>
                  <a:spcPts val="2659"/>
                </a:lnSpc>
              </a:pPr>
              <a:endParaRPr/>
            </a:p>
          </p:txBody>
        </p:sp>
      </p:grpSp>
      <p:grpSp>
        <p:nvGrpSpPr>
          <p:cNvPr id="12" name="Group 12"/>
          <p:cNvGrpSpPr/>
          <p:nvPr/>
        </p:nvGrpSpPr>
        <p:grpSpPr>
          <a:xfrm>
            <a:off x="10331387" y="4077935"/>
            <a:ext cx="578968" cy="578968"/>
            <a:chOff x="0" y="0"/>
            <a:chExt cx="152486" cy="152486"/>
          </a:xfrm>
        </p:grpSpPr>
        <p:sp>
          <p:nvSpPr>
            <p:cNvPr id="13" name="Freeform 13"/>
            <p:cNvSpPr/>
            <p:nvPr/>
          </p:nvSpPr>
          <p:spPr>
            <a:xfrm>
              <a:off x="0" y="0"/>
              <a:ext cx="152486" cy="152486"/>
            </a:xfrm>
            <a:custGeom>
              <a:avLst/>
              <a:gdLst/>
              <a:ahLst/>
              <a:cxnLst/>
              <a:rect l="l" t="t" r="r" b="b"/>
              <a:pathLst>
                <a:path w="152486" h="152486">
                  <a:moveTo>
                    <a:pt x="76243" y="0"/>
                  </a:moveTo>
                  <a:lnTo>
                    <a:pt x="76243" y="0"/>
                  </a:lnTo>
                  <a:cubicBezTo>
                    <a:pt x="118350" y="0"/>
                    <a:pt x="152486" y="34135"/>
                    <a:pt x="152486" y="76243"/>
                  </a:cubicBezTo>
                  <a:lnTo>
                    <a:pt x="152486" y="76243"/>
                  </a:lnTo>
                  <a:cubicBezTo>
                    <a:pt x="152486" y="96464"/>
                    <a:pt x="144453" y="115856"/>
                    <a:pt x="130155" y="130155"/>
                  </a:cubicBezTo>
                  <a:cubicBezTo>
                    <a:pt x="115856" y="144453"/>
                    <a:pt x="96464" y="152486"/>
                    <a:pt x="76243" y="152486"/>
                  </a:cubicBezTo>
                  <a:lnTo>
                    <a:pt x="76243" y="152486"/>
                  </a:lnTo>
                  <a:cubicBezTo>
                    <a:pt x="56022" y="152486"/>
                    <a:pt x="36629" y="144453"/>
                    <a:pt x="22331" y="130155"/>
                  </a:cubicBezTo>
                  <a:cubicBezTo>
                    <a:pt x="8033" y="115856"/>
                    <a:pt x="0" y="96464"/>
                    <a:pt x="0" y="76243"/>
                  </a:cubicBezTo>
                  <a:lnTo>
                    <a:pt x="0" y="76243"/>
                  </a:lnTo>
                  <a:cubicBezTo>
                    <a:pt x="0" y="56022"/>
                    <a:pt x="8033" y="36629"/>
                    <a:pt x="22331" y="22331"/>
                  </a:cubicBezTo>
                  <a:cubicBezTo>
                    <a:pt x="36629" y="8033"/>
                    <a:pt x="56022" y="0"/>
                    <a:pt x="76243" y="0"/>
                  </a:cubicBezTo>
                  <a:close/>
                </a:path>
              </a:pathLst>
            </a:custGeom>
            <a:solidFill>
              <a:srgbClr val="FFDDCC"/>
            </a:solidFill>
          </p:spPr>
          <p:txBody>
            <a:bodyPr/>
            <a:lstStyle/>
            <a:p>
              <a:endParaRPr lang="en-US"/>
            </a:p>
          </p:txBody>
        </p:sp>
        <p:sp>
          <p:nvSpPr>
            <p:cNvPr id="14" name="TextBox 14"/>
            <p:cNvSpPr txBox="1"/>
            <p:nvPr/>
          </p:nvSpPr>
          <p:spPr>
            <a:xfrm>
              <a:off x="0" y="-38100"/>
              <a:ext cx="152486" cy="190586"/>
            </a:xfrm>
            <a:prstGeom prst="rect">
              <a:avLst/>
            </a:prstGeom>
          </p:spPr>
          <p:txBody>
            <a:bodyPr lIns="50800" tIns="50800" rIns="50800" bIns="50800" rtlCol="0" anchor="ctr"/>
            <a:lstStyle/>
            <a:p>
              <a:pPr algn="ctr">
                <a:lnSpc>
                  <a:spcPts val="2659"/>
                </a:lnSpc>
              </a:pPr>
              <a:endParaRPr/>
            </a:p>
          </p:txBody>
        </p:sp>
      </p:grpSp>
      <p:sp>
        <p:nvSpPr>
          <p:cNvPr id="15" name="Freeform 15"/>
          <p:cNvSpPr/>
          <p:nvPr/>
        </p:nvSpPr>
        <p:spPr>
          <a:xfrm>
            <a:off x="10463051" y="3136124"/>
            <a:ext cx="288781" cy="199159"/>
          </a:xfrm>
          <a:custGeom>
            <a:avLst/>
            <a:gdLst/>
            <a:ahLst/>
            <a:cxnLst/>
            <a:rect l="l" t="t" r="r" b="b"/>
            <a:pathLst>
              <a:path w="288781" h="199159">
                <a:moveTo>
                  <a:pt x="0" y="0"/>
                </a:moveTo>
                <a:lnTo>
                  <a:pt x="288781" y="0"/>
                </a:lnTo>
                <a:lnTo>
                  <a:pt x="288781" y="199159"/>
                </a:lnTo>
                <a:lnTo>
                  <a:pt x="0" y="199159"/>
                </a:lnTo>
                <a:lnTo>
                  <a:pt x="0" y="0"/>
                </a:lnTo>
                <a:close/>
              </a:path>
            </a:pathLst>
          </a:custGeom>
          <a:blipFill>
            <a:blip r:embed="rId2"/>
            <a:stretch>
              <a:fillRect/>
            </a:stretch>
          </a:blipFill>
        </p:spPr>
        <p:txBody>
          <a:bodyPr/>
          <a:lstStyle/>
          <a:p>
            <a:endParaRPr lang="en-US"/>
          </a:p>
        </p:txBody>
      </p:sp>
      <p:sp>
        <p:nvSpPr>
          <p:cNvPr id="16" name="Freeform 16"/>
          <p:cNvSpPr/>
          <p:nvPr/>
        </p:nvSpPr>
        <p:spPr>
          <a:xfrm>
            <a:off x="10476481" y="4267840"/>
            <a:ext cx="288781" cy="199159"/>
          </a:xfrm>
          <a:custGeom>
            <a:avLst/>
            <a:gdLst/>
            <a:ahLst/>
            <a:cxnLst/>
            <a:rect l="l" t="t" r="r" b="b"/>
            <a:pathLst>
              <a:path w="288781" h="199159">
                <a:moveTo>
                  <a:pt x="0" y="0"/>
                </a:moveTo>
                <a:lnTo>
                  <a:pt x="288780" y="0"/>
                </a:lnTo>
                <a:lnTo>
                  <a:pt x="288780" y="199159"/>
                </a:lnTo>
                <a:lnTo>
                  <a:pt x="0" y="199159"/>
                </a:lnTo>
                <a:lnTo>
                  <a:pt x="0" y="0"/>
                </a:lnTo>
                <a:close/>
              </a:path>
            </a:pathLst>
          </a:custGeom>
          <a:blipFill>
            <a:blip r:embed="rId2"/>
            <a:stretch>
              <a:fillRect/>
            </a:stretch>
          </a:blipFill>
        </p:spPr>
        <p:txBody>
          <a:bodyPr/>
          <a:lstStyle/>
          <a:p>
            <a:endParaRPr lang="en-US"/>
          </a:p>
        </p:txBody>
      </p:sp>
      <p:sp>
        <p:nvSpPr>
          <p:cNvPr id="17" name="Freeform 17"/>
          <p:cNvSpPr/>
          <p:nvPr/>
        </p:nvSpPr>
        <p:spPr>
          <a:xfrm>
            <a:off x="10463051" y="5194340"/>
            <a:ext cx="288781" cy="199159"/>
          </a:xfrm>
          <a:custGeom>
            <a:avLst/>
            <a:gdLst/>
            <a:ahLst/>
            <a:cxnLst/>
            <a:rect l="l" t="t" r="r" b="b"/>
            <a:pathLst>
              <a:path w="288781" h="199159">
                <a:moveTo>
                  <a:pt x="0" y="0"/>
                </a:moveTo>
                <a:lnTo>
                  <a:pt x="288781" y="0"/>
                </a:lnTo>
                <a:lnTo>
                  <a:pt x="288781" y="199159"/>
                </a:lnTo>
                <a:lnTo>
                  <a:pt x="0" y="199159"/>
                </a:lnTo>
                <a:lnTo>
                  <a:pt x="0" y="0"/>
                </a:lnTo>
                <a:close/>
              </a:path>
            </a:pathLst>
          </a:custGeom>
          <a:blipFill>
            <a:blip r:embed="rId2"/>
            <a:stretch>
              <a:fillRect/>
            </a:stretch>
          </a:blipFill>
        </p:spPr>
        <p:txBody>
          <a:bodyPr/>
          <a:lstStyle/>
          <a:p>
            <a:endParaRPr lang="en-US"/>
          </a:p>
        </p:txBody>
      </p:sp>
      <p:sp>
        <p:nvSpPr>
          <p:cNvPr id="18" name="Freeform 18" descr="preencoded.png"/>
          <p:cNvSpPr/>
          <p:nvPr/>
        </p:nvSpPr>
        <p:spPr>
          <a:xfrm>
            <a:off x="16653249" y="8953500"/>
            <a:ext cx="606051" cy="304800"/>
          </a:xfrm>
          <a:custGeom>
            <a:avLst/>
            <a:gdLst/>
            <a:ahLst/>
            <a:cxnLst/>
            <a:rect l="l" t="t" r="r" b="b"/>
            <a:pathLst>
              <a:path w="606051" h="304800">
                <a:moveTo>
                  <a:pt x="0" y="0"/>
                </a:moveTo>
                <a:lnTo>
                  <a:pt x="606051" y="0"/>
                </a:lnTo>
                <a:lnTo>
                  <a:pt x="606051" y="304800"/>
                </a:lnTo>
                <a:lnTo>
                  <a:pt x="0" y="304800"/>
                </a:lnTo>
                <a:lnTo>
                  <a:pt x="0" y="0"/>
                </a:lnTo>
                <a:close/>
              </a:path>
            </a:pathLst>
          </a:custGeom>
          <a:blipFill>
            <a:blip r:embed="rId3">
              <a:extLst>
                <a:ext uri="{96DAC541-7B7A-43D3-8B79-37D633B846F1}">
                  <asvg:svgBlip xmlns:asvg="http://schemas.microsoft.com/office/drawing/2016/SVG/main" r:embed="rId4"/>
                </a:ext>
              </a:extLst>
            </a:blip>
            <a:stretch>
              <a:fillRect r="-585"/>
            </a:stretch>
          </a:blipFill>
        </p:spPr>
        <p:txBody>
          <a:bodyPr/>
          <a:lstStyle/>
          <a:p>
            <a:endParaRPr lang="en-US"/>
          </a:p>
        </p:txBody>
      </p:sp>
      <p:grpSp>
        <p:nvGrpSpPr>
          <p:cNvPr id="19" name="Group 19"/>
          <p:cNvGrpSpPr/>
          <p:nvPr/>
        </p:nvGrpSpPr>
        <p:grpSpPr>
          <a:xfrm>
            <a:off x="0" y="0"/>
            <a:ext cx="9373857" cy="10287000"/>
            <a:chOff x="0" y="0"/>
            <a:chExt cx="2468835" cy="2709333"/>
          </a:xfrm>
        </p:grpSpPr>
        <p:sp>
          <p:nvSpPr>
            <p:cNvPr id="20" name="Freeform 20"/>
            <p:cNvSpPr/>
            <p:nvPr/>
          </p:nvSpPr>
          <p:spPr>
            <a:xfrm>
              <a:off x="0" y="0"/>
              <a:ext cx="2468835" cy="2709333"/>
            </a:xfrm>
            <a:custGeom>
              <a:avLst/>
              <a:gdLst/>
              <a:ahLst/>
              <a:cxnLst/>
              <a:rect l="l" t="t" r="r" b="b"/>
              <a:pathLst>
                <a:path w="2468835" h="2709333">
                  <a:moveTo>
                    <a:pt x="0" y="0"/>
                  </a:moveTo>
                  <a:lnTo>
                    <a:pt x="2468835" y="0"/>
                  </a:lnTo>
                  <a:lnTo>
                    <a:pt x="2468835" y="2709333"/>
                  </a:lnTo>
                  <a:lnTo>
                    <a:pt x="0" y="2709333"/>
                  </a:lnTo>
                  <a:close/>
                </a:path>
              </a:pathLst>
            </a:custGeom>
            <a:solidFill>
              <a:srgbClr val="9E4723"/>
            </a:solidFill>
          </p:spPr>
          <p:txBody>
            <a:bodyPr/>
            <a:lstStyle/>
            <a:p>
              <a:endParaRPr lang="en-US"/>
            </a:p>
          </p:txBody>
        </p:sp>
        <p:sp>
          <p:nvSpPr>
            <p:cNvPr id="21" name="TextBox 21"/>
            <p:cNvSpPr txBox="1"/>
            <p:nvPr/>
          </p:nvSpPr>
          <p:spPr>
            <a:xfrm>
              <a:off x="0" y="-47625"/>
              <a:ext cx="2468835" cy="2756958"/>
            </a:xfrm>
            <a:prstGeom prst="rect">
              <a:avLst/>
            </a:prstGeom>
          </p:spPr>
          <p:txBody>
            <a:bodyPr lIns="50800" tIns="50800" rIns="50800" bIns="50800" rtlCol="0" anchor="ctr"/>
            <a:lstStyle/>
            <a:p>
              <a:pPr algn="ctr">
                <a:lnSpc>
                  <a:spcPts val="2400"/>
                </a:lnSpc>
              </a:pPr>
              <a:endParaRPr/>
            </a:p>
          </p:txBody>
        </p:sp>
      </p:grpSp>
      <p:sp>
        <p:nvSpPr>
          <p:cNvPr id="22" name="TextBox 22"/>
          <p:cNvSpPr txBox="1"/>
          <p:nvPr/>
        </p:nvSpPr>
        <p:spPr>
          <a:xfrm>
            <a:off x="11227729" y="2889069"/>
            <a:ext cx="6031571" cy="3642909"/>
          </a:xfrm>
          <a:prstGeom prst="rect">
            <a:avLst/>
          </a:prstGeom>
        </p:spPr>
        <p:txBody>
          <a:bodyPr lIns="0" tIns="0" rIns="0" bIns="0" rtlCol="0" anchor="t">
            <a:spAutoFit/>
          </a:bodyPr>
          <a:lstStyle/>
          <a:p>
            <a:pPr algn="l">
              <a:lnSpc>
                <a:spcPts val="3217"/>
              </a:lnSpc>
            </a:pPr>
            <a:r>
              <a:rPr lang="en-US" sz="2298">
                <a:solidFill>
                  <a:srgbClr val="394646"/>
                </a:solidFill>
                <a:latin typeface="Enduro"/>
                <a:ea typeface="Enduro"/>
                <a:cs typeface="Enduro"/>
                <a:sym typeface="Enduro"/>
              </a:rPr>
              <a:t>Make key launch planning</a:t>
            </a:r>
            <a:r>
              <a:rPr lang="en-US" sz="2298" u="none">
                <a:solidFill>
                  <a:srgbClr val="394646"/>
                </a:solidFill>
                <a:latin typeface="Enduro"/>
                <a:ea typeface="Enduro"/>
                <a:cs typeface="Enduro"/>
                <a:sym typeface="Enduro"/>
              </a:rPr>
              <a:t> decisions (audien</a:t>
            </a:r>
            <a:r>
              <a:rPr lang="en-US" sz="2298">
                <a:solidFill>
                  <a:srgbClr val="394646"/>
                </a:solidFill>
                <a:latin typeface="Enduro"/>
                <a:ea typeface="Enduro"/>
                <a:cs typeface="Enduro"/>
                <a:sym typeface="Enduro"/>
              </a:rPr>
              <a:t>ce, scope, timeline)</a:t>
            </a:r>
          </a:p>
          <a:p>
            <a:pPr algn="l">
              <a:lnSpc>
                <a:spcPts val="3217"/>
              </a:lnSpc>
            </a:pPr>
            <a:endParaRPr lang="en-US" sz="2298">
              <a:solidFill>
                <a:srgbClr val="394646"/>
              </a:solidFill>
              <a:latin typeface="Enduro"/>
              <a:ea typeface="Enduro"/>
              <a:cs typeface="Enduro"/>
              <a:sym typeface="Enduro"/>
            </a:endParaRPr>
          </a:p>
          <a:p>
            <a:pPr algn="l">
              <a:lnSpc>
                <a:spcPts val="3217"/>
              </a:lnSpc>
            </a:pPr>
            <a:r>
              <a:rPr lang="en-US" sz="2298">
                <a:solidFill>
                  <a:srgbClr val="394646"/>
                </a:solidFill>
                <a:latin typeface="Enduro"/>
                <a:ea typeface="Enduro"/>
                <a:cs typeface="Enduro"/>
                <a:sym typeface="Enduro"/>
              </a:rPr>
              <a:t>Use Go1's program launch playbooks</a:t>
            </a:r>
          </a:p>
          <a:p>
            <a:pPr algn="l">
              <a:lnSpc>
                <a:spcPts val="3217"/>
              </a:lnSpc>
            </a:pPr>
            <a:endParaRPr lang="en-US" sz="2298">
              <a:solidFill>
                <a:srgbClr val="394646"/>
              </a:solidFill>
              <a:latin typeface="Enduro"/>
              <a:ea typeface="Enduro"/>
              <a:cs typeface="Enduro"/>
              <a:sym typeface="Enduro"/>
            </a:endParaRPr>
          </a:p>
          <a:p>
            <a:pPr algn="l">
              <a:lnSpc>
                <a:spcPts val="3217"/>
              </a:lnSpc>
            </a:pPr>
            <a:r>
              <a:rPr lang="en-US" sz="2298">
                <a:solidFill>
                  <a:srgbClr val="394646"/>
                </a:solidFill>
                <a:latin typeface="Enduro"/>
                <a:ea typeface="Enduro"/>
                <a:cs typeface="Enduro"/>
                <a:sym typeface="Enduro"/>
              </a:rPr>
              <a:t>Curate relevant content and start planning effective communications</a:t>
            </a:r>
          </a:p>
          <a:p>
            <a:pPr algn="l">
              <a:lnSpc>
                <a:spcPts val="3217"/>
              </a:lnSpc>
            </a:pPr>
            <a:endParaRPr lang="en-US" sz="2298">
              <a:solidFill>
                <a:srgbClr val="394646"/>
              </a:solidFill>
              <a:latin typeface="Enduro"/>
              <a:ea typeface="Enduro"/>
              <a:cs typeface="Enduro"/>
              <a:sym typeface="Enduro"/>
            </a:endParaRPr>
          </a:p>
          <a:p>
            <a:pPr algn="l">
              <a:lnSpc>
                <a:spcPts val="3217"/>
              </a:lnSpc>
            </a:pPr>
            <a:r>
              <a:rPr lang="en-US" sz="2298">
                <a:solidFill>
                  <a:srgbClr val="394646"/>
                </a:solidFill>
                <a:latin typeface="Enduro"/>
                <a:ea typeface="Enduro"/>
                <a:cs typeface="Enduro"/>
                <a:sym typeface="Enduro"/>
              </a:rPr>
              <a:t>Start your pre-launch action-plan</a:t>
            </a:r>
          </a:p>
        </p:txBody>
      </p:sp>
      <p:sp>
        <p:nvSpPr>
          <p:cNvPr id="23" name="Freeform 23"/>
          <p:cNvSpPr/>
          <p:nvPr/>
        </p:nvSpPr>
        <p:spPr>
          <a:xfrm>
            <a:off x="0" y="710"/>
            <a:ext cx="9373857" cy="10287000"/>
          </a:xfrm>
          <a:custGeom>
            <a:avLst/>
            <a:gdLst/>
            <a:ahLst/>
            <a:cxnLst/>
            <a:rect l="l" t="t" r="r" b="b"/>
            <a:pathLst>
              <a:path w="9373857" h="10287000">
                <a:moveTo>
                  <a:pt x="0" y="0"/>
                </a:moveTo>
                <a:lnTo>
                  <a:pt x="9373857" y="0"/>
                </a:lnTo>
                <a:lnTo>
                  <a:pt x="9373857" y="10287000"/>
                </a:lnTo>
                <a:lnTo>
                  <a:pt x="0" y="10287000"/>
                </a:lnTo>
                <a:lnTo>
                  <a:pt x="0" y="0"/>
                </a:lnTo>
                <a:close/>
              </a:path>
            </a:pathLst>
          </a:custGeom>
          <a:blipFill>
            <a:blip r:embed="rId5"/>
            <a:stretch>
              <a:fillRect r="-95095"/>
            </a:stretch>
          </a:blipFill>
        </p:spPr>
        <p:txBody>
          <a:bodyPr/>
          <a:lstStyle/>
          <a:p>
            <a:endParaRPr lang="en-US"/>
          </a:p>
        </p:txBody>
      </p:sp>
      <p:sp>
        <p:nvSpPr>
          <p:cNvPr id="24" name="TextBox 24"/>
          <p:cNvSpPr txBox="1"/>
          <p:nvPr/>
        </p:nvSpPr>
        <p:spPr>
          <a:xfrm>
            <a:off x="1257529" y="3264719"/>
            <a:ext cx="5612872" cy="3147264"/>
          </a:xfrm>
          <a:prstGeom prst="rect">
            <a:avLst/>
          </a:prstGeom>
        </p:spPr>
        <p:txBody>
          <a:bodyPr lIns="0" tIns="0" rIns="0" bIns="0" rtlCol="0" anchor="t">
            <a:spAutoFit/>
          </a:bodyPr>
          <a:lstStyle/>
          <a:p>
            <a:pPr algn="l">
              <a:lnSpc>
                <a:spcPts val="12363"/>
              </a:lnSpc>
            </a:pPr>
            <a:r>
              <a:rPr lang="en-US" sz="11239">
                <a:solidFill>
                  <a:srgbClr val="FFFFFF"/>
                </a:solidFill>
                <a:latin typeface="Enduro Narrow"/>
                <a:ea typeface="Enduro Narrow"/>
                <a:cs typeface="Enduro Narrow"/>
                <a:sym typeface="Enduro Narrow"/>
              </a:rPr>
              <a:t>Plan your</a:t>
            </a:r>
          </a:p>
          <a:p>
            <a:pPr algn="l">
              <a:lnSpc>
                <a:spcPts val="12363"/>
              </a:lnSpc>
            </a:pPr>
            <a:r>
              <a:rPr lang="en-US" sz="11239">
                <a:solidFill>
                  <a:srgbClr val="FFFFFF"/>
                </a:solidFill>
                <a:latin typeface="Enduro Narrow"/>
                <a:ea typeface="Enduro Narrow"/>
                <a:cs typeface="Enduro Narrow"/>
                <a:sym typeface="Enduro Narrow"/>
              </a:rPr>
              <a:t>launch</a:t>
            </a:r>
          </a:p>
        </p:txBody>
      </p:sp>
      <p:sp>
        <p:nvSpPr>
          <p:cNvPr id="25" name="TextBox 25"/>
          <p:cNvSpPr txBox="1"/>
          <p:nvPr/>
        </p:nvSpPr>
        <p:spPr>
          <a:xfrm>
            <a:off x="1392269" y="6644317"/>
            <a:ext cx="3354263" cy="492263"/>
          </a:xfrm>
          <a:prstGeom prst="rect">
            <a:avLst/>
          </a:prstGeom>
        </p:spPr>
        <p:txBody>
          <a:bodyPr lIns="0" tIns="0" rIns="0" bIns="0" rtlCol="0" anchor="t">
            <a:spAutoFit/>
          </a:bodyPr>
          <a:lstStyle/>
          <a:p>
            <a:pPr algn="l">
              <a:lnSpc>
                <a:spcPts val="4039"/>
              </a:lnSpc>
            </a:pPr>
            <a:r>
              <a:rPr lang="en-US" sz="2885">
                <a:solidFill>
                  <a:srgbClr val="FFFFFF"/>
                </a:solidFill>
                <a:latin typeface="Enduro"/>
                <a:ea typeface="Enduro"/>
                <a:cs typeface="Enduro"/>
                <a:sym typeface="Enduro"/>
              </a:rPr>
              <a:t>Top</a:t>
            </a:r>
            <a:r>
              <a:rPr lang="en-US" sz="2885" u="none">
                <a:solidFill>
                  <a:srgbClr val="FFFFFF"/>
                </a:solidFill>
                <a:latin typeface="Enduro"/>
                <a:ea typeface="Enduro"/>
                <a:cs typeface="Enduro"/>
                <a:sym typeface="Enduro"/>
              </a:rPr>
              <a:t> a</a:t>
            </a:r>
            <a:r>
              <a:rPr lang="en-US" sz="2885">
                <a:solidFill>
                  <a:srgbClr val="FFFFFF"/>
                </a:solidFill>
                <a:latin typeface="Enduro"/>
                <a:ea typeface="Enduro"/>
                <a:cs typeface="Enduro"/>
                <a:sym typeface="Enduro"/>
              </a:rPr>
              <a:t>ctions to take</a:t>
            </a:r>
          </a:p>
        </p:txBody>
      </p:sp>
      <p:sp>
        <p:nvSpPr>
          <p:cNvPr id="26" name="TextBox 26"/>
          <p:cNvSpPr txBox="1"/>
          <p:nvPr/>
        </p:nvSpPr>
        <p:spPr>
          <a:xfrm>
            <a:off x="1332665" y="2453955"/>
            <a:ext cx="3354263" cy="488725"/>
          </a:xfrm>
          <a:prstGeom prst="rect">
            <a:avLst/>
          </a:prstGeom>
        </p:spPr>
        <p:txBody>
          <a:bodyPr lIns="0" tIns="0" rIns="0" bIns="0" rtlCol="0" anchor="t">
            <a:spAutoFit/>
          </a:bodyPr>
          <a:lstStyle/>
          <a:p>
            <a:pPr algn="l">
              <a:lnSpc>
                <a:spcPts val="4039"/>
              </a:lnSpc>
            </a:pPr>
            <a:r>
              <a:rPr lang="en-US" sz="2885">
                <a:solidFill>
                  <a:srgbClr val="FFFFFF"/>
                </a:solidFill>
                <a:latin typeface="Enduro"/>
                <a:ea typeface="Enduro"/>
                <a:cs typeface="Enduro"/>
                <a:sym typeface="Enduro"/>
              </a:rPr>
              <a:t>Step 1</a:t>
            </a:r>
          </a:p>
        </p:txBody>
      </p:sp>
      <p:grpSp>
        <p:nvGrpSpPr>
          <p:cNvPr id="27" name="Group 27"/>
          <p:cNvGrpSpPr/>
          <p:nvPr/>
        </p:nvGrpSpPr>
        <p:grpSpPr>
          <a:xfrm>
            <a:off x="10331387" y="6122499"/>
            <a:ext cx="578968" cy="578968"/>
            <a:chOff x="0" y="0"/>
            <a:chExt cx="152486" cy="152486"/>
          </a:xfrm>
        </p:grpSpPr>
        <p:sp>
          <p:nvSpPr>
            <p:cNvPr id="28" name="Freeform 28"/>
            <p:cNvSpPr/>
            <p:nvPr/>
          </p:nvSpPr>
          <p:spPr>
            <a:xfrm>
              <a:off x="0" y="0"/>
              <a:ext cx="152486" cy="152486"/>
            </a:xfrm>
            <a:custGeom>
              <a:avLst/>
              <a:gdLst/>
              <a:ahLst/>
              <a:cxnLst/>
              <a:rect l="l" t="t" r="r" b="b"/>
              <a:pathLst>
                <a:path w="152486" h="152486">
                  <a:moveTo>
                    <a:pt x="76243" y="0"/>
                  </a:moveTo>
                  <a:lnTo>
                    <a:pt x="76243" y="0"/>
                  </a:lnTo>
                  <a:cubicBezTo>
                    <a:pt x="118350" y="0"/>
                    <a:pt x="152486" y="34135"/>
                    <a:pt x="152486" y="76243"/>
                  </a:cubicBezTo>
                  <a:lnTo>
                    <a:pt x="152486" y="76243"/>
                  </a:lnTo>
                  <a:cubicBezTo>
                    <a:pt x="152486" y="96464"/>
                    <a:pt x="144453" y="115856"/>
                    <a:pt x="130155" y="130155"/>
                  </a:cubicBezTo>
                  <a:cubicBezTo>
                    <a:pt x="115856" y="144453"/>
                    <a:pt x="96464" y="152486"/>
                    <a:pt x="76243" y="152486"/>
                  </a:cubicBezTo>
                  <a:lnTo>
                    <a:pt x="76243" y="152486"/>
                  </a:lnTo>
                  <a:cubicBezTo>
                    <a:pt x="56022" y="152486"/>
                    <a:pt x="36629" y="144453"/>
                    <a:pt x="22331" y="130155"/>
                  </a:cubicBezTo>
                  <a:cubicBezTo>
                    <a:pt x="8033" y="115856"/>
                    <a:pt x="0" y="96464"/>
                    <a:pt x="0" y="76243"/>
                  </a:cubicBezTo>
                  <a:lnTo>
                    <a:pt x="0" y="76243"/>
                  </a:lnTo>
                  <a:cubicBezTo>
                    <a:pt x="0" y="56022"/>
                    <a:pt x="8033" y="36629"/>
                    <a:pt x="22331" y="22331"/>
                  </a:cubicBezTo>
                  <a:cubicBezTo>
                    <a:pt x="36629" y="8033"/>
                    <a:pt x="56022" y="0"/>
                    <a:pt x="76243" y="0"/>
                  </a:cubicBezTo>
                  <a:close/>
                </a:path>
              </a:pathLst>
            </a:custGeom>
            <a:solidFill>
              <a:srgbClr val="FFDDCC"/>
            </a:solidFill>
          </p:spPr>
          <p:txBody>
            <a:bodyPr/>
            <a:lstStyle/>
            <a:p>
              <a:endParaRPr lang="en-US"/>
            </a:p>
          </p:txBody>
        </p:sp>
        <p:sp>
          <p:nvSpPr>
            <p:cNvPr id="29" name="TextBox 29"/>
            <p:cNvSpPr txBox="1"/>
            <p:nvPr/>
          </p:nvSpPr>
          <p:spPr>
            <a:xfrm>
              <a:off x="0" y="-38100"/>
              <a:ext cx="152486" cy="190586"/>
            </a:xfrm>
            <a:prstGeom prst="rect">
              <a:avLst/>
            </a:prstGeom>
          </p:spPr>
          <p:txBody>
            <a:bodyPr lIns="50800" tIns="50800" rIns="50800" bIns="50800" rtlCol="0" anchor="ctr"/>
            <a:lstStyle/>
            <a:p>
              <a:pPr algn="ctr">
                <a:lnSpc>
                  <a:spcPts val="2659"/>
                </a:lnSpc>
              </a:pPr>
              <a:endParaRPr/>
            </a:p>
          </p:txBody>
        </p:sp>
      </p:grpSp>
      <p:sp>
        <p:nvSpPr>
          <p:cNvPr id="30" name="Freeform 30"/>
          <p:cNvSpPr/>
          <p:nvPr/>
        </p:nvSpPr>
        <p:spPr>
          <a:xfrm>
            <a:off x="10476481" y="6295246"/>
            <a:ext cx="288781" cy="199159"/>
          </a:xfrm>
          <a:custGeom>
            <a:avLst/>
            <a:gdLst/>
            <a:ahLst/>
            <a:cxnLst/>
            <a:rect l="l" t="t" r="r" b="b"/>
            <a:pathLst>
              <a:path w="288781" h="199159">
                <a:moveTo>
                  <a:pt x="0" y="0"/>
                </a:moveTo>
                <a:lnTo>
                  <a:pt x="288780" y="0"/>
                </a:lnTo>
                <a:lnTo>
                  <a:pt x="288780" y="199159"/>
                </a:lnTo>
                <a:lnTo>
                  <a:pt x="0" y="199159"/>
                </a:lnTo>
                <a:lnTo>
                  <a:pt x="0" y="0"/>
                </a:lnTo>
                <a:close/>
              </a:path>
            </a:pathLst>
          </a:custGeom>
          <a:blipFill>
            <a:blip r:embed="rId2"/>
            <a:stretch>
              <a:fillRect/>
            </a:stretch>
          </a:blipFill>
        </p:spPr>
        <p:txBody>
          <a:bodyPr/>
          <a:lstStyle/>
          <a:p>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AF9F4"/>
        </a:solidFill>
        <a:effectLst/>
      </p:bgPr>
    </p:bg>
    <p:spTree>
      <p:nvGrpSpPr>
        <p:cNvPr id="1" name=""/>
        <p:cNvGrpSpPr/>
        <p:nvPr/>
      </p:nvGrpSpPr>
      <p:grpSpPr>
        <a:xfrm>
          <a:off x="0" y="0"/>
          <a:ext cx="0" cy="0"/>
          <a:chOff x="0" y="0"/>
          <a:chExt cx="0" cy="0"/>
        </a:xfrm>
      </p:grpSpPr>
      <p:grpSp>
        <p:nvGrpSpPr>
          <p:cNvPr id="2" name="Group 2"/>
          <p:cNvGrpSpPr/>
          <p:nvPr/>
        </p:nvGrpSpPr>
        <p:grpSpPr>
          <a:xfrm>
            <a:off x="15033811" y="769580"/>
            <a:ext cx="3810005" cy="518240"/>
            <a:chOff x="0" y="0"/>
            <a:chExt cx="1003458" cy="136491"/>
          </a:xfrm>
        </p:grpSpPr>
        <p:sp>
          <p:nvSpPr>
            <p:cNvPr id="3" name="Freeform 3"/>
            <p:cNvSpPr/>
            <p:nvPr/>
          </p:nvSpPr>
          <p:spPr>
            <a:xfrm>
              <a:off x="0" y="0"/>
              <a:ext cx="1003458" cy="136491"/>
            </a:xfrm>
            <a:custGeom>
              <a:avLst/>
              <a:gdLst/>
              <a:ahLst/>
              <a:cxnLst/>
              <a:rect l="l" t="t" r="r" b="b"/>
              <a:pathLst>
                <a:path w="1003458" h="136491">
                  <a:moveTo>
                    <a:pt x="12192" y="0"/>
                  </a:moveTo>
                  <a:lnTo>
                    <a:pt x="991266" y="0"/>
                  </a:lnTo>
                  <a:cubicBezTo>
                    <a:pt x="998000" y="0"/>
                    <a:pt x="1003458" y="5459"/>
                    <a:pt x="1003458" y="12192"/>
                  </a:cubicBezTo>
                  <a:lnTo>
                    <a:pt x="1003458" y="124299"/>
                  </a:lnTo>
                  <a:cubicBezTo>
                    <a:pt x="1003458" y="131033"/>
                    <a:pt x="998000" y="136491"/>
                    <a:pt x="991266" y="136491"/>
                  </a:cubicBezTo>
                  <a:lnTo>
                    <a:pt x="12192" y="136491"/>
                  </a:lnTo>
                  <a:cubicBezTo>
                    <a:pt x="8958" y="136491"/>
                    <a:pt x="5857" y="135207"/>
                    <a:pt x="3571" y="132920"/>
                  </a:cubicBezTo>
                  <a:cubicBezTo>
                    <a:pt x="1285" y="130634"/>
                    <a:pt x="0" y="127533"/>
                    <a:pt x="0" y="124299"/>
                  </a:cubicBezTo>
                  <a:lnTo>
                    <a:pt x="0" y="12192"/>
                  </a:lnTo>
                  <a:cubicBezTo>
                    <a:pt x="0" y="8958"/>
                    <a:pt x="1285" y="5857"/>
                    <a:pt x="3571" y="3571"/>
                  </a:cubicBezTo>
                  <a:cubicBezTo>
                    <a:pt x="5857" y="1285"/>
                    <a:pt x="8958" y="0"/>
                    <a:pt x="12192" y="0"/>
                  </a:cubicBezTo>
                  <a:close/>
                </a:path>
              </a:pathLst>
            </a:custGeom>
            <a:solidFill>
              <a:srgbClr val="9B4623"/>
            </a:solidFill>
          </p:spPr>
          <p:txBody>
            <a:bodyPr/>
            <a:lstStyle/>
            <a:p>
              <a:endParaRPr lang="en-US"/>
            </a:p>
          </p:txBody>
        </p:sp>
        <p:sp>
          <p:nvSpPr>
            <p:cNvPr id="4" name="TextBox 4"/>
            <p:cNvSpPr txBox="1"/>
            <p:nvPr/>
          </p:nvSpPr>
          <p:spPr>
            <a:xfrm>
              <a:off x="0" y="-9525"/>
              <a:ext cx="1003458" cy="146016"/>
            </a:xfrm>
            <a:prstGeom prst="rect">
              <a:avLst/>
            </a:prstGeom>
          </p:spPr>
          <p:txBody>
            <a:bodyPr lIns="50800" tIns="50800" rIns="50800" bIns="50800" rtlCol="0" anchor="ctr"/>
            <a:lstStyle/>
            <a:p>
              <a:pPr algn="r">
                <a:lnSpc>
                  <a:spcPts val="2400"/>
                </a:lnSpc>
              </a:pPr>
              <a:endParaRPr/>
            </a:p>
          </p:txBody>
        </p:sp>
      </p:grpSp>
      <p:grpSp>
        <p:nvGrpSpPr>
          <p:cNvPr id="5" name="Group 5"/>
          <p:cNvGrpSpPr/>
          <p:nvPr/>
        </p:nvGrpSpPr>
        <p:grpSpPr>
          <a:xfrm>
            <a:off x="1028700" y="1028700"/>
            <a:ext cx="14886843" cy="1015663"/>
            <a:chOff x="0" y="0"/>
            <a:chExt cx="19849124" cy="1354217"/>
          </a:xfrm>
        </p:grpSpPr>
        <p:sp>
          <p:nvSpPr>
            <p:cNvPr id="6" name="Freeform 6"/>
            <p:cNvSpPr/>
            <p:nvPr/>
          </p:nvSpPr>
          <p:spPr>
            <a:xfrm>
              <a:off x="0" y="0"/>
              <a:ext cx="19849125" cy="1354217"/>
            </a:xfrm>
            <a:custGeom>
              <a:avLst/>
              <a:gdLst/>
              <a:ahLst/>
              <a:cxnLst/>
              <a:rect l="l" t="t" r="r" b="b"/>
              <a:pathLst>
                <a:path w="19849125" h="1354217">
                  <a:moveTo>
                    <a:pt x="0" y="0"/>
                  </a:moveTo>
                  <a:lnTo>
                    <a:pt x="19849125" y="0"/>
                  </a:lnTo>
                  <a:lnTo>
                    <a:pt x="19849125" y="1354217"/>
                  </a:lnTo>
                  <a:lnTo>
                    <a:pt x="0" y="1354217"/>
                  </a:lnTo>
                  <a:close/>
                </a:path>
              </a:pathLst>
            </a:custGeom>
            <a:solidFill>
              <a:srgbClr val="FAF9F4">
                <a:alpha val="0"/>
              </a:srgbClr>
            </a:solidFill>
          </p:spPr>
          <p:txBody>
            <a:bodyPr/>
            <a:lstStyle/>
            <a:p>
              <a:endParaRPr lang="en-US"/>
            </a:p>
          </p:txBody>
        </p:sp>
        <p:sp>
          <p:nvSpPr>
            <p:cNvPr id="7" name="TextBox 7"/>
            <p:cNvSpPr txBox="1"/>
            <p:nvPr/>
          </p:nvSpPr>
          <p:spPr>
            <a:xfrm>
              <a:off x="0" y="-9525"/>
              <a:ext cx="19849124" cy="1363742"/>
            </a:xfrm>
            <a:prstGeom prst="rect">
              <a:avLst/>
            </a:prstGeom>
          </p:spPr>
          <p:txBody>
            <a:bodyPr lIns="0" tIns="0" rIns="0" bIns="0" rtlCol="0" anchor="t"/>
            <a:lstStyle/>
            <a:p>
              <a:pPr algn="l">
                <a:lnSpc>
                  <a:spcPts val="6000"/>
                </a:lnSpc>
              </a:pPr>
              <a:r>
                <a:rPr lang="en-US" sz="5000">
                  <a:solidFill>
                    <a:srgbClr val="394646"/>
                  </a:solidFill>
                  <a:latin typeface="Enduro Narrow"/>
                  <a:ea typeface="Enduro Narrow"/>
                  <a:cs typeface="Enduro Narrow"/>
                  <a:sym typeface="Enduro Narrow"/>
                </a:rPr>
                <a:t>First, tackle the how, who, and when of your launch</a:t>
              </a:r>
            </a:p>
          </p:txBody>
        </p:sp>
      </p:grpSp>
      <p:sp>
        <p:nvSpPr>
          <p:cNvPr id="8" name="TextBox 8"/>
          <p:cNvSpPr txBox="1"/>
          <p:nvPr/>
        </p:nvSpPr>
        <p:spPr>
          <a:xfrm>
            <a:off x="1028700" y="5013571"/>
            <a:ext cx="6765638" cy="1521684"/>
          </a:xfrm>
          <a:prstGeom prst="rect">
            <a:avLst/>
          </a:prstGeom>
        </p:spPr>
        <p:txBody>
          <a:bodyPr lIns="0" tIns="0" rIns="0" bIns="0" rtlCol="0" anchor="t">
            <a:spAutoFit/>
          </a:bodyPr>
          <a:lstStyle/>
          <a:p>
            <a:pPr algn="l">
              <a:lnSpc>
                <a:spcPts val="2424"/>
              </a:lnSpc>
            </a:pPr>
            <a:r>
              <a:rPr lang="en-US" sz="1942">
                <a:solidFill>
                  <a:srgbClr val="114954"/>
                </a:solidFill>
                <a:latin typeface="Enduro"/>
                <a:ea typeface="Enduro"/>
                <a:cs typeface="Enduro"/>
                <a:sym typeface="Enduro"/>
              </a:rPr>
              <a:t>For organizations with more than 500 employees, we suggest starting with a phased launch. Begin with a small, targeted group—such as a specific team, department, or region—made up of motivated learners and influential managers.</a:t>
            </a:r>
          </a:p>
        </p:txBody>
      </p:sp>
      <p:sp>
        <p:nvSpPr>
          <p:cNvPr id="9" name="TextBox 9"/>
          <p:cNvSpPr txBox="1"/>
          <p:nvPr/>
        </p:nvSpPr>
        <p:spPr>
          <a:xfrm>
            <a:off x="1028700" y="7864952"/>
            <a:ext cx="6670913" cy="1521684"/>
          </a:xfrm>
          <a:prstGeom prst="rect">
            <a:avLst/>
          </a:prstGeom>
        </p:spPr>
        <p:txBody>
          <a:bodyPr lIns="0" tIns="0" rIns="0" bIns="0" rtlCol="0" anchor="t">
            <a:spAutoFit/>
          </a:bodyPr>
          <a:lstStyle/>
          <a:p>
            <a:pPr algn="l">
              <a:lnSpc>
                <a:spcPts val="2424"/>
              </a:lnSpc>
            </a:pPr>
            <a:r>
              <a:rPr lang="en-US" sz="1942">
                <a:solidFill>
                  <a:srgbClr val="114954"/>
                </a:solidFill>
                <a:latin typeface="Enduro"/>
                <a:ea typeface="Enduro"/>
                <a:cs typeface="Enduro"/>
                <a:sym typeface="Enduro"/>
              </a:rPr>
              <a:t>Smaller groups are easier to support and adapt with. They also help you build internal champions who can share wins, give feedback, and generate buzz—helping you scale faster and with more impact.</a:t>
            </a:r>
          </a:p>
          <a:p>
            <a:pPr algn="l">
              <a:lnSpc>
                <a:spcPts val="2424"/>
              </a:lnSpc>
            </a:pPr>
            <a:endParaRPr lang="en-US" sz="1942">
              <a:solidFill>
                <a:srgbClr val="114954"/>
              </a:solidFill>
              <a:latin typeface="Enduro"/>
              <a:ea typeface="Enduro"/>
              <a:cs typeface="Enduro"/>
              <a:sym typeface="Enduro"/>
            </a:endParaRPr>
          </a:p>
        </p:txBody>
      </p:sp>
      <p:sp>
        <p:nvSpPr>
          <p:cNvPr id="10" name="TextBox 10"/>
          <p:cNvSpPr txBox="1"/>
          <p:nvPr/>
        </p:nvSpPr>
        <p:spPr>
          <a:xfrm>
            <a:off x="1028700" y="4371115"/>
            <a:ext cx="4264270" cy="467487"/>
          </a:xfrm>
          <a:prstGeom prst="rect">
            <a:avLst/>
          </a:prstGeom>
        </p:spPr>
        <p:txBody>
          <a:bodyPr lIns="0" tIns="0" rIns="0" bIns="0" rtlCol="0" anchor="t">
            <a:spAutoFit/>
          </a:bodyPr>
          <a:lstStyle/>
          <a:p>
            <a:pPr algn="l">
              <a:lnSpc>
                <a:spcPts val="3744"/>
              </a:lnSpc>
            </a:pPr>
            <a:r>
              <a:rPr lang="en-US" sz="3000">
                <a:solidFill>
                  <a:srgbClr val="114954"/>
                </a:solidFill>
                <a:latin typeface="Enduro"/>
                <a:ea typeface="Enduro"/>
                <a:cs typeface="Enduro"/>
                <a:sym typeface="Enduro"/>
              </a:rPr>
              <a:t>Go1 recommends</a:t>
            </a:r>
          </a:p>
        </p:txBody>
      </p:sp>
      <p:sp>
        <p:nvSpPr>
          <p:cNvPr id="11" name="TextBox 11"/>
          <p:cNvSpPr txBox="1"/>
          <p:nvPr/>
        </p:nvSpPr>
        <p:spPr>
          <a:xfrm>
            <a:off x="1028700" y="7226015"/>
            <a:ext cx="4264270" cy="467487"/>
          </a:xfrm>
          <a:prstGeom prst="rect">
            <a:avLst/>
          </a:prstGeom>
        </p:spPr>
        <p:txBody>
          <a:bodyPr lIns="0" tIns="0" rIns="0" bIns="0" rtlCol="0" anchor="t">
            <a:spAutoFit/>
          </a:bodyPr>
          <a:lstStyle/>
          <a:p>
            <a:pPr algn="l">
              <a:lnSpc>
                <a:spcPts val="3744"/>
              </a:lnSpc>
            </a:pPr>
            <a:r>
              <a:rPr lang="en-US" sz="3000">
                <a:solidFill>
                  <a:srgbClr val="114954"/>
                </a:solidFill>
                <a:latin typeface="Enduro"/>
                <a:ea typeface="Enduro"/>
                <a:cs typeface="Enduro"/>
                <a:sym typeface="Enduro"/>
              </a:rPr>
              <a:t>Why?</a:t>
            </a:r>
          </a:p>
        </p:txBody>
      </p:sp>
      <p:grpSp>
        <p:nvGrpSpPr>
          <p:cNvPr id="12" name="Group 12"/>
          <p:cNvGrpSpPr/>
          <p:nvPr/>
        </p:nvGrpSpPr>
        <p:grpSpPr>
          <a:xfrm>
            <a:off x="1028700" y="3254980"/>
            <a:ext cx="7352039" cy="740639"/>
            <a:chOff x="0" y="0"/>
            <a:chExt cx="1936339" cy="195065"/>
          </a:xfrm>
        </p:grpSpPr>
        <p:sp>
          <p:nvSpPr>
            <p:cNvPr id="13" name="Freeform 13"/>
            <p:cNvSpPr/>
            <p:nvPr/>
          </p:nvSpPr>
          <p:spPr>
            <a:xfrm>
              <a:off x="0" y="0"/>
              <a:ext cx="1936339" cy="195065"/>
            </a:xfrm>
            <a:custGeom>
              <a:avLst/>
              <a:gdLst/>
              <a:ahLst/>
              <a:cxnLst/>
              <a:rect l="l" t="t" r="r" b="b"/>
              <a:pathLst>
                <a:path w="1936339" h="195065">
                  <a:moveTo>
                    <a:pt x="6318" y="0"/>
                  </a:moveTo>
                  <a:lnTo>
                    <a:pt x="1930021" y="0"/>
                  </a:lnTo>
                  <a:cubicBezTo>
                    <a:pt x="1931697" y="0"/>
                    <a:pt x="1933304" y="666"/>
                    <a:pt x="1934489" y="1851"/>
                  </a:cubicBezTo>
                  <a:cubicBezTo>
                    <a:pt x="1935674" y="3035"/>
                    <a:pt x="1936339" y="4642"/>
                    <a:pt x="1936339" y="6318"/>
                  </a:cubicBezTo>
                  <a:lnTo>
                    <a:pt x="1936339" y="188747"/>
                  </a:lnTo>
                  <a:cubicBezTo>
                    <a:pt x="1936339" y="192237"/>
                    <a:pt x="1933511" y="195065"/>
                    <a:pt x="1930021" y="195065"/>
                  </a:cubicBezTo>
                  <a:lnTo>
                    <a:pt x="6318" y="195065"/>
                  </a:lnTo>
                  <a:cubicBezTo>
                    <a:pt x="4642" y="195065"/>
                    <a:pt x="3035" y="194400"/>
                    <a:pt x="1851" y="193215"/>
                  </a:cubicBezTo>
                  <a:cubicBezTo>
                    <a:pt x="666" y="192030"/>
                    <a:pt x="0" y="190423"/>
                    <a:pt x="0" y="188747"/>
                  </a:cubicBezTo>
                  <a:lnTo>
                    <a:pt x="0" y="6318"/>
                  </a:lnTo>
                  <a:cubicBezTo>
                    <a:pt x="0" y="4642"/>
                    <a:pt x="666" y="3035"/>
                    <a:pt x="1851" y="1851"/>
                  </a:cubicBezTo>
                  <a:cubicBezTo>
                    <a:pt x="3035" y="666"/>
                    <a:pt x="4642" y="0"/>
                    <a:pt x="6318" y="0"/>
                  </a:cubicBezTo>
                  <a:close/>
                </a:path>
              </a:pathLst>
            </a:custGeom>
            <a:solidFill>
              <a:srgbClr val="D3EAEF"/>
            </a:solidFill>
          </p:spPr>
          <p:txBody>
            <a:bodyPr/>
            <a:lstStyle/>
            <a:p>
              <a:endParaRPr lang="en-US"/>
            </a:p>
          </p:txBody>
        </p:sp>
        <p:sp>
          <p:nvSpPr>
            <p:cNvPr id="14" name="TextBox 14"/>
            <p:cNvSpPr txBox="1"/>
            <p:nvPr/>
          </p:nvSpPr>
          <p:spPr>
            <a:xfrm>
              <a:off x="0" y="-9525"/>
              <a:ext cx="1936339" cy="204590"/>
            </a:xfrm>
            <a:prstGeom prst="rect">
              <a:avLst/>
            </a:prstGeom>
          </p:spPr>
          <p:txBody>
            <a:bodyPr lIns="50800" tIns="50800" rIns="50800" bIns="50800" rtlCol="0" anchor="ctr"/>
            <a:lstStyle/>
            <a:p>
              <a:pPr algn="r">
                <a:lnSpc>
                  <a:spcPts val="2400"/>
                </a:lnSpc>
              </a:pPr>
              <a:endParaRPr/>
            </a:p>
          </p:txBody>
        </p:sp>
      </p:grpSp>
      <p:grpSp>
        <p:nvGrpSpPr>
          <p:cNvPr id="15" name="Group 15"/>
          <p:cNvGrpSpPr/>
          <p:nvPr/>
        </p:nvGrpSpPr>
        <p:grpSpPr>
          <a:xfrm>
            <a:off x="9189016" y="3254980"/>
            <a:ext cx="7352039" cy="740639"/>
            <a:chOff x="0" y="0"/>
            <a:chExt cx="1936339" cy="195065"/>
          </a:xfrm>
        </p:grpSpPr>
        <p:sp>
          <p:nvSpPr>
            <p:cNvPr id="16" name="Freeform 16"/>
            <p:cNvSpPr/>
            <p:nvPr/>
          </p:nvSpPr>
          <p:spPr>
            <a:xfrm>
              <a:off x="0" y="0"/>
              <a:ext cx="1936339" cy="195065"/>
            </a:xfrm>
            <a:custGeom>
              <a:avLst/>
              <a:gdLst/>
              <a:ahLst/>
              <a:cxnLst/>
              <a:rect l="l" t="t" r="r" b="b"/>
              <a:pathLst>
                <a:path w="1936339" h="195065">
                  <a:moveTo>
                    <a:pt x="6318" y="0"/>
                  </a:moveTo>
                  <a:lnTo>
                    <a:pt x="1930021" y="0"/>
                  </a:lnTo>
                  <a:cubicBezTo>
                    <a:pt x="1931697" y="0"/>
                    <a:pt x="1933304" y="666"/>
                    <a:pt x="1934489" y="1851"/>
                  </a:cubicBezTo>
                  <a:cubicBezTo>
                    <a:pt x="1935674" y="3035"/>
                    <a:pt x="1936339" y="4642"/>
                    <a:pt x="1936339" y="6318"/>
                  </a:cubicBezTo>
                  <a:lnTo>
                    <a:pt x="1936339" y="188747"/>
                  </a:lnTo>
                  <a:cubicBezTo>
                    <a:pt x="1936339" y="192237"/>
                    <a:pt x="1933511" y="195065"/>
                    <a:pt x="1930021" y="195065"/>
                  </a:cubicBezTo>
                  <a:lnTo>
                    <a:pt x="6318" y="195065"/>
                  </a:lnTo>
                  <a:cubicBezTo>
                    <a:pt x="4642" y="195065"/>
                    <a:pt x="3035" y="194400"/>
                    <a:pt x="1851" y="193215"/>
                  </a:cubicBezTo>
                  <a:cubicBezTo>
                    <a:pt x="666" y="192030"/>
                    <a:pt x="0" y="190423"/>
                    <a:pt x="0" y="188747"/>
                  </a:cubicBezTo>
                  <a:lnTo>
                    <a:pt x="0" y="6318"/>
                  </a:lnTo>
                  <a:cubicBezTo>
                    <a:pt x="0" y="4642"/>
                    <a:pt x="666" y="3035"/>
                    <a:pt x="1851" y="1851"/>
                  </a:cubicBezTo>
                  <a:cubicBezTo>
                    <a:pt x="3035" y="666"/>
                    <a:pt x="4642" y="0"/>
                    <a:pt x="6318" y="0"/>
                  </a:cubicBezTo>
                  <a:close/>
                </a:path>
              </a:pathLst>
            </a:custGeom>
            <a:solidFill>
              <a:srgbClr val="DEF1DA"/>
            </a:solidFill>
          </p:spPr>
          <p:txBody>
            <a:bodyPr/>
            <a:lstStyle/>
            <a:p>
              <a:endParaRPr lang="en-US"/>
            </a:p>
          </p:txBody>
        </p:sp>
        <p:sp>
          <p:nvSpPr>
            <p:cNvPr id="17" name="TextBox 17"/>
            <p:cNvSpPr txBox="1"/>
            <p:nvPr/>
          </p:nvSpPr>
          <p:spPr>
            <a:xfrm>
              <a:off x="0" y="-9525"/>
              <a:ext cx="1936339" cy="204590"/>
            </a:xfrm>
            <a:prstGeom prst="rect">
              <a:avLst/>
            </a:prstGeom>
          </p:spPr>
          <p:txBody>
            <a:bodyPr lIns="50800" tIns="50800" rIns="50800" bIns="50800" rtlCol="0" anchor="ctr"/>
            <a:lstStyle/>
            <a:p>
              <a:pPr algn="r">
                <a:lnSpc>
                  <a:spcPts val="2400"/>
                </a:lnSpc>
              </a:pPr>
              <a:endParaRPr/>
            </a:p>
          </p:txBody>
        </p:sp>
      </p:grpSp>
      <p:grpSp>
        <p:nvGrpSpPr>
          <p:cNvPr id="18" name="Group 18"/>
          <p:cNvGrpSpPr/>
          <p:nvPr/>
        </p:nvGrpSpPr>
        <p:grpSpPr>
          <a:xfrm>
            <a:off x="1255525" y="3328637"/>
            <a:ext cx="7695072" cy="666982"/>
            <a:chOff x="0" y="0"/>
            <a:chExt cx="15623807" cy="1354217"/>
          </a:xfrm>
        </p:grpSpPr>
        <p:sp>
          <p:nvSpPr>
            <p:cNvPr id="19" name="Freeform 19"/>
            <p:cNvSpPr/>
            <p:nvPr/>
          </p:nvSpPr>
          <p:spPr>
            <a:xfrm>
              <a:off x="0" y="0"/>
              <a:ext cx="15623808" cy="1354217"/>
            </a:xfrm>
            <a:custGeom>
              <a:avLst/>
              <a:gdLst/>
              <a:ahLst/>
              <a:cxnLst/>
              <a:rect l="l" t="t" r="r" b="b"/>
              <a:pathLst>
                <a:path w="15623808" h="1354217">
                  <a:moveTo>
                    <a:pt x="0" y="0"/>
                  </a:moveTo>
                  <a:lnTo>
                    <a:pt x="15623808" y="0"/>
                  </a:lnTo>
                  <a:lnTo>
                    <a:pt x="15623808" y="1354217"/>
                  </a:lnTo>
                  <a:lnTo>
                    <a:pt x="0" y="1354217"/>
                  </a:lnTo>
                  <a:close/>
                </a:path>
              </a:pathLst>
            </a:custGeom>
            <a:solidFill>
              <a:srgbClr val="FAF9F4">
                <a:alpha val="0"/>
              </a:srgbClr>
            </a:solidFill>
          </p:spPr>
          <p:txBody>
            <a:bodyPr/>
            <a:lstStyle/>
            <a:p>
              <a:endParaRPr lang="en-US"/>
            </a:p>
          </p:txBody>
        </p:sp>
        <p:sp>
          <p:nvSpPr>
            <p:cNvPr id="20" name="TextBox 20"/>
            <p:cNvSpPr txBox="1"/>
            <p:nvPr/>
          </p:nvSpPr>
          <p:spPr>
            <a:xfrm>
              <a:off x="0" y="-9525"/>
              <a:ext cx="15623807" cy="1363742"/>
            </a:xfrm>
            <a:prstGeom prst="rect">
              <a:avLst/>
            </a:prstGeom>
          </p:spPr>
          <p:txBody>
            <a:bodyPr lIns="0" tIns="0" rIns="0" bIns="0" rtlCol="0" anchor="ctr"/>
            <a:lstStyle/>
            <a:p>
              <a:pPr algn="l">
                <a:lnSpc>
                  <a:spcPts val="3600"/>
                </a:lnSpc>
              </a:pPr>
              <a:r>
                <a:rPr lang="en-US" sz="3000">
                  <a:solidFill>
                    <a:srgbClr val="394646"/>
                  </a:solidFill>
                  <a:latin typeface="Enduro Narrow"/>
                  <a:ea typeface="Enduro Narrow"/>
                  <a:cs typeface="Enduro Narrow"/>
                  <a:sym typeface="Enduro Narrow"/>
                </a:rPr>
                <a:t>Phased launch or big bang? Who to start with?</a:t>
              </a:r>
            </a:p>
          </p:txBody>
        </p:sp>
      </p:grpSp>
      <p:sp>
        <p:nvSpPr>
          <p:cNvPr id="21" name="TextBox 21"/>
          <p:cNvSpPr txBox="1"/>
          <p:nvPr/>
        </p:nvSpPr>
        <p:spPr>
          <a:xfrm>
            <a:off x="9189016" y="5013571"/>
            <a:ext cx="7243144" cy="2131284"/>
          </a:xfrm>
          <a:prstGeom prst="rect">
            <a:avLst/>
          </a:prstGeom>
        </p:spPr>
        <p:txBody>
          <a:bodyPr lIns="0" tIns="0" rIns="0" bIns="0" rtlCol="0" anchor="t">
            <a:spAutoFit/>
          </a:bodyPr>
          <a:lstStyle/>
          <a:p>
            <a:pPr marL="419386" lvl="1" indent="-209693" algn="l">
              <a:lnSpc>
                <a:spcPts val="2424"/>
              </a:lnSpc>
              <a:buFont typeface="Arial"/>
              <a:buChar char="•"/>
            </a:pPr>
            <a:r>
              <a:rPr lang="en-US" sz="1942">
                <a:solidFill>
                  <a:srgbClr val="114954"/>
                </a:solidFill>
                <a:latin typeface="Enduro"/>
                <a:ea typeface="Enduro"/>
                <a:cs typeface="Enduro"/>
                <a:sym typeface="Enduro"/>
              </a:rPr>
              <a:t>Launch alongside other initiatives to create a seamless experience (e.g. new LMS rollout,  onboarding)</a:t>
            </a:r>
          </a:p>
          <a:p>
            <a:pPr marL="419386" lvl="1" indent="-209693" algn="l">
              <a:lnSpc>
                <a:spcPts val="2424"/>
              </a:lnSpc>
              <a:buFont typeface="Arial"/>
              <a:buChar char="•"/>
            </a:pPr>
            <a:r>
              <a:rPr lang="en-US" sz="1942">
                <a:solidFill>
                  <a:srgbClr val="114954"/>
                </a:solidFill>
                <a:latin typeface="Enduro"/>
                <a:ea typeface="Enduro"/>
                <a:cs typeface="Enduro"/>
                <a:sym typeface="Enduro"/>
              </a:rPr>
              <a:t>Align with a key moment—like the start of a new quarter or a campaign kickoff—to boost visibility</a:t>
            </a:r>
          </a:p>
          <a:p>
            <a:pPr marL="419386" lvl="1" indent="-209693" algn="l">
              <a:lnSpc>
                <a:spcPts val="2424"/>
              </a:lnSpc>
              <a:buFont typeface="Arial"/>
              <a:buChar char="•"/>
            </a:pPr>
            <a:r>
              <a:rPr lang="en-US" sz="1942">
                <a:solidFill>
                  <a:srgbClr val="114954"/>
                </a:solidFill>
                <a:latin typeface="Enduro"/>
                <a:ea typeface="Enduro"/>
                <a:cs typeface="Enduro"/>
                <a:sym typeface="Enduro"/>
              </a:rPr>
              <a:t>Create a dedicated learning day to give people the time and space to engage meaningfully</a:t>
            </a:r>
          </a:p>
          <a:p>
            <a:pPr algn="l">
              <a:lnSpc>
                <a:spcPts val="2424"/>
              </a:lnSpc>
            </a:pPr>
            <a:endParaRPr lang="en-US" sz="1942">
              <a:solidFill>
                <a:srgbClr val="114954"/>
              </a:solidFill>
              <a:latin typeface="Enduro"/>
              <a:ea typeface="Enduro"/>
              <a:cs typeface="Enduro"/>
              <a:sym typeface="Enduro"/>
            </a:endParaRPr>
          </a:p>
        </p:txBody>
      </p:sp>
      <p:sp>
        <p:nvSpPr>
          <p:cNvPr id="22" name="TextBox 22"/>
          <p:cNvSpPr txBox="1"/>
          <p:nvPr/>
        </p:nvSpPr>
        <p:spPr>
          <a:xfrm>
            <a:off x="9189016" y="7864952"/>
            <a:ext cx="6906018" cy="1521684"/>
          </a:xfrm>
          <a:prstGeom prst="rect">
            <a:avLst/>
          </a:prstGeom>
        </p:spPr>
        <p:txBody>
          <a:bodyPr lIns="0" tIns="0" rIns="0" bIns="0" rtlCol="0" anchor="t">
            <a:spAutoFit/>
          </a:bodyPr>
          <a:lstStyle/>
          <a:p>
            <a:pPr algn="l">
              <a:lnSpc>
                <a:spcPts val="2424"/>
              </a:lnSpc>
            </a:pPr>
            <a:r>
              <a:rPr lang="en-US" sz="1942">
                <a:solidFill>
                  <a:srgbClr val="114954"/>
                </a:solidFill>
                <a:latin typeface="Enduro"/>
                <a:ea typeface="Enduro"/>
                <a:cs typeface="Enduro"/>
                <a:sym typeface="Enduro"/>
              </a:rPr>
              <a:t>Timing your launch well builds momentum from day one. When it’s tied to a bigger moment or given its own spotlight, your launch feels purposeful—not just another task. That clarity helps your message land, and encourages stronger participation.</a:t>
            </a:r>
          </a:p>
        </p:txBody>
      </p:sp>
      <p:sp>
        <p:nvSpPr>
          <p:cNvPr id="23" name="TextBox 23"/>
          <p:cNvSpPr txBox="1"/>
          <p:nvPr/>
        </p:nvSpPr>
        <p:spPr>
          <a:xfrm>
            <a:off x="9189016" y="4371115"/>
            <a:ext cx="4264270" cy="467487"/>
          </a:xfrm>
          <a:prstGeom prst="rect">
            <a:avLst/>
          </a:prstGeom>
        </p:spPr>
        <p:txBody>
          <a:bodyPr lIns="0" tIns="0" rIns="0" bIns="0" rtlCol="0" anchor="t">
            <a:spAutoFit/>
          </a:bodyPr>
          <a:lstStyle/>
          <a:p>
            <a:pPr algn="l">
              <a:lnSpc>
                <a:spcPts val="3744"/>
              </a:lnSpc>
            </a:pPr>
            <a:r>
              <a:rPr lang="en-US" sz="3000">
                <a:solidFill>
                  <a:srgbClr val="114954"/>
                </a:solidFill>
                <a:latin typeface="Enduro"/>
                <a:ea typeface="Enduro"/>
                <a:cs typeface="Enduro"/>
                <a:sym typeface="Enduro"/>
              </a:rPr>
              <a:t>Go1 recommends</a:t>
            </a:r>
          </a:p>
        </p:txBody>
      </p:sp>
      <p:sp>
        <p:nvSpPr>
          <p:cNvPr id="24" name="TextBox 24"/>
          <p:cNvSpPr txBox="1"/>
          <p:nvPr/>
        </p:nvSpPr>
        <p:spPr>
          <a:xfrm>
            <a:off x="9189016" y="7226015"/>
            <a:ext cx="4264270" cy="467487"/>
          </a:xfrm>
          <a:prstGeom prst="rect">
            <a:avLst/>
          </a:prstGeom>
        </p:spPr>
        <p:txBody>
          <a:bodyPr lIns="0" tIns="0" rIns="0" bIns="0" rtlCol="0" anchor="t">
            <a:spAutoFit/>
          </a:bodyPr>
          <a:lstStyle/>
          <a:p>
            <a:pPr algn="l">
              <a:lnSpc>
                <a:spcPts val="3744"/>
              </a:lnSpc>
            </a:pPr>
            <a:r>
              <a:rPr lang="en-US" sz="3000">
                <a:solidFill>
                  <a:srgbClr val="114954"/>
                </a:solidFill>
                <a:latin typeface="Enduro"/>
                <a:ea typeface="Enduro"/>
                <a:cs typeface="Enduro"/>
                <a:sym typeface="Enduro"/>
              </a:rPr>
              <a:t>Why?</a:t>
            </a:r>
          </a:p>
        </p:txBody>
      </p:sp>
      <p:grpSp>
        <p:nvGrpSpPr>
          <p:cNvPr id="25" name="Group 25"/>
          <p:cNvGrpSpPr/>
          <p:nvPr/>
        </p:nvGrpSpPr>
        <p:grpSpPr>
          <a:xfrm>
            <a:off x="9510914" y="3291808"/>
            <a:ext cx="6517742" cy="666982"/>
            <a:chOff x="0" y="0"/>
            <a:chExt cx="10633029" cy="1088113"/>
          </a:xfrm>
        </p:grpSpPr>
        <p:sp>
          <p:nvSpPr>
            <p:cNvPr id="26" name="Freeform 26"/>
            <p:cNvSpPr/>
            <p:nvPr/>
          </p:nvSpPr>
          <p:spPr>
            <a:xfrm>
              <a:off x="0" y="0"/>
              <a:ext cx="10633030" cy="1088113"/>
            </a:xfrm>
            <a:custGeom>
              <a:avLst/>
              <a:gdLst/>
              <a:ahLst/>
              <a:cxnLst/>
              <a:rect l="l" t="t" r="r" b="b"/>
              <a:pathLst>
                <a:path w="10633030" h="1088113">
                  <a:moveTo>
                    <a:pt x="0" y="0"/>
                  </a:moveTo>
                  <a:lnTo>
                    <a:pt x="10633030" y="0"/>
                  </a:lnTo>
                  <a:lnTo>
                    <a:pt x="10633030" y="1088113"/>
                  </a:lnTo>
                  <a:lnTo>
                    <a:pt x="0" y="1088113"/>
                  </a:lnTo>
                  <a:close/>
                </a:path>
              </a:pathLst>
            </a:custGeom>
            <a:solidFill>
              <a:srgbClr val="FAF9F4">
                <a:alpha val="0"/>
              </a:srgbClr>
            </a:solidFill>
          </p:spPr>
          <p:txBody>
            <a:bodyPr/>
            <a:lstStyle/>
            <a:p>
              <a:endParaRPr lang="en-US"/>
            </a:p>
          </p:txBody>
        </p:sp>
        <p:sp>
          <p:nvSpPr>
            <p:cNvPr id="27" name="TextBox 27"/>
            <p:cNvSpPr txBox="1"/>
            <p:nvPr/>
          </p:nvSpPr>
          <p:spPr>
            <a:xfrm>
              <a:off x="0" y="-9525"/>
              <a:ext cx="10633029" cy="1097638"/>
            </a:xfrm>
            <a:prstGeom prst="rect">
              <a:avLst/>
            </a:prstGeom>
          </p:spPr>
          <p:txBody>
            <a:bodyPr lIns="0" tIns="0" rIns="0" bIns="0" rtlCol="0" anchor="ctr"/>
            <a:lstStyle/>
            <a:p>
              <a:pPr algn="l">
                <a:lnSpc>
                  <a:spcPts val="3600"/>
                </a:lnSpc>
              </a:pPr>
              <a:r>
                <a:rPr lang="en-US" sz="3000">
                  <a:solidFill>
                    <a:srgbClr val="394646"/>
                  </a:solidFill>
                  <a:latin typeface="Enduro Narrow"/>
                  <a:ea typeface="Enduro Narrow"/>
                  <a:cs typeface="Enduro Narrow"/>
                  <a:sym typeface="Enduro Narrow"/>
                </a:rPr>
                <a:t>How should we pick our launch date?</a:t>
              </a:r>
            </a:p>
          </p:txBody>
        </p:sp>
      </p:grpSp>
      <p:sp>
        <p:nvSpPr>
          <p:cNvPr id="28" name="TextBox 28"/>
          <p:cNvSpPr txBox="1"/>
          <p:nvPr/>
        </p:nvSpPr>
        <p:spPr>
          <a:xfrm>
            <a:off x="15392400" y="866792"/>
            <a:ext cx="2151178" cy="314292"/>
          </a:xfrm>
          <a:prstGeom prst="rect">
            <a:avLst/>
          </a:prstGeom>
        </p:spPr>
        <p:txBody>
          <a:bodyPr wrap="square" lIns="0" tIns="0" rIns="0" bIns="0" rtlCol="0" anchor="t">
            <a:spAutoFit/>
          </a:bodyPr>
          <a:lstStyle/>
          <a:p>
            <a:pPr algn="ctr">
              <a:lnSpc>
                <a:spcPts val="2400"/>
              </a:lnSpc>
              <a:spcBef>
                <a:spcPct val="0"/>
              </a:spcBef>
            </a:pPr>
            <a:r>
              <a:rPr lang="en-US" sz="2000">
                <a:solidFill>
                  <a:srgbClr val="FFFFFF"/>
                </a:solidFill>
                <a:latin typeface="Enduro"/>
                <a:ea typeface="Enduro"/>
                <a:cs typeface="Enduro"/>
                <a:sym typeface="Enduro"/>
              </a:rPr>
              <a:t> Plan your launch</a:t>
            </a:r>
          </a:p>
        </p:txBody>
      </p:sp>
      <p:sp>
        <p:nvSpPr>
          <p:cNvPr id="29" name="Freeform 29" descr="preencoded.png"/>
          <p:cNvSpPr/>
          <p:nvPr/>
        </p:nvSpPr>
        <p:spPr>
          <a:xfrm>
            <a:off x="952500" y="9505950"/>
            <a:ext cx="606051" cy="304800"/>
          </a:xfrm>
          <a:custGeom>
            <a:avLst/>
            <a:gdLst/>
            <a:ahLst/>
            <a:cxnLst/>
            <a:rect l="l" t="t" r="r" b="b"/>
            <a:pathLst>
              <a:path w="606051" h="304800">
                <a:moveTo>
                  <a:pt x="0" y="0"/>
                </a:moveTo>
                <a:lnTo>
                  <a:pt x="606051" y="0"/>
                </a:lnTo>
                <a:lnTo>
                  <a:pt x="606051" y="304800"/>
                </a:lnTo>
                <a:lnTo>
                  <a:pt x="0" y="304800"/>
                </a:lnTo>
                <a:lnTo>
                  <a:pt x="0" y="0"/>
                </a:lnTo>
                <a:close/>
              </a:path>
            </a:pathLst>
          </a:custGeom>
          <a:blipFill>
            <a:blip r:embed="rId2">
              <a:extLst>
                <a:ext uri="{96DAC541-7B7A-43D3-8B79-37D633B846F1}">
                  <asvg:svgBlip xmlns:asvg="http://schemas.microsoft.com/office/drawing/2016/SVG/main" r:embed="rId3"/>
                </a:ext>
              </a:extLst>
            </a:blip>
            <a:stretch>
              <a:fillRect r="-585"/>
            </a:stretch>
          </a:blipFill>
        </p:spPr>
        <p:txBody>
          <a:bodyPr/>
          <a:lstStyle/>
          <a:p>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AF9F4"/>
        </a:solidFill>
        <a:effectLst/>
      </p:bgPr>
    </p:bg>
    <p:spTree>
      <p:nvGrpSpPr>
        <p:cNvPr id="1" name=""/>
        <p:cNvGrpSpPr/>
        <p:nvPr/>
      </p:nvGrpSpPr>
      <p:grpSpPr>
        <a:xfrm>
          <a:off x="0" y="0"/>
          <a:ext cx="0" cy="0"/>
          <a:chOff x="0" y="0"/>
          <a:chExt cx="0" cy="0"/>
        </a:xfrm>
      </p:grpSpPr>
      <p:grpSp>
        <p:nvGrpSpPr>
          <p:cNvPr id="5" name="Group 5"/>
          <p:cNvGrpSpPr/>
          <p:nvPr/>
        </p:nvGrpSpPr>
        <p:grpSpPr>
          <a:xfrm>
            <a:off x="1028700" y="576583"/>
            <a:ext cx="13779984" cy="1714500"/>
            <a:chOff x="0" y="0"/>
            <a:chExt cx="18373312" cy="2286000"/>
          </a:xfrm>
        </p:grpSpPr>
        <p:sp>
          <p:nvSpPr>
            <p:cNvPr id="6" name="Freeform 6"/>
            <p:cNvSpPr/>
            <p:nvPr/>
          </p:nvSpPr>
          <p:spPr>
            <a:xfrm>
              <a:off x="0" y="0"/>
              <a:ext cx="18373313" cy="2286000"/>
            </a:xfrm>
            <a:custGeom>
              <a:avLst/>
              <a:gdLst/>
              <a:ahLst/>
              <a:cxnLst/>
              <a:rect l="l" t="t" r="r" b="b"/>
              <a:pathLst>
                <a:path w="18373313" h="2286000">
                  <a:moveTo>
                    <a:pt x="0" y="0"/>
                  </a:moveTo>
                  <a:lnTo>
                    <a:pt x="18373313" y="0"/>
                  </a:lnTo>
                  <a:lnTo>
                    <a:pt x="18373313" y="2286000"/>
                  </a:lnTo>
                  <a:lnTo>
                    <a:pt x="0" y="2286000"/>
                  </a:lnTo>
                  <a:close/>
                </a:path>
              </a:pathLst>
            </a:custGeom>
            <a:solidFill>
              <a:srgbClr val="FAF9F4">
                <a:alpha val="0"/>
              </a:srgbClr>
            </a:solidFill>
          </p:spPr>
          <p:txBody>
            <a:bodyPr/>
            <a:lstStyle/>
            <a:p>
              <a:endParaRPr lang="en-US"/>
            </a:p>
          </p:txBody>
        </p:sp>
        <p:sp>
          <p:nvSpPr>
            <p:cNvPr id="7" name="TextBox 7"/>
            <p:cNvSpPr txBox="1"/>
            <p:nvPr/>
          </p:nvSpPr>
          <p:spPr>
            <a:xfrm>
              <a:off x="0" y="-9525"/>
              <a:ext cx="18373312" cy="2295525"/>
            </a:xfrm>
            <a:prstGeom prst="rect">
              <a:avLst/>
            </a:prstGeom>
          </p:spPr>
          <p:txBody>
            <a:bodyPr lIns="0" tIns="0" rIns="0" bIns="0" rtlCol="0" anchor="t"/>
            <a:lstStyle/>
            <a:p>
              <a:pPr algn="l">
                <a:lnSpc>
                  <a:spcPts val="6000"/>
                </a:lnSpc>
              </a:pPr>
              <a:r>
                <a:rPr lang="en-US" sz="5000">
                  <a:solidFill>
                    <a:srgbClr val="394646"/>
                  </a:solidFill>
                  <a:latin typeface="Enduro Narrow"/>
                  <a:ea typeface="Enduro Narrow"/>
                  <a:cs typeface="Enduro Narrow"/>
                  <a:sym typeface="Enduro Narrow"/>
                </a:rPr>
                <a:t>Next, align your audiences and activate your Go1 team for support</a:t>
              </a:r>
            </a:p>
          </p:txBody>
        </p:sp>
      </p:grpSp>
      <p:sp>
        <p:nvSpPr>
          <p:cNvPr id="8" name="TextBox 8"/>
          <p:cNvSpPr txBox="1"/>
          <p:nvPr/>
        </p:nvSpPr>
        <p:spPr>
          <a:xfrm>
            <a:off x="10366103" y="9231228"/>
            <a:ext cx="7684065" cy="6627952"/>
          </a:xfrm>
          <a:prstGeom prst="rect">
            <a:avLst/>
          </a:prstGeom>
        </p:spPr>
        <p:txBody>
          <a:bodyPr lIns="0" tIns="0" rIns="0" bIns="0" rtlCol="0" anchor="t">
            <a:spAutoFit/>
          </a:bodyPr>
          <a:lstStyle/>
          <a:p>
            <a:pPr algn="l">
              <a:lnSpc>
                <a:spcPts val="2246"/>
              </a:lnSpc>
            </a:pPr>
            <a:r>
              <a:rPr lang="en-US" sz="1800">
                <a:solidFill>
                  <a:srgbClr val="114954"/>
                </a:solidFill>
                <a:latin typeface="Enduro"/>
                <a:ea typeface="Enduro"/>
                <a:cs typeface="Enduro"/>
                <a:sym typeface="Enduro"/>
              </a:rPr>
              <a:t>When we work together—your team, your CSM, and Go1’s content experts—we can create a launch that’s clear, relevant, and effective. </a:t>
            </a:r>
          </a:p>
          <a:p>
            <a:pPr algn="l">
              <a:lnSpc>
                <a:spcPts val="2246"/>
              </a:lnSpc>
            </a:pPr>
            <a:endParaRPr lang="en-US" sz="1800">
              <a:solidFill>
                <a:srgbClr val="114954"/>
              </a:solidFill>
              <a:latin typeface="Enduro"/>
              <a:ea typeface="Enduro"/>
              <a:cs typeface="Enduro"/>
              <a:sym typeface="Enduro"/>
            </a:endParaRPr>
          </a:p>
          <a:p>
            <a:pPr algn="l">
              <a:lnSpc>
                <a:spcPts val="2246"/>
              </a:lnSpc>
            </a:pPr>
            <a:endParaRPr lang="en-US" sz="1800">
              <a:solidFill>
                <a:srgbClr val="114954"/>
              </a:solidFill>
              <a:latin typeface="Enduro"/>
              <a:ea typeface="Enduro"/>
              <a:cs typeface="Enduro"/>
              <a:sym typeface="Enduro"/>
            </a:endParaRPr>
          </a:p>
          <a:p>
            <a:pPr algn="l">
              <a:lnSpc>
                <a:spcPts val="2246"/>
              </a:lnSpc>
            </a:pPr>
            <a:endParaRPr lang="en-US" sz="1800">
              <a:solidFill>
                <a:srgbClr val="114954"/>
              </a:solidFill>
              <a:latin typeface="Enduro"/>
              <a:ea typeface="Enduro"/>
              <a:cs typeface="Enduro"/>
              <a:sym typeface="Enduro"/>
            </a:endParaRPr>
          </a:p>
          <a:p>
            <a:pPr algn="l">
              <a:lnSpc>
                <a:spcPts val="2246"/>
              </a:lnSpc>
            </a:pPr>
            <a:endParaRPr lang="en-US" sz="1800">
              <a:solidFill>
                <a:srgbClr val="114954"/>
              </a:solidFill>
              <a:latin typeface="Enduro"/>
              <a:ea typeface="Enduro"/>
              <a:cs typeface="Enduro"/>
              <a:sym typeface="Enduro"/>
            </a:endParaRPr>
          </a:p>
          <a:p>
            <a:pPr algn="l">
              <a:lnSpc>
                <a:spcPts val="2246"/>
              </a:lnSpc>
            </a:pPr>
            <a:endParaRPr lang="en-US" sz="1800">
              <a:solidFill>
                <a:srgbClr val="114954"/>
              </a:solidFill>
              <a:latin typeface="Enduro"/>
              <a:ea typeface="Enduro"/>
              <a:cs typeface="Enduro"/>
              <a:sym typeface="Enduro"/>
            </a:endParaRPr>
          </a:p>
          <a:p>
            <a:pPr algn="l">
              <a:lnSpc>
                <a:spcPts val="2246"/>
              </a:lnSpc>
            </a:pPr>
            <a:endParaRPr lang="en-US" sz="1800">
              <a:solidFill>
                <a:srgbClr val="114954"/>
              </a:solidFill>
              <a:latin typeface="Enduro"/>
              <a:ea typeface="Enduro"/>
              <a:cs typeface="Enduro"/>
              <a:sym typeface="Enduro"/>
            </a:endParaRPr>
          </a:p>
          <a:p>
            <a:pPr algn="l">
              <a:lnSpc>
                <a:spcPts val="2246"/>
              </a:lnSpc>
            </a:pPr>
            <a:endParaRPr lang="en-US" sz="1800">
              <a:solidFill>
                <a:srgbClr val="114954"/>
              </a:solidFill>
              <a:latin typeface="Enduro"/>
              <a:ea typeface="Enduro"/>
              <a:cs typeface="Enduro"/>
              <a:sym typeface="Enduro"/>
            </a:endParaRPr>
          </a:p>
          <a:p>
            <a:pPr algn="l">
              <a:lnSpc>
                <a:spcPts val="2246"/>
              </a:lnSpc>
            </a:pPr>
            <a:endParaRPr lang="en-US" sz="1800">
              <a:solidFill>
                <a:srgbClr val="114954"/>
              </a:solidFill>
              <a:latin typeface="Enduro"/>
              <a:ea typeface="Enduro"/>
              <a:cs typeface="Enduro"/>
              <a:sym typeface="Enduro"/>
            </a:endParaRPr>
          </a:p>
          <a:p>
            <a:pPr algn="l">
              <a:lnSpc>
                <a:spcPts val="2246"/>
              </a:lnSpc>
            </a:pPr>
            <a:endParaRPr lang="en-US" sz="1800">
              <a:solidFill>
                <a:srgbClr val="114954"/>
              </a:solidFill>
              <a:latin typeface="Enduro"/>
              <a:ea typeface="Enduro"/>
              <a:cs typeface="Enduro"/>
              <a:sym typeface="Enduro"/>
            </a:endParaRPr>
          </a:p>
          <a:p>
            <a:pPr algn="l">
              <a:lnSpc>
                <a:spcPts val="2246"/>
              </a:lnSpc>
            </a:pPr>
            <a:endParaRPr lang="en-US" sz="1800">
              <a:solidFill>
                <a:srgbClr val="114954"/>
              </a:solidFill>
              <a:latin typeface="Enduro"/>
              <a:ea typeface="Enduro"/>
              <a:cs typeface="Enduro"/>
              <a:sym typeface="Enduro"/>
            </a:endParaRPr>
          </a:p>
          <a:p>
            <a:pPr algn="l">
              <a:lnSpc>
                <a:spcPts val="2246"/>
              </a:lnSpc>
            </a:pPr>
            <a:endParaRPr lang="en-US" sz="1800">
              <a:solidFill>
                <a:srgbClr val="114954"/>
              </a:solidFill>
              <a:latin typeface="Enduro"/>
              <a:ea typeface="Enduro"/>
              <a:cs typeface="Enduro"/>
              <a:sym typeface="Enduro"/>
            </a:endParaRPr>
          </a:p>
          <a:p>
            <a:pPr algn="l">
              <a:lnSpc>
                <a:spcPts val="2246"/>
              </a:lnSpc>
            </a:pPr>
            <a:endParaRPr lang="en-US" sz="1800">
              <a:solidFill>
                <a:srgbClr val="114954"/>
              </a:solidFill>
              <a:latin typeface="Enduro"/>
              <a:ea typeface="Enduro"/>
              <a:cs typeface="Enduro"/>
              <a:sym typeface="Enduro"/>
            </a:endParaRPr>
          </a:p>
          <a:p>
            <a:pPr algn="l">
              <a:lnSpc>
                <a:spcPts val="2246"/>
              </a:lnSpc>
            </a:pPr>
            <a:endParaRPr lang="en-US" sz="1800">
              <a:solidFill>
                <a:srgbClr val="114954"/>
              </a:solidFill>
              <a:latin typeface="Enduro"/>
              <a:ea typeface="Enduro"/>
              <a:cs typeface="Enduro"/>
              <a:sym typeface="Enduro"/>
            </a:endParaRPr>
          </a:p>
          <a:p>
            <a:pPr algn="l">
              <a:lnSpc>
                <a:spcPts val="2246"/>
              </a:lnSpc>
            </a:pPr>
            <a:endParaRPr lang="en-US" sz="1800">
              <a:solidFill>
                <a:srgbClr val="114954"/>
              </a:solidFill>
              <a:latin typeface="Enduro"/>
              <a:ea typeface="Enduro"/>
              <a:cs typeface="Enduro"/>
              <a:sym typeface="Enduro"/>
            </a:endParaRPr>
          </a:p>
          <a:p>
            <a:pPr algn="l">
              <a:lnSpc>
                <a:spcPts val="2246"/>
              </a:lnSpc>
            </a:pPr>
            <a:endParaRPr lang="en-US" sz="1800">
              <a:solidFill>
                <a:srgbClr val="114954"/>
              </a:solidFill>
              <a:latin typeface="Enduro"/>
              <a:ea typeface="Enduro"/>
              <a:cs typeface="Enduro"/>
              <a:sym typeface="Enduro"/>
            </a:endParaRPr>
          </a:p>
          <a:p>
            <a:pPr algn="l">
              <a:lnSpc>
                <a:spcPts val="2246"/>
              </a:lnSpc>
            </a:pPr>
            <a:endParaRPr lang="en-US" sz="1800">
              <a:solidFill>
                <a:srgbClr val="114954"/>
              </a:solidFill>
              <a:latin typeface="Enduro"/>
              <a:ea typeface="Enduro"/>
              <a:cs typeface="Enduro"/>
              <a:sym typeface="Enduro"/>
            </a:endParaRPr>
          </a:p>
          <a:p>
            <a:pPr algn="l">
              <a:lnSpc>
                <a:spcPts val="2246"/>
              </a:lnSpc>
            </a:pPr>
            <a:endParaRPr lang="en-US" sz="1800">
              <a:solidFill>
                <a:srgbClr val="114954"/>
              </a:solidFill>
              <a:latin typeface="Enduro"/>
              <a:ea typeface="Enduro"/>
              <a:cs typeface="Enduro"/>
              <a:sym typeface="Enduro"/>
            </a:endParaRPr>
          </a:p>
          <a:p>
            <a:pPr algn="l">
              <a:lnSpc>
                <a:spcPts val="2246"/>
              </a:lnSpc>
            </a:pPr>
            <a:endParaRPr lang="en-US" sz="1800">
              <a:solidFill>
                <a:srgbClr val="114954"/>
              </a:solidFill>
              <a:latin typeface="Enduro"/>
              <a:ea typeface="Enduro"/>
              <a:cs typeface="Enduro"/>
              <a:sym typeface="Enduro"/>
            </a:endParaRPr>
          </a:p>
          <a:p>
            <a:pPr algn="l">
              <a:lnSpc>
                <a:spcPts val="2246"/>
              </a:lnSpc>
            </a:pPr>
            <a:endParaRPr lang="en-US" sz="1800">
              <a:solidFill>
                <a:srgbClr val="114954"/>
              </a:solidFill>
              <a:latin typeface="Enduro"/>
              <a:ea typeface="Enduro"/>
              <a:cs typeface="Enduro"/>
              <a:sym typeface="Enduro"/>
            </a:endParaRPr>
          </a:p>
          <a:p>
            <a:pPr algn="l">
              <a:lnSpc>
                <a:spcPts val="2246"/>
              </a:lnSpc>
            </a:pPr>
            <a:endParaRPr lang="en-US" sz="1800">
              <a:solidFill>
                <a:srgbClr val="114954"/>
              </a:solidFill>
              <a:latin typeface="Enduro"/>
              <a:ea typeface="Enduro"/>
              <a:cs typeface="Enduro"/>
              <a:sym typeface="Enduro"/>
            </a:endParaRPr>
          </a:p>
          <a:p>
            <a:pPr algn="l">
              <a:lnSpc>
                <a:spcPts val="2246"/>
              </a:lnSpc>
            </a:pPr>
            <a:endParaRPr lang="en-US" sz="1800">
              <a:solidFill>
                <a:srgbClr val="114954"/>
              </a:solidFill>
              <a:latin typeface="Enduro"/>
              <a:ea typeface="Enduro"/>
              <a:cs typeface="Enduro"/>
              <a:sym typeface="Enduro"/>
            </a:endParaRPr>
          </a:p>
          <a:p>
            <a:pPr algn="l">
              <a:lnSpc>
                <a:spcPts val="2246"/>
              </a:lnSpc>
            </a:pPr>
            <a:endParaRPr lang="en-US" sz="1800">
              <a:solidFill>
                <a:srgbClr val="114954"/>
              </a:solidFill>
              <a:latin typeface="Enduro"/>
              <a:ea typeface="Enduro"/>
              <a:cs typeface="Enduro"/>
              <a:sym typeface="Enduro"/>
            </a:endParaRPr>
          </a:p>
        </p:txBody>
      </p:sp>
      <p:grpSp>
        <p:nvGrpSpPr>
          <p:cNvPr id="9" name="Group 9"/>
          <p:cNvGrpSpPr/>
          <p:nvPr/>
        </p:nvGrpSpPr>
        <p:grpSpPr>
          <a:xfrm>
            <a:off x="10366103" y="3254980"/>
            <a:ext cx="8250888" cy="740639"/>
            <a:chOff x="0" y="0"/>
            <a:chExt cx="1936339" cy="195065"/>
          </a:xfrm>
        </p:grpSpPr>
        <p:sp>
          <p:nvSpPr>
            <p:cNvPr id="10" name="Freeform 10"/>
            <p:cNvSpPr/>
            <p:nvPr/>
          </p:nvSpPr>
          <p:spPr>
            <a:xfrm>
              <a:off x="0" y="0"/>
              <a:ext cx="1936339" cy="195065"/>
            </a:xfrm>
            <a:custGeom>
              <a:avLst/>
              <a:gdLst/>
              <a:ahLst/>
              <a:cxnLst/>
              <a:rect l="l" t="t" r="r" b="b"/>
              <a:pathLst>
                <a:path w="1936339" h="195065">
                  <a:moveTo>
                    <a:pt x="6318" y="0"/>
                  </a:moveTo>
                  <a:lnTo>
                    <a:pt x="1930021" y="0"/>
                  </a:lnTo>
                  <a:cubicBezTo>
                    <a:pt x="1931697" y="0"/>
                    <a:pt x="1933304" y="666"/>
                    <a:pt x="1934489" y="1851"/>
                  </a:cubicBezTo>
                  <a:cubicBezTo>
                    <a:pt x="1935674" y="3035"/>
                    <a:pt x="1936339" y="4642"/>
                    <a:pt x="1936339" y="6318"/>
                  </a:cubicBezTo>
                  <a:lnTo>
                    <a:pt x="1936339" y="188747"/>
                  </a:lnTo>
                  <a:cubicBezTo>
                    <a:pt x="1936339" y="192237"/>
                    <a:pt x="1933511" y="195065"/>
                    <a:pt x="1930021" y="195065"/>
                  </a:cubicBezTo>
                  <a:lnTo>
                    <a:pt x="6318" y="195065"/>
                  </a:lnTo>
                  <a:cubicBezTo>
                    <a:pt x="4642" y="195065"/>
                    <a:pt x="3035" y="194400"/>
                    <a:pt x="1851" y="193215"/>
                  </a:cubicBezTo>
                  <a:cubicBezTo>
                    <a:pt x="666" y="192030"/>
                    <a:pt x="0" y="190423"/>
                    <a:pt x="0" y="188747"/>
                  </a:cubicBezTo>
                  <a:lnTo>
                    <a:pt x="0" y="6318"/>
                  </a:lnTo>
                  <a:cubicBezTo>
                    <a:pt x="0" y="4642"/>
                    <a:pt x="666" y="3035"/>
                    <a:pt x="1851" y="1851"/>
                  </a:cubicBezTo>
                  <a:cubicBezTo>
                    <a:pt x="3035" y="666"/>
                    <a:pt x="4642" y="0"/>
                    <a:pt x="6318" y="0"/>
                  </a:cubicBezTo>
                  <a:close/>
                </a:path>
              </a:pathLst>
            </a:custGeom>
            <a:solidFill>
              <a:srgbClr val="D3EAEF"/>
            </a:solidFill>
          </p:spPr>
          <p:txBody>
            <a:bodyPr/>
            <a:lstStyle/>
            <a:p>
              <a:endParaRPr lang="en-US"/>
            </a:p>
          </p:txBody>
        </p:sp>
        <p:sp>
          <p:nvSpPr>
            <p:cNvPr id="11" name="TextBox 11"/>
            <p:cNvSpPr txBox="1"/>
            <p:nvPr/>
          </p:nvSpPr>
          <p:spPr>
            <a:xfrm>
              <a:off x="0" y="-9525"/>
              <a:ext cx="1936339" cy="204590"/>
            </a:xfrm>
            <a:prstGeom prst="rect">
              <a:avLst/>
            </a:prstGeom>
          </p:spPr>
          <p:txBody>
            <a:bodyPr lIns="50800" tIns="50800" rIns="50800" bIns="50800" rtlCol="0" anchor="ctr"/>
            <a:lstStyle/>
            <a:p>
              <a:pPr algn="r">
                <a:lnSpc>
                  <a:spcPts val="2400"/>
                </a:lnSpc>
              </a:pPr>
              <a:endParaRPr/>
            </a:p>
          </p:txBody>
        </p:sp>
      </p:grpSp>
      <p:grpSp>
        <p:nvGrpSpPr>
          <p:cNvPr id="12" name="Group 12"/>
          <p:cNvGrpSpPr/>
          <p:nvPr/>
        </p:nvGrpSpPr>
        <p:grpSpPr>
          <a:xfrm>
            <a:off x="1028700" y="3254980"/>
            <a:ext cx="8523432" cy="740639"/>
            <a:chOff x="0" y="0"/>
            <a:chExt cx="2244854" cy="195065"/>
          </a:xfrm>
        </p:grpSpPr>
        <p:sp>
          <p:nvSpPr>
            <p:cNvPr id="13" name="Freeform 13"/>
            <p:cNvSpPr/>
            <p:nvPr/>
          </p:nvSpPr>
          <p:spPr>
            <a:xfrm>
              <a:off x="0" y="0"/>
              <a:ext cx="2244854" cy="195065"/>
            </a:xfrm>
            <a:custGeom>
              <a:avLst/>
              <a:gdLst/>
              <a:ahLst/>
              <a:cxnLst/>
              <a:rect l="l" t="t" r="r" b="b"/>
              <a:pathLst>
                <a:path w="2244854" h="195065">
                  <a:moveTo>
                    <a:pt x="5450" y="0"/>
                  </a:moveTo>
                  <a:lnTo>
                    <a:pt x="2239405" y="0"/>
                  </a:lnTo>
                  <a:cubicBezTo>
                    <a:pt x="2242414" y="0"/>
                    <a:pt x="2244854" y="2440"/>
                    <a:pt x="2244854" y="5450"/>
                  </a:cubicBezTo>
                  <a:lnTo>
                    <a:pt x="2244854" y="189616"/>
                  </a:lnTo>
                  <a:cubicBezTo>
                    <a:pt x="2244854" y="192625"/>
                    <a:pt x="2242414" y="195065"/>
                    <a:pt x="2239405" y="195065"/>
                  </a:cubicBezTo>
                  <a:lnTo>
                    <a:pt x="5450" y="195065"/>
                  </a:lnTo>
                  <a:cubicBezTo>
                    <a:pt x="2440" y="195065"/>
                    <a:pt x="0" y="192625"/>
                    <a:pt x="0" y="189616"/>
                  </a:cubicBezTo>
                  <a:lnTo>
                    <a:pt x="0" y="5450"/>
                  </a:lnTo>
                  <a:cubicBezTo>
                    <a:pt x="0" y="2440"/>
                    <a:pt x="2440" y="0"/>
                    <a:pt x="5450" y="0"/>
                  </a:cubicBezTo>
                  <a:close/>
                </a:path>
              </a:pathLst>
            </a:custGeom>
            <a:solidFill>
              <a:srgbClr val="DEF1DA"/>
            </a:solidFill>
          </p:spPr>
          <p:txBody>
            <a:bodyPr/>
            <a:lstStyle/>
            <a:p>
              <a:endParaRPr lang="en-US"/>
            </a:p>
          </p:txBody>
        </p:sp>
        <p:sp>
          <p:nvSpPr>
            <p:cNvPr id="14" name="TextBox 14"/>
            <p:cNvSpPr txBox="1"/>
            <p:nvPr/>
          </p:nvSpPr>
          <p:spPr>
            <a:xfrm>
              <a:off x="0" y="-9525"/>
              <a:ext cx="2244854" cy="204590"/>
            </a:xfrm>
            <a:prstGeom prst="rect">
              <a:avLst/>
            </a:prstGeom>
          </p:spPr>
          <p:txBody>
            <a:bodyPr lIns="50800" tIns="50800" rIns="50800" bIns="50800" rtlCol="0" anchor="ctr"/>
            <a:lstStyle/>
            <a:p>
              <a:pPr algn="r">
                <a:lnSpc>
                  <a:spcPts val="2400"/>
                </a:lnSpc>
              </a:pPr>
              <a:endParaRPr/>
            </a:p>
          </p:txBody>
        </p:sp>
      </p:grpSp>
      <p:grpSp>
        <p:nvGrpSpPr>
          <p:cNvPr id="15" name="Group 15"/>
          <p:cNvGrpSpPr/>
          <p:nvPr/>
        </p:nvGrpSpPr>
        <p:grpSpPr>
          <a:xfrm>
            <a:off x="10592928" y="3323946"/>
            <a:ext cx="8250888" cy="671673"/>
            <a:chOff x="0" y="-9525"/>
            <a:chExt cx="16752317" cy="1363742"/>
          </a:xfrm>
        </p:grpSpPr>
        <p:sp>
          <p:nvSpPr>
            <p:cNvPr id="16" name="Freeform 16"/>
            <p:cNvSpPr/>
            <p:nvPr/>
          </p:nvSpPr>
          <p:spPr>
            <a:xfrm>
              <a:off x="0" y="0"/>
              <a:ext cx="16752317" cy="1354217"/>
            </a:xfrm>
            <a:custGeom>
              <a:avLst/>
              <a:gdLst/>
              <a:ahLst/>
              <a:cxnLst/>
              <a:rect l="l" t="t" r="r" b="b"/>
              <a:pathLst>
                <a:path w="15623808" h="1354217">
                  <a:moveTo>
                    <a:pt x="0" y="0"/>
                  </a:moveTo>
                  <a:lnTo>
                    <a:pt x="15623808" y="0"/>
                  </a:lnTo>
                  <a:lnTo>
                    <a:pt x="15623808" y="1354217"/>
                  </a:lnTo>
                  <a:lnTo>
                    <a:pt x="0" y="1354217"/>
                  </a:lnTo>
                  <a:close/>
                </a:path>
              </a:pathLst>
            </a:custGeom>
            <a:solidFill>
              <a:srgbClr val="FAF9F4">
                <a:alpha val="0"/>
              </a:srgbClr>
            </a:solidFill>
          </p:spPr>
          <p:txBody>
            <a:bodyPr/>
            <a:lstStyle/>
            <a:p>
              <a:endParaRPr lang="en-US"/>
            </a:p>
          </p:txBody>
        </p:sp>
        <p:sp>
          <p:nvSpPr>
            <p:cNvPr id="17" name="TextBox 17"/>
            <p:cNvSpPr txBox="1"/>
            <p:nvPr/>
          </p:nvSpPr>
          <p:spPr>
            <a:xfrm>
              <a:off x="0" y="-9525"/>
              <a:ext cx="15623807" cy="1363742"/>
            </a:xfrm>
            <a:prstGeom prst="rect">
              <a:avLst/>
            </a:prstGeom>
          </p:spPr>
          <p:txBody>
            <a:bodyPr lIns="0" tIns="0" rIns="0" bIns="0" rtlCol="0" anchor="ctr"/>
            <a:lstStyle/>
            <a:p>
              <a:pPr algn="l">
                <a:lnSpc>
                  <a:spcPts val="3600"/>
                </a:lnSpc>
              </a:pPr>
              <a:r>
                <a:rPr lang="en-US" sz="3000">
                  <a:solidFill>
                    <a:srgbClr val="394646"/>
                  </a:solidFill>
                  <a:latin typeface="Enduro Narrow"/>
                  <a:ea typeface="Enduro Narrow"/>
                  <a:cs typeface="Enduro Narrow"/>
                  <a:sym typeface="Enduro Narrow"/>
                </a:rPr>
                <a:t>How should I work with Go1 to prep my launch?</a:t>
              </a:r>
            </a:p>
          </p:txBody>
        </p:sp>
      </p:grpSp>
      <p:grpSp>
        <p:nvGrpSpPr>
          <p:cNvPr id="18" name="Group 18"/>
          <p:cNvGrpSpPr/>
          <p:nvPr/>
        </p:nvGrpSpPr>
        <p:grpSpPr>
          <a:xfrm>
            <a:off x="1189649" y="3313608"/>
            <a:ext cx="6921246" cy="666982"/>
            <a:chOff x="0" y="0"/>
            <a:chExt cx="11291304" cy="1088113"/>
          </a:xfrm>
        </p:grpSpPr>
        <p:sp>
          <p:nvSpPr>
            <p:cNvPr id="19" name="Freeform 19"/>
            <p:cNvSpPr/>
            <p:nvPr/>
          </p:nvSpPr>
          <p:spPr>
            <a:xfrm>
              <a:off x="0" y="0"/>
              <a:ext cx="11291305" cy="1088113"/>
            </a:xfrm>
            <a:custGeom>
              <a:avLst/>
              <a:gdLst/>
              <a:ahLst/>
              <a:cxnLst/>
              <a:rect l="l" t="t" r="r" b="b"/>
              <a:pathLst>
                <a:path w="11291305" h="1088113">
                  <a:moveTo>
                    <a:pt x="0" y="0"/>
                  </a:moveTo>
                  <a:lnTo>
                    <a:pt x="11291305" y="0"/>
                  </a:lnTo>
                  <a:lnTo>
                    <a:pt x="11291305" y="1088113"/>
                  </a:lnTo>
                  <a:lnTo>
                    <a:pt x="0" y="1088113"/>
                  </a:lnTo>
                  <a:close/>
                </a:path>
              </a:pathLst>
            </a:custGeom>
            <a:solidFill>
              <a:srgbClr val="FAF9F4">
                <a:alpha val="0"/>
              </a:srgbClr>
            </a:solidFill>
          </p:spPr>
          <p:txBody>
            <a:bodyPr/>
            <a:lstStyle/>
            <a:p>
              <a:endParaRPr lang="en-US"/>
            </a:p>
          </p:txBody>
        </p:sp>
        <p:sp>
          <p:nvSpPr>
            <p:cNvPr id="20" name="TextBox 20"/>
            <p:cNvSpPr txBox="1"/>
            <p:nvPr/>
          </p:nvSpPr>
          <p:spPr>
            <a:xfrm>
              <a:off x="0" y="-9525"/>
              <a:ext cx="11291304" cy="1097638"/>
            </a:xfrm>
            <a:prstGeom prst="rect">
              <a:avLst/>
            </a:prstGeom>
          </p:spPr>
          <p:txBody>
            <a:bodyPr lIns="0" tIns="0" rIns="0" bIns="0" rtlCol="0" anchor="ctr"/>
            <a:lstStyle/>
            <a:p>
              <a:pPr algn="l">
                <a:lnSpc>
                  <a:spcPts val="3600"/>
                </a:lnSpc>
              </a:pPr>
              <a:r>
                <a:rPr lang="en-US" sz="3000">
                  <a:solidFill>
                    <a:srgbClr val="394646"/>
                  </a:solidFill>
                  <a:latin typeface="Enduro Narrow"/>
                  <a:ea typeface="Enduro Narrow"/>
                  <a:cs typeface="Enduro Narrow"/>
                  <a:sym typeface="Enduro Narrow"/>
                </a:rPr>
                <a:t>What should I expect from my key audiences?</a:t>
              </a:r>
            </a:p>
          </p:txBody>
        </p:sp>
      </p:grpSp>
      <p:sp>
        <p:nvSpPr>
          <p:cNvPr id="21" name="TextBox 21"/>
          <p:cNvSpPr txBox="1"/>
          <p:nvPr/>
        </p:nvSpPr>
        <p:spPr>
          <a:xfrm>
            <a:off x="10366103" y="5013571"/>
            <a:ext cx="7190210" cy="3037027"/>
          </a:xfrm>
          <a:prstGeom prst="rect">
            <a:avLst/>
          </a:prstGeom>
        </p:spPr>
        <p:txBody>
          <a:bodyPr lIns="0" tIns="0" rIns="0" bIns="0" rtlCol="0" anchor="t">
            <a:spAutoFit/>
          </a:bodyPr>
          <a:lstStyle/>
          <a:p>
            <a:pPr marL="388620" lvl="1" indent="-194310" algn="l">
              <a:lnSpc>
                <a:spcPts val="2246"/>
              </a:lnSpc>
              <a:buFont typeface="Arial"/>
              <a:buChar char="•"/>
            </a:pPr>
            <a:r>
              <a:rPr lang="en-US" sz="1800" b="1">
                <a:solidFill>
                  <a:srgbClr val="114954"/>
                </a:solidFill>
                <a:latin typeface="Enduro Bold"/>
                <a:ea typeface="Enduro Bold"/>
                <a:cs typeface="Enduro Bold"/>
                <a:sym typeface="Enduro Bold"/>
              </a:rPr>
              <a:t>Your Go1 CSM: </a:t>
            </a:r>
            <a:r>
              <a:rPr lang="en-US" sz="1800">
                <a:solidFill>
                  <a:srgbClr val="114954"/>
                </a:solidFill>
                <a:latin typeface="Enduro"/>
                <a:ea typeface="Enduro"/>
                <a:cs typeface="Enduro"/>
                <a:sym typeface="Enduro"/>
              </a:rPr>
              <a:t>Think of your CSM as your launch co-pilot. They’ll help you shape the right strategy, manage change effectively, and bring the right stakeholders to the table early on.</a:t>
            </a:r>
          </a:p>
          <a:p>
            <a:pPr algn="l">
              <a:lnSpc>
                <a:spcPts val="2246"/>
              </a:lnSpc>
            </a:pPr>
            <a:endParaRPr lang="en-US" sz="1800">
              <a:solidFill>
                <a:srgbClr val="114954"/>
              </a:solidFill>
              <a:latin typeface="Enduro"/>
              <a:ea typeface="Enduro"/>
              <a:cs typeface="Enduro"/>
              <a:sym typeface="Enduro"/>
            </a:endParaRPr>
          </a:p>
          <a:p>
            <a:pPr marL="388620" lvl="1" indent="-194310" algn="l">
              <a:lnSpc>
                <a:spcPts val="2246"/>
              </a:lnSpc>
              <a:buFont typeface="Arial"/>
              <a:buChar char="•"/>
            </a:pPr>
            <a:r>
              <a:rPr lang="en-US" sz="1800" b="1">
                <a:solidFill>
                  <a:srgbClr val="114954"/>
                </a:solidFill>
                <a:latin typeface="Enduro Bold"/>
                <a:ea typeface="Enduro Bold"/>
                <a:cs typeface="Enduro Bold"/>
                <a:sym typeface="Enduro Bold"/>
              </a:rPr>
              <a:t>Learning Services team: </a:t>
            </a:r>
            <a:r>
              <a:rPr lang="en-US" sz="1800">
                <a:solidFill>
                  <a:srgbClr val="114954"/>
                </a:solidFill>
                <a:latin typeface="Enduro"/>
                <a:ea typeface="Enduro"/>
                <a:cs typeface="Enduro"/>
                <a:sym typeface="Enduro"/>
              </a:rPr>
              <a:t>Our team can help curate content tailored to your goals, audience, and use case—so learners see immediate value.</a:t>
            </a:r>
            <a:r>
              <a:rPr lang="en-US" sz="1800" i="1">
                <a:solidFill>
                  <a:srgbClr val="114954"/>
                </a:solidFill>
                <a:latin typeface="Enduro Italics"/>
                <a:ea typeface="Enduro Italics"/>
                <a:cs typeface="Enduro Italics"/>
                <a:sym typeface="Enduro Italics"/>
              </a:rPr>
              <a:t> (*additional fees may apply)</a:t>
            </a:r>
          </a:p>
          <a:p>
            <a:pPr algn="l">
              <a:lnSpc>
                <a:spcPts val="2246"/>
              </a:lnSpc>
            </a:pPr>
            <a:endParaRPr lang="en-US" sz="1800" i="1">
              <a:solidFill>
                <a:srgbClr val="114954"/>
              </a:solidFill>
              <a:latin typeface="Enduro Italics"/>
              <a:ea typeface="Enduro Italics"/>
              <a:cs typeface="Enduro Italics"/>
              <a:sym typeface="Enduro Italics"/>
            </a:endParaRPr>
          </a:p>
          <a:p>
            <a:pPr marL="388620" lvl="1" indent="-194310" algn="l">
              <a:lnSpc>
                <a:spcPts val="2246"/>
              </a:lnSpc>
              <a:buFont typeface="Arial"/>
              <a:buChar char="•"/>
            </a:pPr>
            <a:r>
              <a:rPr lang="en-US" sz="1800" b="1">
                <a:solidFill>
                  <a:srgbClr val="114954"/>
                </a:solidFill>
                <a:latin typeface="Enduro Bold"/>
                <a:ea typeface="Enduro Bold"/>
                <a:cs typeface="Enduro Bold"/>
                <a:sym typeface="Enduro Bold"/>
              </a:rPr>
              <a:t>You, the customer: </a:t>
            </a:r>
            <a:r>
              <a:rPr lang="en-US" sz="1800">
                <a:solidFill>
                  <a:srgbClr val="114954"/>
                </a:solidFill>
                <a:latin typeface="Enduro"/>
                <a:ea typeface="Enduro"/>
                <a:cs typeface="Enduro"/>
                <a:sym typeface="Enduro"/>
              </a:rPr>
              <a:t>You know your people best. Bring your goals, learner needs, and definition of success to the table so we can tailor the launch for real impact.</a:t>
            </a:r>
          </a:p>
        </p:txBody>
      </p:sp>
      <p:sp>
        <p:nvSpPr>
          <p:cNvPr id="22" name="TextBox 22"/>
          <p:cNvSpPr txBox="1"/>
          <p:nvPr/>
        </p:nvSpPr>
        <p:spPr>
          <a:xfrm>
            <a:off x="10366103" y="4371115"/>
            <a:ext cx="4264270" cy="467487"/>
          </a:xfrm>
          <a:prstGeom prst="rect">
            <a:avLst/>
          </a:prstGeom>
        </p:spPr>
        <p:txBody>
          <a:bodyPr lIns="0" tIns="0" rIns="0" bIns="0" rtlCol="0" anchor="t">
            <a:spAutoFit/>
          </a:bodyPr>
          <a:lstStyle/>
          <a:p>
            <a:pPr algn="l">
              <a:lnSpc>
                <a:spcPts val="3744"/>
              </a:lnSpc>
            </a:pPr>
            <a:r>
              <a:rPr lang="en-US" sz="3000">
                <a:solidFill>
                  <a:srgbClr val="114954"/>
                </a:solidFill>
                <a:latin typeface="Enduro"/>
                <a:ea typeface="Enduro"/>
                <a:cs typeface="Enduro"/>
                <a:sym typeface="Enduro"/>
              </a:rPr>
              <a:t>Go1 recommends</a:t>
            </a:r>
          </a:p>
        </p:txBody>
      </p:sp>
      <p:sp>
        <p:nvSpPr>
          <p:cNvPr id="23" name="TextBox 23"/>
          <p:cNvSpPr txBox="1"/>
          <p:nvPr/>
        </p:nvSpPr>
        <p:spPr>
          <a:xfrm>
            <a:off x="10366103" y="8716116"/>
            <a:ext cx="4264270" cy="467487"/>
          </a:xfrm>
          <a:prstGeom prst="rect">
            <a:avLst/>
          </a:prstGeom>
        </p:spPr>
        <p:txBody>
          <a:bodyPr lIns="0" tIns="0" rIns="0" bIns="0" rtlCol="0" anchor="t">
            <a:spAutoFit/>
          </a:bodyPr>
          <a:lstStyle/>
          <a:p>
            <a:pPr algn="l">
              <a:lnSpc>
                <a:spcPts val="3744"/>
              </a:lnSpc>
            </a:pPr>
            <a:r>
              <a:rPr lang="en-US" sz="3000">
                <a:solidFill>
                  <a:srgbClr val="114954"/>
                </a:solidFill>
                <a:latin typeface="Enduro"/>
                <a:ea typeface="Enduro"/>
                <a:cs typeface="Enduro"/>
                <a:sym typeface="Enduro"/>
              </a:rPr>
              <a:t>Why?</a:t>
            </a:r>
          </a:p>
        </p:txBody>
      </p:sp>
      <p:sp>
        <p:nvSpPr>
          <p:cNvPr id="24" name="TextBox 24"/>
          <p:cNvSpPr txBox="1"/>
          <p:nvPr/>
        </p:nvSpPr>
        <p:spPr>
          <a:xfrm>
            <a:off x="1028700" y="5013571"/>
            <a:ext cx="8523432" cy="3370410"/>
          </a:xfrm>
          <a:prstGeom prst="rect">
            <a:avLst/>
          </a:prstGeom>
        </p:spPr>
        <p:txBody>
          <a:bodyPr lIns="0" tIns="0" rIns="0" bIns="0" rtlCol="0" anchor="t">
            <a:spAutoFit/>
          </a:bodyPr>
          <a:lstStyle/>
          <a:p>
            <a:pPr marL="388620" lvl="1" indent="-194310" algn="l">
              <a:lnSpc>
                <a:spcPts val="2246"/>
              </a:lnSpc>
              <a:buFont typeface="Arial"/>
              <a:buChar char="•"/>
            </a:pPr>
            <a:r>
              <a:rPr lang="en-US" sz="1800" b="1">
                <a:solidFill>
                  <a:srgbClr val="114954"/>
                </a:solidFill>
                <a:latin typeface="Enduro Bold"/>
                <a:ea typeface="Enduro Bold"/>
                <a:cs typeface="Enduro Bold"/>
                <a:sym typeface="Enduro Bold"/>
              </a:rPr>
              <a:t>Learners:</a:t>
            </a:r>
            <a:r>
              <a:rPr lang="en-US" sz="1800">
                <a:solidFill>
                  <a:srgbClr val="114954"/>
                </a:solidFill>
                <a:latin typeface="Enduro"/>
                <a:ea typeface="Enduro"/>
                <a:cs typeface="Enduro"/>
                <a:sym typeface="Enduro"/>
              </a:rPr>
              <a:t> Learners should understand that Go1 is here to help them grow. Encourage them to explore at least one course or playlist in their first week.</a:t>
            </a:r>
          </a:p>
          <a:p>
            <a:pPr algn="l">
              <a:lnSpc>
                <a:spcPts val="2246"/>
              </a:lnSpc>
            </a:pPr>
            <a:endParaRPr lang="en-US" sz="1800">
              <a:solidFill>
                <a:srgbClr val="114954"/>
              </a:solidFill>
              <a:latin typeface="Enduro"/>
              <a:ea typeface="Enduro"/>
              <a:cs typeface="Enduro"/>
              <a:sym typeface="Enduro"/>
            </a:endParaRPr>
          </a:p>
          <a:p>
            <a:pPr marL="388620" lvl="1" indent="-194310" algn="l">
              <a:lnSpc>
                <a:spcPts val="2246"/>
              </a:lnSpc>
              <a:buFont typeface="Arial"/>
              <a:buChar char="•"/>
            </a:pPr>
            <a:r>
              <a:rPr lang="en-US" sz="1800" b="1">
                <a:solidFill>
                  <a:srgbClr val="114954"/>
                </a:solidFill>
                <a:latin typeface="Enduro Bold"/>
                <a:ea typeface="Enduro Bold"/>
                <a:cs typeface="Enduro Bold"/>
                <a:sym typeface="Enduro Bold"/>
              </a:rPr>
              <a:t>Managers:</a:t>
            </a:r>
            <a:r>
              <a:rPr lang="en-US" sz="1800">
                <a:solidFill>
                  <a:srgbClr val="114954"/>
                </a:solidFill>
                <a:latin typeface="Enduro"/>
                <a:ea typeface="Enduro"/>
                <a:cs typeface="Enduro"/>
                <a:sym typeface="Enduro"/>
              </a:rPr>
              <a:t> Managers play a key role. Involve them in launch planning, promote Go1 in team meetings and internal channels. Check out </a:t>
            </a:r>
            <a:r>
              <a:rPr lang="en-US">
                <a:solidFill>
                  <a:srgbClr val="114954"/>
                </a:solidFill>
                <a:latin typeface="Enduro"/>
                <a:ea typeface="Enduro"/>
                <a:sym typeface="Enduro"/>
              </a:rPr>
              <a:t>our</a:t>
            </a:r>
            <a:r>
              <a:rPr lang="en-US">
                <a:solidFill>
                  <a:srgbClr val="114954"/>
                </a:solidFill>
                <a:latin typeface="Enduro"/>
                <a:ea typeface="Enduro"/>
                <a:sym typeface="Enduro"/>
                <a:hlinkClick r:id="rId2" tooltip="https://go1-com.cdn.prismic.io/go1-com/aCN8fCdWJ-7kSCTS_TheL%26DPlaybookforEnablingBusyManagers.pdf">
                  <a:extLst>
                    <a:ext uri="{A12FA001-AC4F-418D-AE19-62706E023703}">
                      <ahyp:hlinkClr xmlns:ahyp="http://schemas.microsoft.com/office/drawing/2018/hyperlinkcolor" val="tx"/>
                    </a:ext>
                  </a:extLst>
                </a:hlinkClick>
              </a:rPr>
              <a:t> L&amp;D playbook for enabling busy managers.</a:t>
            </a:r>
          </a:p>
          <a:p>
            <a:pPr algn="l">
              <a:lnSpc>
                <a:spcPts val="2246"/>
              </a:lnSpc>
            </a:pPr>
            <a:endParaRPr lang="en-US" sz="1800" u="sng">
              <a:solidFill>
                <a:srgbClr val="0000FF"/>
              </a:solidFill>
              <a:latin typeface="Enduro"/>
              <a:ea typeface="Enduro"/>
              <a:cs typeface="Enduro"/>
              <a:sym typeface="Enduro"/>
              <a:hlinkClick r:id="rId2" tooltip="https://go1-com.cdn.prismic.io/go1-com/aCN8fCdWJ-7kSCTS_TheL%26DPlaybookforEnablingBusyManagers.pdf">
                <a:extLst>
                  <a:ext uri="{A12FA001-AC4F-418D-AE19-62706E023703}">
                    <ahyp:hlinkClr xmlns:ahyp="http://schemas.microsoft.com/office/drawing/2018/hyperlinkcolor" val="tx"/>
                  </a:ext>
                </a:extLst>
              </a:hlinkClick>
            </a:endParaRPr>
          </a:p>
          <a:p>
            <a:pPr marL="388620" lvl="1" indent="-194310" algn="l">
              <a:lnSpc>
                <a:spcPts val="2246"/>
              </a:lnSpc>
              <a:buFont typeface="Arial"/>
              <a:buChar char="•"/>
            </a:pPr>
            <a:r>
              <a:rPr lang="en-US" sz="1800" b="1">
                <a:solidFill>
                  <a:srgbClr val="114954"/>
                </a:solidFill>
                <a:latin typeface="Enduro Bold"/>
                <a:ea typeface="Enduro Bold"/>
                <a:cs typeface="Enduro Bold"/>
                <a:sym typeface="Enduro Bold"/>
              </a:rPr>
              <a:t>Leaders:</a:t>
            </a:r>
            <a:r>
              <a:rPr lang="en-US" sz="1800">
                <a:solidFill>
                  <a:srgbClr val="114954"/>
                </a:solidFill>
                <a:latin typeface="Enduro"/>
                <a:ea typeface="Enduro"/>
                <a:cs typeface="Enduro"/>
                <a:sym typeface="Enduro"/>
              </a:rPr>
              <a:t> Visible leadership support goes a long way. Ask influential leaders to share a launch message or short video endorsing the initiative.</a:t>
            </a:r>
          </a:p>
          <a:p>
            <a:pPr algn="l">
              <a:lnSpc>
                <a:spcPts val="2246"/>
              </a:lnSpc>
            </a:pPr>
            <a:endParaRPr lang="en-US" sz="1800">
              <a:solidFill>
                <a:srgbClr val="114954"/>
              </a:solidFill>
              <a:latin typeface="Enduro"/>
              <a:ea typeface="Enduro"/>
              <a:cs typeface="Enduro"/>
              <a:sym typeface="Enduro"/>
            </a:endParaRPr>
          </a:p>
          <a:p>
            <a:pPr marL="388620" lvl="1" indent="-194310" algn="l">
              <a:lnSpc>
                <a:spcPts val="2246"/>
              </a:lnSpc>
              <a:buFont typeface="Arial"/>
              <a:buChar char="•"/>
            </a:pPr>
            <a:r>
              <a:rPr lang="en-US" sz="1800" b="1">
                <a:solidFill>
                  <a:srgbClr val="114954"/>
                </a:solidFill>
                <a:latin typeface="Enduro Bold"/>
                <a:ea typeface="Enduro Bold"/>
                <a:cs typeface="Enduro Bold"/>
                <a:sym typeface="Enduro Bold"/>
              </a:rPr>
              <a:t>Marketing/comms team: </a:t>
            </a:r>
            <a:r>
              <a:rPr lang="en-US" sz="1800">
                <a:solidFill>
                  <a:srgbClr val="114954"/>
                </a:solidFill>
                <a:latin typeface="Enduro"/>
                <a:ea typeface="Enduro"/>
                <a:cs typeface="Enduro"/>
                <a:sym typeface="Enduro"/>
              </a:rPr>
              <a:t>Make sure internal teams have reviewed launch materials &amp; can amplify your messaging through other channels.</a:t>
            </a:r>
          </a:p>
        </p:txBody>
      </p:sp>
      <p:sp>
        <p:nvSpPr>
          <p:cNvPr id="25" name="TextBox 25"/>
          <p:cNvSpPr txBox="1"/>
          <p:nvPr/>
        </p:nvSpPr>
        <p:spPr>
          <a:xfrm>
            <a:off x="1028700" y="9248775"/>
            <a:ext cx="7987931" cy="827227"/>
          </a:xfrm>
          <a:prstGeom prst="rect">
            <a:avLst/>
          </a:prstGeom>
        </p:spPr>
        <p:txBody>
          <a:bodyPr lIns="0" tIns="0" rIns="0" bIns="0" rtlCol="0" anchor="t">
            <a:spAutoFit/>
          </a:bodyPr>
          <a:lstStyle/>
          <a:p>
            <a:pPr algn="l">
              <a:lnSpc>
                <a:spcPts val="2246"/>
              </a:lnSpc>
            </a:pPr>
            <a:r>
              <a:rPr lang="en-US" sz="1800">
                <a:solidFill>
                  <a:srgbClr val="114954"/>
                </a:solidFill>
                <a:latin typeface="Enduro"/>
                <a:ea typeface="Enduro"/>
                <a:cs typeface="Enduro"/>
                <a:sym typeface="Enduro"/>
              </a:rPr>
              <a:t>When leaders endorse, managers amplify, and learners engage early, it shows that learning is a priority—and helps your rollout gain traction faster.</a:t>
            </a:r>
          </a:p>
          <a:p>
            <a:pPr algn="l">
              <a:lnSpc>
                <a:spcPts val="2246"/>
              </a:lnSpc>
            </a:pPr>
            <a:endParaRPr lang="en-US" sz="1800">
              <a:solidFill>
                <a:srgbClr val="114954"/>
              </a:solidFill>
              <a:latin typeface="Enduro"/>
              <a:ea typeface="Enduro"/>
              <a:cs typeface="Enduro"/>
              <a:sym typeface="Enduro"/>
            </a:endParaRPr>
          </a:p>
        </p:txBody>
      </p:sp>
      <p:sp>
        <p:nvSpPr>
          <p:cNvPr id="26" name="TextBox 26"/>
          <p:cNvSpPr txBox="1"/>
          <p:nvPr/>
        </p:nvSpPr>
        <p:spPr>
          <a:xfrm>
            <a:off x="1028700" y="4371115"/>
            <a:ext cx="4264270" cy="467487"/>
          </a:xfrm>
          <a:prstGeom prst="rect">
            <a:avLst/>
          </a:prstGeom>
        </p:spPr>
        <p:txBody>
          <a:bodyPr lIns="0" tIns="0" rIns="0" bIns="0" rtlCol="0" anchor="t">
            <a:spAutoFit/>
          </a:bodyPr>
          <a:lstStyle/>
          <a:p>
            <a:pPr algn="l">
              <a:lnSpc>
                <a:spcPts val="3744"/>
              </a:lnSpc>
            </a:pPr>
            <a:r>
              <a:rPr lang="en-US" sz="3000">
                <a:solidFill>
                  <a:srgbClr val="114954"/>
                </a:solidFill>
                <a:latin typeface="Enduro"/>
                <a:ea typeface="Enduro"/>
                <a:cs typeface="Enduro"/>
                <a:sym typeface="Enduro"/>
              </a:rPr>
              <a:t>Go1 recommends</a:t>
            </a:r>
          </a:p>
        </p:txBody>
      </p:sp>
      <p:sp>
        <p:nvSpPr>
          <p:cNvPr id="27" name="TextBox 27"/>
          <p:cNvSpPr txBox="1"/>
          <p:nvPr/>
        </p:nvSpPr>
        <p:spPr>
          <a:xfrm>
            <a:off x="1028700" y="8716116"/>
            <a:ext cx="4264270" cy="467421"/>
          </a:xfrm>
          <a:prstGeom prst="rect">
            <a:avLst/>
          </a:prstGeom>
        </p:spPr>
        <p:txBody>
          <a:bodyPr lIns="0" tIns="0" rIns="0" bIns="0" rtlCol="0" anchor="t">
            <a:spAutoFit/>
          </a:bodyPr>
          <a:lstStyle/>
          <a:p>
            <a:pPr algn="l">
              <a:lnSpc>
                <a:spcPts val="3744"/>
              </a:lnSpc>
            </a:pPr>
            <a:r>
              <a:rPr lang="en-US" sz="3000">
                <a:solidFill>
                  <a:srgbClr val="114954"/>
                </a:solidFill>
                <a:latin typeface="Enduro"/>
                <a:ea typeface="Enduro"/>
                <a:cs typeface="Enduro"/>
                <a:sym typeface="Enduro"/>
              </a:rPr>
              <a:t>Why?</a:t>
            </a:r>
          </a:p>
        </p:txBody>
      </p:sp>
      <p:grpSp>
        <p:nvGrpSpPr>
          <p:cNvPr id="30" name="Group 2">
            <a:extLst>
              <a:ext uri="{FF2B5EF4-FFF2-40B4-BE49-F238E27FC236}">
                <a16:creationId xmlns:a16="http://schemas.microsoft.com/office/drawing/2014/main" id="{74AF9FCA-C5DF-A9A7-CEC6-70335D0E800A}"/>
              </a:ext>
            </a:extLst>
          </p:cNvPr>
          <p:cNvGrpSpPr/>
          <p:nvPr/>
        </p:nvGrpSpPr>
        <p:grpSpPr>
          <a:xfrm>
            <a:off x="15033811" y="769580"/>
            <a:ext cx="3810005" cy="518240"/>
            <a:chOff x="0" y="0"/>
            <a:chExt cx="1003458" cy="136491"/>
          </a:xfrm>
        </p:grpSpPr>
        <p:sp>
          <p:nvSpPr>
            <p:cNvPr id="31" name="Freeform 3">
              <a:extLst>
                <a:ext uri="{FF2B5EF4-FFF2-40B4-BE49-F238E27FC236}">
                  <a16:creationId xmlns:a16="http://schemas.microsoft.com/office/drawing/2014/main" id="{DAA81488-BBB6-8741-0EC4-311675345DB9}"/>
                </a:ext>
              </a:extLst>
            </p:cNvPr>
            <p:cNvSpPr/>
            <p:nvPr/>
          </p:nvSpPr>
          <p:spPr>
            <a:xfrm>
              <a:off x="0" y="0"/>
              <a:ext cx="1003458" cy="136491"/>
            </a:xfrm>
            <a:custGeom>
              <a:avLst/>
              <a:gdLst/>
              <a:ahLst/>
              <a:cxnLst/>
              <a:rect l="l" t="t" r="r" b="b"/>
              <a:pathLst>
                <a:path w="1003458" h="136491">
                  <a:moveTo>
                    <a:pt x="12192" y="0"/>
                  </a:moveTo>
                  <a:lnTo>
                    <a:pt x="991266" y="0"/>
                  </a:lnTo>
                  <a:cubicBezTo>
                    <a:pt x="998000" y="0"/>
                    <a:pt x="1003458" y="5459"/>
                    <a:pt x="1003458" y="12192"/>
                  </a:cubicBezTo>
                  <a:lnTo>
                    <a:pt x="1003458" y="124299"/>
                  </a:lnTo>
                  <a:cubicBezTo>
                    <a:pt x="1003458" y="131033"/>
                    <a:pt x="998000" y="136491"/>
                    <a:pt x="991266" y="136491"/>
                  </a:cubicBezTo>
                  <a:lnTo>
                    <a:pt x="12192" y="136491"/>
                  </a:lnTo>
                  <a:cubicBezTo>
                    <a:pt x="8958" y="136491"/>
                    <a:pt x="5857" y="135207"/>
                    <a:pt x="3571" y="132920"/>
                  </a:cubicBezTo>
                  <a:cubicBezTo>
                    <a:pt x="1285" y="130634"/>
                    <a:pt x="0" y="127533"/>
                    <a:pt x="0" y="124299"/>
                  </a:cubicBezTo>
                  <a:lnTo>
                    <a:pt x="0" y="12192"/>
                  </a:lnTo>
                  <a:cubicBezTo>
                    <a:pt x="0" y="8958"/>
                    <a:pt x="1285" y="5857"/>
                    <a:pt x="3571" y="3571"/>
                  </a:cubicBezTo>
                  <a:cubicBezTo>
                    <a:pt x="5857" y="1285"/>
                    <a:pt x="8958" y="0"/>
                    <a:pt x="12192" y="0"/>
                  </a:cubicBezTo>
                  <a:close/>
                </a:path>
              </a:pathLst>
            </a:custGeom>
            <a:solidFill>
              <a:srgbClr val="9B4623"/>
            </a:solidFill>
          </p:spPr>
          <p:txBody>
            <a:bodyPr/>
            <a:lstStyle/>
            <a:p>
              <a:endParaRPr lang="en-US"/>
            </a:p>
          </p:txBody>
        </p:sp>
        <p:sp>
          <p:nvSpPr>
            <p:cNvPr id="32" name="TextBox 4">
              <a:extLst>
                <a:ext uri="{FF2B5EF4-FFF2-40B4-BE49-F238E27FC236}">
                  <a16:creationId xmlns:a16="http://schemas.microsoft.com/office/drawing/2014/main" id="{D612892D-C2A9-3CEE-D499-EF8D1C449531}"/>
                </a:ext>
              </a:extLst>
            </p:cNvPr>
            <p:cNvSpPr txBox="1"/>
            <p:nvPr/>
          </p:nvSpPr>
          <p:spPr>
            <a:xfrm>
              <a:off x="0" y="-9525"/>
              <a:ext cx="1003458" cy="146016"/>
            </a:xfrm>
            <a:prstGeom prst="rect">
              <a:avLst/>
            </a:prstGeom>
          </p:spPr>
          <p:txBody>
            <a:bodyPr lIns="50800" tIns="50800" rIns="50800" bIns="50800" rtlCol="0" anchor="ctr"/>
            <a:lstStyle/>
            <a:p>
              <a:pPr algn="r">
                <a:lnSpc>
                  <a:spcPts val="2400"/>
                </a:lnSpc>
              </a:pPr>
              <a:endParaRPr/>
            </a:p>
          </p:txBody>
        </p:sp>
      </p:grpSp>
      <p:sp>
        <p:nvSpPr>
          <p:cNvPr id="33" name="TextBox 28">
            <a:extLst>
              <a:ext uri="{FF2B5EF4-FFF2-40B4-BE49-F238E27FC236}">
                <a16:creationId xmlns:a16="http://schemas.microsoft.com/office/drawing/2014/main" id="{980FC033-78D6-6737-0B66-619E8079BD7B}"/>
              </a:ext>
            </a:extLst>
          </p:cNvPr>
          <p:cNvSpPr txBox="1"/>
          <p:nvPr/>
        </p:nvSpPr>
        <p:spPr>
          <a:xfrm>
            <a:off x="15392400" y="866792"/>
            <a:ext cx="2151178" cy="314292"/>
          </a:xfrm>
          <a:prstGeom prst="rect">
            <a:avLst/>
          </a:prstGeom>
        </p:spPr>
        <p:txBody>
          <a:bodyPr wrap="square" lIns="0" tIns="0" rIns="0" bIns="0" rtlCol="0" anchor="t">
            <a:spAutoFit/>
          </a:bodyPr>
          <a:lstStyle/>
          <a:p>
            <a:pPr algn="ctr">
              <a:lnSpc>
                <a:spcPts val="2400"/>
              </a:lnSpc>
              <a:spcBef>
                <a:spcPct val="0"/>
              </a:spcBef>
            </a:pPr>
            <a:r>
              <a:rPr lang="en-US" sz="2000">
                <a:solidFill>
                  <a:srgbClr val="FFFFFF"/>
                </a:solidFill>
                <a:latin typeface="Enduro"/>
                <a:ea typeface="Enduro"/>
                <a:cs typeface="Enduro"/>
                <a:sym typeface="Enduro"/>
              </a:rPr>
              <a:t> Plan your launch</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AF9F4"/>
        </a:solidFill>
        <a:effectLst/>
      </p:bgPr>
    </p:bg>
    <p:spTree>
      <p:nvGrpSpPr>
        <p:cNvPr id="1" name=""/>
        <p:cNvGrpSpPr/>
        <p:nvPr/>
      </p:nvGrpSpPr>
      <p:grpSpPr>
        <a:xfrm>
          <a:off x="0" y="0"/>
          <a:ext cx="0" cy="0"/>
          <a:chOff x="0" y="0"/>
          <a:chExt cx="0" cy="0"/>
        </a:xfrm>
      </p:grpSpPr>
      <p:grpSp>
        <p:nvGrpSpPr>
          <p:cNvPr id="2" name="Group 2"/>
          <p:cNvGrpSpPr>
            <a:grpSpLocks noChangeAspect="1"/>
          </p:cNvGrpSpPr>
          <p:nvPr/>
        </p:nvGrpSpPr>
        <p:grpSpPr>
          <a:xfrm>
            <a:off x="10645963" y="4914900"/>
            <a:ext cx="4738113" cy="1468662"/>
            <a:chOff x="0" y="0"/>
            <a:chExt cx="3574948" cy="1108113"/>
          </a:xfrm>
        </p:grpSpPr>
        <p:sp>
          <p:nvSpPr>
            <p:cNvPr id="3" name="Freeform 3"/>
            <p:cNvSpPr/>
            <p:nvPr/>
          </p:nvSpPr>
          <p:spPr>
            <a:xfrm>
              <a:off x="63500" y="148336"/>
              <a:ext cx="3447923" cy="896239"/>
            </a:xfrm>
            <a:custGeom>
              <a:avLst/>
              <a:gdLst/>
              <a:ahLst/>
              <a:cxnLst/>
              <a:rect l="l" t="t" r="r" b="b"/>
              <a:pathLst>
                <a:path w="3447923" h="896239">
                  <a:moveTo>
                    <a:pt x="0" y="127"/>
                  </a:moveTo>
                  <a:lnTo>
                    <a:pt x="0" y="896239"/>
                  </a:lnTo>
                  <a:lnTo>
                    <a:pt x="3447923" y="896239"/>
                  </a:lnTo>
                  <a:lnTo>
                    <a:pt x="3447923" y="0"/>
                  </a:lnTo>
                  <a:lnTo>
                    <a:pt x="0" y="127"/>
                  </a:lnTo>
                  <a:close/>
                </a:path>
              </a:pathLst>
            </a:custGeom>
            <a:solidFill>
              <a:srgbClr val="D3EAEE"/>
            </a:solidFill>
          </p:spPr>
          <p:txBody>
            <a:bodyPr/>
            <a:lstStyle/>
            <a:p>
              <a:endParaRPr lang="en-US"/>
            </a:p>
          </p:txBody>
        </p:sp>
        <p:sp>
          <p:nvSpPr>
            <p:cNvPr id="4" name="Freeform 4"/>
            <p:cNvSpPr/>
            <p:nvPr/>
          </p:nvSpPr>
          <p:spPr>
            <a:xfrm>
              <a:off x="63500" y="63500"/>
              <a:ext cx="3447923" cy="84963"/>
            </a:xfrm>
            <a:custGeom>
              <a:avLst/>
              <a:gdLst/>
              <a:ahLst/>
              <a:cxnLst/>
              <a:rect l="l" t="t" r="r" b="b"/>
              <a:pathLst>
                <a:path w="3447923" h="84963">
                  <a:moveTo>
                    <a:pt x="0" y="0"/>
                  </a:moveTo>
                  <a:lnTo>
                    <a:pt x="0" y="84963"/>
                  </a:lnTo>
                  <a:lnTo>
                    <a:pt x="3447923" y="84963"/>
                  </a:lnTo>
                  <a:lnTo>
                    <a:pt x="3447923" y="0"/>
                  </a:lnTo>
                  <a:lnTo>
                    <a:pt x="0" y="0"/>
                  </a:lnTo>
                  <a:close/>
                </a:path>
              </a:pathLst>
            </a:custGeom>
            <a:solidFill>
              <a:srgbClr val="35656E"/>
            </a:solidFill>
          </p:spPr>
          <p:txBody>
            <a:bodyPr/>
            <a:lstStyle/>
            <a:p>
              <a:endParaRPr lang="en-US"/>
            </a:p>
          </p:txBody>
        </p:sp>
      </p:grpSp>
      <p:sp>
        <p:nvSpPr>
          <p:cNvPr id="5" name="TextBox 5"/>
          <p:cNvSpPr txBox="1"/>
          <p:nvPr/>
        </p:nvSpPr>
        <p:spPr>
          <a:xfrm>
            <a:off x="11767157" y="5239673"/>
            <a:ext cx="2495725" cy="895943"/>
          </a:xfrm>
          <a:prstGeom prst="rect">
            <a:avLst/>
          </a:prstGeom>
        </p:spPr>
        <p:txBody>
          <a:bodyPr lIns="0" tIns="0" rIns="0" bIns="0" rtlCol="0" anchor="t">
            <a:spAutoFit/>
          </a:bodyPr>
          <a:lstStyle/>
          <a:p>
            <a:pPr marL="0" lvl="0" indent="0" algn="ctr">
              <a:lnSpc>
                <a:spcPts val="3642"/>
              </a:lnSpc>
            </a:pPr>
            <a:r>
              <a:rPr lang="en-US" sz="2601" u="sng">
                <a:latin typeface="Enduro"/>
                <a:ea typeface="Enduro"/>
                <a:cs typeface="Enduro"/>
                <a:sym typeface="Enduro"/>
                <a:hlinkClick r:id="rId2" tooltip="https://go1-com.cdn.prismic.io/go1-com/aHRvZ0MqNJQqH00H_UpskillingPlaybook-Leadership.pdf">
                  <a:extLst>
                    <a:ext uri="{A12FA001-AC4F-418D-AE19-62706E023703}">
                      <ahyp:hlinkClr xmlns:ahyp="http://schemas.microsoft.com/office/drawing/2018/hyperlinkcolor" val="tx"/>
                    </a:ext>
                  </a:extLst>
                </a:hlinkClick>
              </a:rPr>
              <a:t>Leadership development</a:t>
            </a:r>
          </a:p>
        </p:txBody>
      </p:sp>
      <p:grpSp>
        <p:nvGrpSpPr>
          <p:cNvPr id="6" name="Group 6"/>
          <p:cNvGrpSpPr>
            <a:grpSpLocks noChangeAspect="1"/>
          </p:cNvGrpSpPr>
          <p:nvPr/>
        </p:nvGrpSpPr>
        <p:grpSpPr>
          <a:xfrm>
            <a:off x="1531757" y="6839685"/>
            <a:ext cx="4738113" cy="1468662"/>
            <a:chOff x="0" y="0"/>
            <a:chExt cx="3574948" cy="1108113"/>
          </a:xfrm>
        </p:grpSpPr>
        <p:sp>
          <p:nvSpPr>
            <p:cNvPr id="7" name="Freeform 7"/>
            <p:cNvSpPr/>
            <p:nvPr/>
          </p:nvSpPr>
          <p:spPr>
            <a:xfrm>
              <a:off x="63500" y="148336"/>
              <a:ext cx="3447923" cy="896239"/>
            </a:xfrm>
            <a:custGeom>
              <a:avLst/>
              <a:gdLst/>
              <a:ahLst/>
              <a:cxnLst/>
              <a:rect l="l" t="t" r="r" b="b"/>
              <a:pathLst>
                <a:path w="3447923" h="896239">
                  <a:moveTo>
                    <a:pt x="0" y="127"/>
                  </a:moveTo>
                  <a:lnTo>
                    <a:pt x="0" y="896239"/>
                  </a:lnTo>
                  <a:lnTo>
                    <a:pt x="3447923" y="896239"/>
                  </a:lnTo>
                  <a:lnTo>
                    <a:pt x="3447923" y="0"/>
                  </a:lnTo>
                  <a:lnTo>
                    <a:pt x="0" y="127"/>
                  </a:lnTo>
                  <a:close/>
                </a:path>
              </a:pathLst>
            </a:custGeom>
            <a:solidFill>
              <a:srgbClr val="D3EAEE"/>
            </a:solidFill>
          </p:spPr>
          <p:txBody>
            <a:bodyPr/>
            <a:lstStyle/>
            <a:p>
              <a:endParaRPr lang="en-US"/>
            </a:p>
          </p:txBody>
        </p:sp>
        <p:sp>
          <p:nvSpPr>
            <p:cNvPr id="8" name="Freeform 8"/>
            <p:cNvSpPr/>
            <p:nvPr/>
          </p:nvSpPr>
          <p:spPr>
            <a:xfrm>
              <a:off x="63500" y="63500"/>
              <a:ext cx="3447923" cy="84963"/>
            </a:xfrm>
            <a:custGeom>
              <a:avLst/>
              <a:gdLst/>
              <a:ahLst/>
              <a:cxnLst/>
              <a:rect l="l" t="t" r="r" b="b"/>
              <a:pathLst>
                <a:path w="3447923" h="84963">
                  <a:moveTo>
                    <a:pt x="0" y="0"/>
                  </a:moveTo>
                  <a:lnTo>
                    <a:pt x="0" y="84963"/>
                  </a:lnTo>
                  <a:lnTo>
                    <a:pt x="3447923" y="84963"/>
                  </a:lnTo>
                  <a:lnTo>
                    <a:pt x="3447923" y="0"/>
                  </a:lnTo>
                  <a:lnTo>
                    <a:pt x="0" y="0"/>
                  </a:lnTo>
                  <a:close/>
                </a:path>
              </a:pathLst>
            </a:custGeom>
            <a:solidFill>
              <a:srgbClr val="35656E"/>
            </a:solidFill>
          </p:spPr>
          <p:txBody>
            <a:bodyPr/>
            <a:lstStyle/>
            <a:p>
              <a:endParaRPr lang="en-US"/>
            </a:p>
          </p:txBody>
        </p:sp>
      </p:grpSp>
      <p:grpSp>
        <p:nvGrpSpPr>
          <p:cNvPr id="9" name="Group 9"/>
          <p:cNvGrpSpPr>
            <a:grpSpLocks noChangeAspect="1"/>
          </p:cNvGrpSpPr>
          <p:nvPr/>
        </p:nvGrpSpPr>
        <p:grpSpPr>
          <a:xfrm>
            <a:off x="6842282" y="6839685"/>
            <a:ext cx="4738113" cy="1468662"/>
            <a:chOff x="0" y="0"/>
            <a:chExt cx="3574948" cy="1108113"/>
          </a:xfrm>
        </p:grpSpPr>
        <p:sp>
          <p:nvSpPr>
            <p:cNvPr id="10" name="Freeform 10"/>
            <p:cNvSpPr/>
            <p:nvPr/>
          </p:nvSpPr>
          <p:spPr>
            <a:xfrm>
              <a:off x="63500" y="148336"/>
              <a:ext cx="3447923" cy="896239"/>
            </a:xfrm>
            <a:custGeom>
              <a:avLst/>
              <a:gdLst/>
              <a:ahLst/>
              <a:cxnLst/>
              <a:rect l="l" t="t" r="r" b="b"/>
              <a:pathLst>
                <a:path w="3447923" h="896239">
                  <a:moveTo>
                    <a:pt x="0" y="127"/>
                  </a:moveTo>
                  <a:lnTo>
                    <a:pt x="0" y="896239"/>
                  </a:lnTo>
                  <a:lnTo>
                    <a:pt x="3447923" y="896239"/>
                  </a:lnTo>
                  <a:lnTo>
                    <a:pt x="3447923" y="0"/>
                  </a:lnTo>
                  <a:lnTo>
                    <a:pt x="0" y="127"/>
                  </a:lnTo>
                  <a:close/>
                </a:path>
              </a:pathLst>
            </a:custGeom>
            <a:solidFill>
              <a:srgbClr val="D3EAEE"/>
            </a:solidFill>
          </p:spPr>
          <p:txBody>
            <a:bodyPr/>
            <a:lstStyle/>
            <a:p>
              <a:endParaRPr lang="en-US"/>
            </a:p>
          </p:txBody>
        </p:sp>
        <p:sp>
          <p:nvSpPr>
            <p:cNvPr id="11" name="Freeform 11"/>
            <p:cNvSpPr/>
            <p:nvPr/>
          </p:nvSpPr>
          <p:spPr>
            <a:xfrm>
              <a:off x="63500" y="63500"/>
              <a:ext cx="3447923" cy="84963"/>
            </a:xfrm>
            <a:custGeom>
              <a:avLst/>
              <a:gdLst/>
              <a:ahLst/>
              <a:cxnLst/>
              <a:rect l="l" t="t" r="r" b="b"/>
              <a:pathLst>
                <a:path w="3447923" h="84963">
                  <a:moveTo>
                    <a:pt x="0" y="0"/>
                  </a:moveTo>
                  <a:lnTo>
                    <a:pt x="0" y="84963"/>
                  </a:lnTo>
                  <a:lnTo>
                    <a:pt x="3447923" y="84963"/>
                  </a:lnTo>
                  <a:lnTo>
                    <a:pt x="3447923" y="0"/>
                  </a:lnTo>
                  <a:lnTo>
                    <a:pt x="0" y="0"/>
                  </a:lnTo>
                  <a:close/>
                </a:path>
              </a:pathLst>
            </a:custGeom>
            <a:solidFill>
              <a:srgbClr val="35656E"/>
            </a:solidFill>
          </p:spPr>
          <p:txBody>
            <a:bodyPr/>
            <a:lstStyle/>
            <a:p>
              <a:endParaRPr lang="en-US"/>
            </a:p>
          </p:txBody>
        </p:sp>
      </p:grpSp>
      <p:grpSp>
        <p:nvGrpSpPr>
          <p:cNvPr id="12" name="Group 12"/>
          <p:cNvGrpSpPr>
            <a:grpSpLocks noChangeAspect="1"/>
          </p:cNvGrpSpPr>
          <p:nvPr/>
        </p:nvGrpSpPr>
        <p:grpSpPr>
          <a:xfrm>
            <a:off x="12018130" y="6839685"/>
            <a:ext cx="4738113" cy="1468662"/>
            <a:chOff x="0" y="0"/>
            <a:chExt cx="3574948" cy="1108113"/>
          </a:xfrm>
        </p:grpSpPr>
        <p:sp>
          <p:nvSpPr>
            <p:cNvPr id="13" name="Freeform 13"/>
            <p:cNvSpPr/>
            <p:nvPr/>
          </p:nvSpPr>
          <p:spPr>
            <a:xfrm>
              <a:off x="63500" y="148336"/>
              <a:ext cx="3447923" cy="896239"/>
            </a:xfrm>
            <a:custGeom>
              <a:avLst/>
              <a:gdLst/>
              <a:ahLst/>
              <a:cxnLst/>
              <a:rect l="l" t="t" r="r" b="b"/>
              <a:pathLst>
                <a:path w="3447923" h="896239">
                  <a:moveTo>
                    <a:pt x="0" y="127"/>
                  </a:moveTo>
                  <a:lnTo>
                    <a:pt x="0" y="896239"/>
                  </a:lnTo>
                  <a:lnTo>
                    <a:pt x="3447923" y="896239"/>
                  </a:lnTo>
                  <a:lnTo>
                    <a:pt x="3447923" y="0"/>
                  </a:lnTo>
                  <a:lnTo>
                    <a:pt x="0" y="127"/>
                  </a:lnTo>
                  <a:close/>
                </a:path>
              </a:pathLst>
            </a:custGeom>
            <a:solidFill>
              <a:srgbClr val="D3EAEE"/>
            </a:solidFill>
          </p:spPr>
          <p:txBody>
            <a:bodyPr/>
            <a:lstStyle/>
            <a:p>
              <a:endParaRPr lang="en-US"/>
            </a:p>
          </p:txBody>
        </p:sp>
        <p:sp>
          <p:nvSpPr>
            <p:cNvPr id="14" name="Freeform 14"/>
            <p:cNvSpPr/>
            <p:nvPr/>
          </p:nvSpPr>
          <p:spPr>
            <a:xfrm>
              <a:off x="63500" y="63500"/>
              <a:ext cx="3447923" cy="84963"/>
            </a:xfrm>
            <a:custGeom>
              <a:avLst/>
              <a:gdLst/>
              <a:ahLst/>
              <a:cxnLst/>
              <a:rect l="l" t="t" r="r" b="b"/>
              <a:pathLst>
                <a:path w="3447923" h="84963">
                  <a:moveTo>
                    <a:pt x="0" y="0"/>
                  </a:moveTo>
                  <a:lnTo>
                    <a:pt x="0" y="84963"/>
                  </a:lnTo>
                  <a:lnTo>
                    <a:pt x="3447923" y="84963"/>
                  </a:lnTo>
                  <a:lnTo>
                    <a:pt x="3447923" y="0"/>
                  </a:lnTo>
                  <a:lnTo>
                    <a:pt x="0" y="0"/>
                  </a:lnTo>
                  <a:close/>
                </a:path>
              </a:pathLst>
            </a:custGeom>
            <a:solidFill>
              <a:srgbClr val="35656E"/>
            </a:solidFill>
          </p:spPr>
          <p:txBody>
            <a:bodyPr/>
            <a:lstStyle/>
            <a:p>
              <a:endParaRPr lang="en-US"/>
            </a:p>
          </p:txBody>
        </p:sp>
      </p:grpSp>
      <p:sp>
        <p:nvSpPr>
          <p:cNvPr id="15" name="TextBox 15"/>
          <p:cNvSpPr txBox="1"/>
          <p:nvPr/>
        </p:nvSpPr>
        <p:spPr>
          <a:xfrm>
            <a:off x="2501689" y="7393212"/>
            <a:ext cx="2798249" cy="438743"/>
          </a:xfrm>
          <a:prstGeom prst="rect">
            <a:avLst/>
          </a:prstGeom>
        </p:spPr>
        <p:txBody>
          <a:bodyPr lIns="0" tIns="0" rIns="0" bIns="0" rtlCol="0" anchor="t">
            <a:spAutoFit/>
          </a:bodyPr>
          <a:lstStyle/>
          <a:p>
            <a:pPr marL="0" lvl="0" indent="0" algn="ctr">
              <a:lnSpc>
                <a:spcPts val="3642"/>
              </a:lnSpc>
            </a:pPr>
            <a:r>
              <a:rPr lang="en-US" sz="2601" u="sng">
                <a:latin typeface="Enduro"/>
                <a:ea typeface="Enduro"/>
                <a:cs typeface="Enduro"/>
                <a:sym typeface="Enduro"/>
                <a:hlinkClick r:id="rId3" tooltip="https://go1-com.cdn.prismic.io/go1-com/aHRva0MqNJQqH00I_UpskillingPlaybook-Businessskills.pdf">
                  <a:extLst>
                    <a:ext uri="{A12FA001-AC4F-418D-AE19-62706E023703}">
                      <ahyp:hlinkClr xmlns:ahyp="http://schemas.microsoft.com/office/drawing/2018/hyperlinkcolor" val="tx"/>
                    </a:ext>
                  </a:extLst>
                </a:hlinkClick>
              </a:rPr>
              <a:t>Business skills</a:t>
            </a:r>
          </a:p>
        </p:txBody>
      </p:sp>
      <p:sp>
        <p:nvSpPr>
          <p:cNvPr id="16" name="TextBox 16"/>
          <p:cNvSpPr txBox="1"/>
          <p:nvPr/>
        </p:nvSpPr>
        <p:spPr>
          <a:xfrm>
            <a:off x="7522033" y="7207007"/>
            <a:ext cx="3378610" cy="895943"/>
          </a:xfrm>
          <a:prstGeom prst="rect">
            <a:avLst/>
          </a:prstGeom>
        </p:spPr>
        <p:txBody>
          <a:bodyPr lIns="0" tIns="0" rIns="0" bIns="0" rtlCol="0" anchor="t">
            <a:spAutoFit/>
          </a:bodyPr>
          <a:lstStyle/>
          <a:p>
            <a:pPr marL="0" lvl="0" indent="0" algn="ctr">
              <a:lnSpc>
                <a:spcPts val="3642"/>
              </a:lnSpc>
            </a:pPr>
            <a:r>
              <a:rPr lang="en-US" sz="2601" u="sng">
                <a:latin typeface="Enduro"/>
                <a:ea typeface="Enduro"/>
                <a:cs typeface="Enduro"/>
                <a:sym typeface="Enduro"/>
                <a:hlinkClick r:id="rId4" tooltip="https://go1-com.cdn.prismic.io/go1-com/aHRvbkMqNJQqH00J_UpskillingPlaybook-TechnologyandData.pdf">
                  <a:extLst>
                    <a:ext uri="{A12FA001-AC4F-418D-AE19-62706E023703}">
                      <ahyp:hlinkClr xmlns:ahyp="http://schemas.microsoft.com/office/drawing/2018/hyperlinkcolor" val="tx"/>
                    </a:ext>
                  </a:extLst>
                </a:hlinkClick>
              </a:rPr>
              <a:t>Technology &amp; data skills </a:t>
            </a:r>
          </a:p>
        </p:txBody>
      </p:sp>
      <p:sp>
        <p:nvSpPr>
          <p:cNvPr id="17" name="TextBox 17"/>
          <p:cNvSpPr txBox="1"/>
          <p:nvPr/>
        </p:nvSpPr>
        <p:spPr>
          <a:xfrm>
            <a:off x="12965720" y="7207007"/>
            <a:ext cx="2842932" cy="895943"/>
          </a:xfrm>
          <a:prstGeom prst="rect">
            <a:avLst/>
          </a:prstGeom>
        </p:spPr>
        <p:txBody>
          <a:bodyPr lIns="0" tIns="0" rIns="0" bIns="0" rtlCol="0" anchor="t">
            <a:spAutoFit/>
          </a:bodyPr>
          <a:lstStyle/>
          <a:p>
            <a:pPr marL="0" lvl="0" indent="0" algn="ctr">
              <a:lnSpc>
                <a:spcPts val="3642"/>
              </a:lnSpc>
            </a:pPr>
            <a:r>
              <a:rPr lang="en-US" sz="2601" u="sng">
                <a:latin typeface="Enduro"/>
                <a:ea typeface="Enduro"/>
                <a:cs typeface="Enduro"/>
                <a:sym typeface="Enduro"/>
                <a:hlinkClick r:id="rId5" tooltip="https://go1-com.cdn.prismic.io/go1-com/aHRvcUMqNJQqH00K_UpskillingPlaybook-DE%26I.pdf">
                  <a:extLst>
                    <a:ext uri="{A12FA001-AC4F-418D-AE19-62706E023703}">
                      <ahyp:hlinkClr xmlns:ahyp="http://schemas.microsoft.com/office/drawing/2018/hyperlinkcolor" val="tx"/>
                    </a:ext>
                  </a:extLst>
                </a:hlinkClick>
              </a:rPr>
              <a:t>Diversity, equity &amp; inclusion</a:t>
            </a:r>
          </a:p>
        </p:txBody>
      </p:sp>
      <p:sp>
        <p:nvSpPr>
          <p:cNvPr id="18" name="TextBox 18"/>
          <p:cNvSpPr txBox="1"/>
          <p:nvPr/>
        </p:nvSpPr>
        <p:spPr>
          <a:xfrm>
            <a:off x="1028700" y="2783268"/>
            <a:ext cx="9871944" cy="931482"/>
          </a:xfrm>
          <a:prstGeom prst="rect">
            <a:avLst/>
          </a:prstGeom>
        </p:spPr>
        <p:txBody>
          <a:bodyPr lIns="0" tIns="0" rIns="0" bIns="0" rtlCol="0" anchor="t">
            <a:spAutoFit/>
          </a:bodyPr>
          <a:lstStyle/>
          <a:p>
            <a:pPr algn="l">
              <a:lnSpc>
                <a:spcPts val="3783"/>
              </a:lnSpc>
            </a:pPr>
            <a:r>
              <a:rPr lang="en-US" sz="2702" spc="-32">
                <a:solidFill>
                  <a:srgbClr val="242C2C"/>
                </a:solidFill>
                <a:latin typeface="Enduro"/>
                <a:ea typeface="Enduro"/>
                <a:cs typeface="Enduro"/>
                <a:sym typeface="Enduro"/>
              </a:rPr>
              <a:t>Each guide walks you through 5 critical steps – from identifying organization drivers, to evaluating key skill gaps, and more...</a:t>
            </a:r>
          </a:p>
        </p:txBody>
      </p:sp>
      <p:grpSp>
        <p:nvGrpSpPr>
          <p:cNvPr id="19" name="Group 19"/>
          <p:cNvGrpSpPr>
            <a:grpSpLocks noChangeAspect="1"/>
          </p:cNvGrpSpPr>
          <p:nvPr/>
        </p:nvGrpSpPr>
        <p:grpSpPr>
          <a:xfrm>
            <a:off x="3754402" y="4914900"/>
            <a:ext cx="4738113" cy="1468662"/>
            <a:chOff x="0" y="0"/>
            <a:chExt cx="3574948" cy="1108113"/>
          </a:xfrm>
        </p:grpSpPr>
        <p:sp>
          <p:nvSpPr>
            <p:cNvPr id="20" name="Freeform 20"/>
            <p:cNvSpPr/>
            <p:nvPr/>
          </p:nvSpPr>
          <p:spPr>
            <a:xfrm>
              <a:off x="63500" y="148336"/>
              <a:ext cx="3447923" cy="896239"/>
            </a:xfrm>
            <a:custGeom>
              <a:avLst/>
              <a:gdLst/>
              <a:ahLst/>
              <a:cxnLst/>
              <a:rect l="l" t="t" r="r" b="b"/>
              <a:pathLst>
                <a:path w="3447923" h="896239">
                  <a:moveTo>
                    <a:pt x="0" y="127"/>
                  </a:moveTo>
                  <a:lnTo>
                    <a:pt x="0" y="896239"/>
                  </a:lnTo>
                  <a:lnTo>
                    <a:pt x="3447923" y="896239"/>
                  </a:lnTo>
                  <a:lnTo>
                    <a:pt x="3447923" y="0"/>
                  </a:lnTo>
                  <a:lnTo>
                    <a:pt x="0" y="127"/>
                  </a:lnTo>
                  <a:close/>
                </a:path>
              </a:pathLst>
            </a:custGeom>
            <a:solidFill>
              <a:srgbClr val="D3EAEE"/>
            </a:solidFill>
          </p:spPr>
          <p:txBody>
            <a:bodyPr/>
            <a:lstStyle/>
            <a:p>
              <a:endParaRPr lang="en-US"/>
            </a:p>
          </p:txBody>
        </p:sp>
        <p:sp>
          <p:nvSpPr>
            <p:cNvPr id="21" name="Freeform 21"/>
            <p:cNvSpPr/>
            <p:nvPr/>
          </p:nvSpPr>
          <p:spPr>
            <a:xfrm>
              <a:off x="63500" y="63500"/>
              <a:ext cx="3447923" cy="84963"/>
            </a:xfrm>
            <a:custGeom>
              <a:avLst/>
              <a:gdLst/>
              <a:ahLst/>
              <a:cxnLst/>
              <a:rect l="l" t="t" r="r" b="b"/>
              <a:pathLst>
                <a:path w="3447923" h="84963">
                  <a:moveTo>
                    <a:pt x="0" y="0"/>
                  </a:moveTo>
                  <a:lnTo>
                    <a:pt x="0" y="84963"/>
                  </a:lnTo>
                  <a:lnTo>
                    <a:pt x="3447923" y="84963"/>
                  </a:lnTo>
                  <a:lnTo>
                    <a:pt x="3447923" y="0"/>
                  </a:lnTo>
                  <a:lnTo>
                    <a:pt x="0" y="0"/>
                  </a:lnTo>
                  <a:close/>
                </a:path>
              </a:pathLst>
            </a:custGeom>
            <a:solidFill>
              <a:srgbClr val="35656E"/>
            </a:solidFill>
          </p:spPr>
          <p:txBody>
            <a:bodyPr/>
            <a:lstStyle/>
            <a:p>
              <a:endParaRPr lang="en-US"/>
            </a:p>
          </p:txBody>
        </p:sp>
      </p:grpSp>
      <p:sp>
        <p:nvSpPr>
          <p:cNvPr id="22" name="TextBox 22"/>
          <p:cNvSpPr txBox="1"/>
          <p:nvPr/>
        </p:nvSpPr>
        <p:spPr>
          <a:xfrm>
            <a:off x="3982786" y="5406064"/>
            <a:ext cx="4281345" cy="438743"/>
          </a:xfrm>
          <a:prstGeom prst="rect">
            <a:avLst/>
          </a:prstGeom>
        </p:spPr>
        <p:txBody>
          <a:bodyPr lIns="0" tIns="0" rIns="0" bIns="0" rtlCol="0" anchor="t">
            <a:spAutoFit/>
          </a:bodyPr>
          <a:lstStyle/>
          <a:p>
            <a:pPr marL="0" lvl="0" indent="0" algn="ctr">
              <a:lnSpc>
                <a:spcPts val="3642"/>
              </a:lnSpc>
            </a:pPr>
            <a:r>
              <a:rPr lang="en-US" sz="2601" u="sng">
                <a:latin typeface="Enduro"/>
                <a:ea typeface="Enduro"/>
                <a:cs typeface="Enduro"/>
                <a:sym typeface="Enduro"/>
                <a:hlinkClick r:id="rId6" tooltip="https://go1-com.cdn.prismic.io/go1-com/aHRvY0MqNJQqH00G_UpskillingPlaybook-Compliance.pdf">
                  <a:extLst>
                    <a:ext uri="{A12FA001-AC4F-418D-AE19-62706E023703}">
                      <ahyp:hlinkClr xmlns:ahyp="http://schemas.microsoft.com/office/drawing/2018/hyperlinkcolor" val="tx"/>
                    </a:ext>
                  </a:extLst>
                </a:hlinkClick>
              </a:rPr>
              <a:t>Compliance training</a:t>
            </a:r>
          </a:p>
        </p:txBody>
      </p:sp>
      <p:sp>
        <p:nvSpPr>
          <p:cNvPr id="23" name="Freeform 23" descr="preencoded.png"/>
          <p:cNvSpPr/>
          <p:nvPr/>
        </p:nvSpPr>
        <p:spPr>
          <a:xfrm>
            <a:off x="952500" y="9505950"/>
            <a:ext cx="606051" cy="304800"/>
          </a:xfrm>
          <a:custGeom>
            <a:avLst/>
            <a:gdLst/>
            <a:ahLst/>
            <a:cxnLst/>
            <a:rect l="l" t="t" r="r" b="b"/>
            <a:pathLst>
              <a:path w="606051" h="304800">
                <a:moveTo>
                  <a:pt x="0" y="0"/>
                </a:moveTo>
                <a:lnTo>
                  <a:pt x="606051" y="0"/>
                </a:lnTo>
                <a:lnTo>
                  <a:pt x="606051" y="304800"/>
                </a:lnTo>
                <a:lnTo>
                  <a:pt x="0" y="304800"/>
                </a:lnTo>
                <a:lnTo>
                  <a:pt x="0" y="0"/>
                </a:lnTo>
                <a:close/>
              </a:path>
            </a:pathLst>
          </a:custGeom>
          <a:blipFill>
            <a:blip r:embed="rId7">
              <a:extLst>
                <a:ext uri="{96DAC541-7B7A-43D3-8B79-37D633B846F1}">
                  <asvg:svgBlip xmlns:asvg="http://schemas.microsoft.com/office/drawing/2016/SVG/main" r:embed="rId8"/>
                </a:ext>
              </a:extLst>
            </a:blip>
            <a:stretch>
              <a:fillRect r="-585"/>
            </a:stretch>
          </a:blipFill>
        </p:spPr>
        <p:txBody>
          <a:bodyPr/>
          <a:lstStyle/>
          <a:p>
            <a:endParaRPr lang="en-US"/>
          </a:p>
        </p:txBody>
      </p:sp>
      <p:grpSp>
        <p:nvGrpSpPr>
          <p:cNvPr id="28" name="Group 28"/>
          <p:cNvGrpSpPr/>
          <p:nvPr/>
        </p:nvGrpSpPr>
        <p:grpSpPr>
          <a:xfrm>
            <a:off x="1028700" y="576583"/>
            <a:ext cx="12960241" cy="1714500"/>
            <a:chOff x="0" y="0"/>
            <a:chExt cx="17280321" cy="2286000"/>
          </a:xfrm>
        </p:grpSpPr>
        <p:sp>
          <p:nvSpPr>
            <p:cNvPr id="29" name="Freeform 29"/>
            <p:cNvSpPr/>
            <p:nvPr/>
          </p:nvSpPr>
          <p:spPr>
            <a:xfrm>
              <a:off x="0" y="0"/>
              <a:ext cx="17280322" cy="2286000"/>
            </a:xfrm>
            <a:custGeom>
              <a:avLst/>
              <a:gdLst/>
              <a:ahLst/>
              <a:cxnLst/>
              <a:rect l="l" t="t" r="r" b="b"/>
              <a:pathLst>
                <a:path w="17280322" h="2286000">
                  <a:moveTo>
                    <a:pt x="0" y="0"/>
                  </a:moveTo>
                  <a:lnTo>
                    <a:pt x="17280322" y="0"/>
                  </a:lnTo>
                  <a:lnTo>
                    <a:pt x="17280322" y="2286000"/>
                  </a:lnTo>
                  <a:lnTo>
                    <a:pt x="0" y="2286000"/>
                  </a:lnTo>
                  <a:close/>
                </a:path>
              </a:pathLst>
            </a:custGeom>
            <a:solidFill>
              <a:srgbClr val="FAF9F4">
                <a:alpha val="0"/>
              </a:srgbClr>
            </a:solidFill>
          </p:spPr>
          <p:txBody>
            <a:bodyPr/>
            <a:lstStyle/>
            <a:p>
              <a:endParaRPr lang="en-US"/>
            </a:p>
          </p:txBody>
        </p:sp>
        <p:sp>
          <p:nvSpPr>
            <p:cNvPr id="30" name="TextBox 30"/>
            <p:cNvSpPr txBox="1"/>
            <p:nvPr/>
          </p:nvSpPr>
          <p:spPr>
            <a:xfrm>
              <a:off x="0" y="-9525"/>
              <a:ext cx="17280321" cy="2295525"/>
            </a:xfrm>
            <a:prstGeom prst="rect">
              <a:avLst/>
            </a:prstGeom>
          </p:spPr>
          <p:txBody>
            <a:bodyPr lIns="0" tIns="0" rIns="0" bIns="0" rtlCol="0" anchor="t"/>
            <a:lstStyle/>
            <a:p>
              <a:pPr algn="l">
                <a:lnSpc>
                  <a:spcPts val="6000"/>
                </a:lnSpc>
              </a:pPr>
              <a:r>
                <a:rPr lang="en-US" sz="5000">
                  <a:solidFill>
                    <a:srgbClr val="394646"/>
                  </a:solidFill>
                  <a:latin typeface="Enduro Narrow"/>
                  <a:ea typeface="Enduro Narrow"/>
                  <a:cs typeface="Enduro Narrow"/>
                  <a:sym typeface="Enduro Narrow"/>
                </a:rPr>
                <a:t>No matter what program you’re launching, we’ve got a playbook for that</a:t>
              </a:r>
            </a:p>
          </p:txBody>
        </p:sp>
      </p:grpSp>
      <p:grpSp>
        <p:nvGrpSpPr>
          <p:cNvPr id="31" name="Group 2">
            <a:extLst>
              <a:ext uri="{FF2B5EF4-FFF2-40B4-BE49-F238E27FC236}">
                <a16:creationId xmlns:a16="http://schemas.microsoft.com/office/drawing/2014/main" id="{0599212E-F92C-06EF-4F20-0188C8C37C75}"/>
              </a:ext>
            </a:extLst>
          </p:cNvPr>
          <p:cNvGrpSpPr/>
          <p:nvPr/>
        </p:nvGrpSpPr>
        <p:grpSpPr>
          <a:xfrm>
            <a:off x="15033811" y="769580"/>
            <a:ext cx="3810005" cy="518240"/>
            <a:chOff x="0" y="0"/>
            <a:chExt cx="1003458" cy="136491"/>
          </a:xfrm>
        </p:grpSpPr>
        <p:sp>
          <p:nvSpPr>
            <p:cNvPr id="32" name="Freeform 3">
              <a:extLst>
                <a:ext uri="{FF2B5EF4-FFF2-40B4-BE49-F238E27FC236}">
                  <a16:creationId xmlns:a16="http://schemas.microsoft.com/office/drawing/2014/main" id="{BB80ACB1-A6B9-794C-76D8-6629FE9696EA}"/>
                </a:ext>
              </a:extLst>
            </p:cNvPr>
            <p:cNvSpPr/>
            <p:nvPr/>
          </p:nvSpPr>
          <p:spPr>
            <a:xfrm>
              <a:off x="0" y="0"/>
              <a:ext cx="1003458" cy="136491"/>
            </a:xfrm>
            <a:custGeom>
              <a:avLst/>
              <a:gdLst/>
              <a:ahLst/>
              <a:cxnLst/>
              <a:rect l="l" t="t" r="r" b="b"/>
              <a:pathLst>
                <a:path w="1003458" h="136491">
                  <a:moveTo>
                    <a:pt x="12192" y="0"/>
                  </a:moveTo>
                  <a:lnTo>
                    <a:pt x="991266" y="0"/>
                  </a:lnTo>
                  <a:cubicBezTo>
                    <a:pt x="998000" y="0"/>
                    <a:pt x="1003458" y="5459"/>
                    <a:pt x="1003458" y="12192"/>
                  </a:cubicBezTo>
                  <a:lnTo>
                    <a:pt x="1003458" y="124299"/>
                  </a:lnTo>
                  <a:cubicBezTo>
                    <a:pt x="1003458" y="131033"/>
                    <a:pt x="998000" y="136491"/>
                    <a:pt x="991266" y="136491"/>
                  </a:cubicBezTo>
                  <a:lnTo>
                    <a:pt x="12192" y="136491"/>
                  </a:lnTo>
                  <a:cubicBezTo>
                    <a:pt x="8958" y="136491"/>
                    <a:pt x="5857" y="135207"/>
                    <a:pt x="3571" y="132920"/>
                  </a:cubicBezTo>
                  <a:cubicBezTo>
                    <a:pt x="1285" y="130634"/>
                    <a:pt x="0" y="127533"/>
                    <a:pt x="0" y="124299"/>
                  </a:cubicBezTo>
                  <a:lnTo>
                    <a:pt x="0" y="12192"/>
                  </a:lnTo>
                  <a:cubicBezTo>
                    <a:pt x="0" y="8958"/>
                    <a:pt x="1285" y="5857"/>
                    <a:pt x="3571" y="3571"/>
                  </a:cubicBezTo>
                  <a:cubicBezTo>
                    <a:pt x="5857" y="1285"/>
                    <a:pt x="8958" y="0"/>
                    <a:pt x="12192" y="0"/>
                  </a:cubicBezTo>
                  <a:close/>
                </a:path>
              </a:pathLst>
            </a:custGeom>
            <a:solidFill>
              <a:srgbClr val="9B4623"/>
            </a:solidFill>
          </p:spPr>
          <p:txBody>
            <a:bodyPr/>
            <a:lstStyle/>
            <a:p>
              <a:endParaRPr lang="en-US"/>
            </a:p>
          </p:txBody>
        </p:sp>
        <p:sp>
          <p:nvSpPr>
            <p:cNvPr id="33" name="TextBox 4">
              <a:extLst>
                <a:ext uri="{FF2B5EF4-FFF2-40B4-BE49-F238E27FC236}">
                  <a16:creationId xmlns:a16="http://schemas.microsoft.com/office/drawing/2014/main" id="{D0CC50F9-0BC2-985C-0275-CB71085263DE}"/>
                </a:ext>
              </a:extLst>
            </p:cNvPr>
            <p:cNvSpPr txBox="1"/>
            <p:nvPr/>
          </p:nvSpPr>
          <p:spPr>
            <a:xfrm>
              <a:off x="0" y="-9525"/>
              <a:ext cx="1003458" cy="146016"/>
            </a:xfrm>
            <a:prstGeom prst="rect">
              <a:avLst/>
            </a:prstGeom>
          </p:spPr>
          <p:txBody>
            <a:bodyPr lIns="50800" tIns="50800" rIns="50800" bIns="50800" rtlCol="0" anchor="ctr"/>
            <a:lstStyle/>
            <a:p>
              <a:pPr algn="r">
                <a:lnSpc>
                  <a:spcPts val="2400"/>
                </a:lnSpc>
              </a:pPr>
              <a:endParaRPr/>
            </a:p>
          </p:txBody>
        </p:sp>
      </p:grpSp>
      <p:sp>
        <p:nvSpPr>
          <p:cNvPr id="34" name="TextBox 28">
            <a:extLst>
              <a:ext uri="{FF2B5EF4-FFF2-40B4-BE49-F238E27FC236}">
                <a16:creationId xmlns:a16="http://schemas.microsoft.com/office/drawing/2014/main" id="{83ADDF33-22E8-D199-CC78-F8EB8145DE08}"/>
              </a:ext>
            </a:extLst>
          </p:cNvPr>
          <p:cNvSpPr txBox="1"/>
          <p:nvPr/>
        </p:nvSpPr>
        <p:spPr>
          <a:xfrm>
            <a:off x="15392400" y="866792"/>
            <a:ext cx="2151178" cy="314292"/>
          </a:xfrm>
          <a:prstGeom prst="rect">
            <a:avLst/>
          </a:prstGeom>
        </p:spPr>
        <p:txBody>
          <a:bodyPr wrap="square" lIns="0" tIns="0" rIns="0" bIns="0" rtlCol="0" anchor="t">
            <a:spAutoFit/>
          </a:bodyPr>
          <a:lstStyle/>
          <a:p>
            <a:pPr algn="ctr">
              <a:lnSpc>
                <a:spcPts val="2400"/>
              </a:lnSpc>
              <a:spcBef>
                <a:spcPct val="0"/>
              </a:spcBef>
            </a:pPr>
            <a:r>
              <a:rPr lang="en-US" sz="2000">
                <a:solidFill>
                  <a:srgbClr val="FFFFFF"/>
                </a:solidFill>
                <a:latin typeface="Enduro"/>
                <a:ea typeface="Enduro"/>
                <a:cs typeface="Enduro"/>
                <a:sym typeface="Enduro"/>
              </a:rPr>
              <a:t> Plan your launch</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AF9F4"/>
        </a:solidFill>
        <a:effectLst/>
      </p:bgPr>
    </p:bg>
    <p:spTree>
      <p:nvGrpSpPr>
        <p:cNvPr id="1" name=""/>
        <p:cNvGrpSpPr/>
        <p:nvPr/>
      </p:nvGrpSpPr>
      <p:grpSpPr>
        <a:xfrm>
          <a:off x="0" y="0"/>
          <a:ext cx="0" cy="0"/>
          <a:chOff x="0" y="0"/>
          <a:chExt cx="0" cy="0"/>
        </a:xfrm>
      </p:grpSpPr>
      <p:sp>
        <p:nvSpPr>
          <p:cNvPr id="2" name="TextBox 2"/>
          <p:cNvSpPr txBox="1"/>
          <p:nvPr/>
        </p:nvSpPr>
        <p:spPr>
          <a:xfrm>
            <a:off x="1028700" y="4632571"/>
            <a:ext cx="6621662" cy="2760802"/>
          </a:xfrm>
          <a:prstGeom prst="rect">
            <a:avLst/>
          </a:prstGeom>
        </p:spPr>
        <p:txBody>
          <a:bodyPr lIns="0" tIns="0" rIns="0" bIns="0" rtlCol="0" anchor="t">
            <a:spAutoFit/>
          </a:bodyPr>
          <a:lstStyle/>
          <a:p>
            <a:pPr algn="l">
              <a:lnSpc>
                <a:spcPts val="2246"/>
              </a:lnSpc>
            </a:pPr>
            <a:r>
              <a:rPr lang="en-US" sz="1800">
                <a:solidFill>
                  <a:srgbClr val="114954"/>
                </a:solidFill>
                <a:latin typeface="Enduro"/>
                <a:ea typeface="Enduro"/>
                <a:cs typeface="Enduro"/>
                <a:sym typeface="Enduro"/>
              </a:rPr>
              <a:t>Your content strategy should match your goals:</a:t>
            </a:r>
          </a:p>
          <a:p>
            <a:pPr marL="388620" lvl="1" indent="-194310" algn="l">
              <a:lnSpc>
                <a:spcPts val="2246"/>
              </a:lnSpc>
              <a:buFont typeface="Arial"/>
              <a:buChar char="•"/>
            </a:pPr>
            <a:r>
              <a:rPr lang="en-US" sz="1800">
                <a:solidFill>
                  <a:srgbClr val="114954"/>
                </a:solidFill>
                <a:latin typeface="Enduro"/>
                <a:ea typeface="Enduro"/>
                <a:cs typeface="Enduro"/>
                <a:sym typeface="Enduro"/>
              </a:rPr>
              <a:t>Promote a curated selection of content to guide learners toward specific goals like upskilling or compliance. This works well if you’re assigning content or want a more structured experience.</a:t>
            </a:r>
          </a:p>
          <a:p>
            <a:pPr marL="388620" lvl="1" indent="-194310" algn="l">
              <a:lnSpc>
                <a:spcPts val="2246"/>
              </a:lnSpc>
              <a:buFont typeface="Arial"/>
              <a:buChar char="•"/>
            </a:pPr>
            <a:r>
              <a:rPr lang="en-US" sz="1800">
                <a:solidFill>
                  <a:srgbClr val="114954"/>
                </a:solidFill>
                <a:latin typeface="Enduro"/>
                <a:ea typeface="Enduro"/>
                <a:cs typeface="Enduro"/>
                <a:sym typeface="Enduro"/>
              </a:rPr>
              <a:t>Encourage exploration by directing learners to Go1’s intelligent homepage, where they can discover content based on their interests and needs.</a:t>
            </a:r>
          </a:p>
          <a:p>
            <a:pPr algn="l">
              <a:lnSpc>
                <a:spcPts val="2246"/>
              </a:lnSpc>
            </a:pPr>
            <a:endParaRPr lang="en-US" sz="1800">
              <a:solidFill>
                <a:srgbClr val="114954"/>
              </a:solidFill>
              <a:latin typeface="Enduro"/>
              <a:ea typeface="Enduro"/>
              <a:cs typeface="Enduro"/>
              <a:sym typeface="Enduro"/>
            </a:endParaRPr>
          </a:p>
          <a:p>
            <a:pPr algn="l">
              <a:lnSpc>
                <a:spcPts val="2246"/>
              </a:lnSpc>
            </a:pPr>
            <a:endParaRPr lang="en-US" sz="1800">
              <a:solidFill>
                <a:srgbClr val="114954"/>
              </a:solidFill>
              <a:latin typeface="Enduro"/>
              <a:ea typeface="Enduro"/>
              <a:cs typeface="Enduro"/>
              <a:sym typeface="Enduro"/>
            </a:endParaRPr>
          </a:p>
        </p:txBody>
      </p:sp>
      <p:sp>
        <p:nvSpPr>
          <p:cNvPr id="3" name="TextBox 3"/>
          <p:cNvSpPr txBox="1"/>
          <p:nvPr/>
        </p:nvSpPr>
        <p:spPr>
          <a:xfrm>
            <a:off x="1028700" y="7769702"/>
            <a:ext cx="6670913" cy="1379677"/>
          </a:xfrm>
          <a:prstGeom prst="rect">
            <a:avLst/>
          </a:prstGeom>
        </p:spPr>
        <p:txBody>
          <a:bodyPr lIns="0" tIns="0" rIns="0" bIns="0" rtlCol="0" anchor="t">
            <a:spAutoFit/>
          </a:bodyPr>
          <a:lstStyle/>
          <a:p>
            <a:pPr algn="l">
              <a:lnSpc>
                <a:spcPts val="2246"/>
              </a:lnSpc>
            </a:pPr>
            <a:r>
              <a:rPr lang="en-US" sz="1800">
                <a:solidFill>
                  <a:srgbClr val="114954"/>
                </a:solidFill>
                <a:latin typeface="Enduro"/>
                <a:ea typeface="Enduro"/>
                <a:cs typeface="Enduro"/>
                <a:sym typeface="Enduro"/>
              </a:rPr>
              <a:t>There’s no one-size-fits-all approach. Starting with a clear focus—either guided or self-directed—helps learners know what to do first. You can always evolve your strategy over time, but early on, a targeted launch builds confidence and momentum.</a:t>
            </a:r>
          </a:p>
        </p:txBody>
      </p:sp>
      <p:sp>
        <p:nvSpPr>
          <p:cNvPr id="4" name="TextBox 4"/>
          <p:cNvSpPr txBox="1"/>
          <p:nvPr/>
        </p:nvSpPr>
        <p:spPr>
          <a:xfrm>
            <a:off x="1028700" y="3990115"/>
            <a:ext cx="4264270" cy="467487"/>
          </a:xfrm>
          <a:prstGeom prst="rect">
            <a:avLst/>
          </a:prstGeom>
        </p:spPr>
        <p:txBody>
          <a:bodyPr lIns="0" tIns="0" rIns="0" bIns="0" rtlCol="0" anchor="t">
            <a:spAutoFit/>
          </a:bodyPr>
          <a:lstStyle/>
          <a:p>
            <a:pPr algn="l">
              <a:lnSpc>
                <a:spcPts val="3744"/>
              </a:lnSpc>
            </a:pPr>
            <a:r>
              <a:rPr lang="en-US" sz="3000">
                <a:solidFill>
                  <a:srgbClr val="114954"/>
                </a:solidFill>
                <a:latin typeface="Enduro"/>
                <a:ea typeface="Enduro"/>
                <a:cs typeface="Enduro"/>
                <a:sym typeface="Enduro"/>
              </a:rPr>
              <a:t>Go1 recommends</a:t>
            </a:r>
          </a:p>
        </p:txBody>
      </p:sp>
      <p:sp>
        <p:nvSpPr>
          <p:cNvPr id="5" name="TextBox 5"/>
          <p:cNvSpPr txBox="1"/>
          <p:nvPr/>
        </p:nvSpPr>
        <p:spPr>
          <a:xfrm>
            <a:off x="1028700" y="7130765"/>
            <a:ext cx="4264270" cy="467487"/>
          </a:xfrm>
          <a:prstGeom prst="rect">
            <a:avLst/>
          </a:prstGeom>
        </p:spPr>
        <p:txBody>
          <a:bodyPr lIns="0" tIns="0" rIns="0" bIns="0" rtlCol="0" anchor="t">
            <a:spAutoFit/>
          </a:bodyPr>
          <a:lstStyle/>
          <a:p>
            <a:pPr algn="l">
              <a:lnSpc>
                <a:spcPts val="3744"/>
              </a:lnSpc>
            </a:pPr>
            <a:r>
              <a:rPr lang="en-US" sz="3000">
                <a:solidFill>
                  <a:srgbClr val="114954"/>
                </a:solidFill>
                <a:latin typeface="Enduro"/>
                <a:ea typeface="Enduro"/>
                <a:cs typeface="Enduro"/>
                <a:sym typeface="Enduro"/>
              </a:rPr>
              <a:t>Why?</a:t>
            </a:r>
          </a:p>
        </p:txBody>
      </p:sp>
      <p:grpSp>
        <p:nvGrpSpPr>
          <p:cNvPr id="6" name="Group 6"/>
          <p:cNvGrpSpPr/>
          <p:nvPr/>
        </p:nvGrpSpPr>
        <p:grpSpPr>
          <a:xfrm>
            <a:off x="1028700" y="2873980"/>
            <a:ext cx="7352039" cy="740639"/>
            <a:chOff x="0" y="0"/>
            <a:chExt cx="1936339" cy="195065"/>
          </a:xfrm>
        </p:grpSpPr>
        <p:sp>
          <p:nvSpPr>
            <p:cNvPr id="7" name="Freeform 7"/>
            <p:cNvSpPr/>
            <p:nvPr/>
          </p:nvSpPr>
          <p:spPr>
            <a:xfrm>
              <a:off x="0" y="0"/>
              <a:ext cx="1936339" cy="195065"/>
            </a:xfrm>
            <a:custGeom>
              <a:avLst/>
              <a:gdLst/>
              <a:ahLst/>
              <a:cxnLst/>
              <a:rect l="l" t="t" r="r" b="b"/>
              <a:pathLst>
                <a:path w="1936339" h="195065">
                  <a:moveTo>
                    <a:pt x="6318" y="0"/>
                  </a:moveTo>
                  <a:lnTo>
                    <a:pt x="1930021" y="0"/>
                  </a:lnTo>
                  <a:cubicBezTo>
                    <a:pt x="1931697" y="0"/>
                    <a:pt x="1933304" y="666"/>
                    <a:pt x="1934489" y="1851"/>
                  </a:cubicBezTo>
                  <a:cubicBezTo>
                    <a:pt x="1935674" y="3035"/>
                    <a:pt x="1936339" y="4642"/>
                    <a:pt x="1936339" y="6318"/>
                  </a:cubicBezTo>
                  <a:lnTo>
                    <a:pt x="1936339" y="188747"/>
                  </a:lnTo>
                  <a:cubicBezTo>
                    <a:pt x="1936339" y="192237"/>
                    <a:pt x="1933511" y="195065"/>
                    <a:pt x="1930021" y="195065"/>
                  </a:cubicBezTo>
                  <a:lnTo>
                    <a:pt x="6318" y="195065"/>
                  </a:lnTo>
                  <a:cubicBezTo>
                    <a:pt x="4642" y="195065"/>
                    <a:pt x="3035" y="194400"/>
                    <a:pt x="1851" y="193215"/>
                  </a:cubicBezTo>
                  <a:cubicBezTo>
                    <a:pt x="666" y="192030"/>
                    <a:pt x="0" y="190423"/>
                    <a:pt x="0" y="188747"/>
                  </a:cubicBezTo>
                  <a:lnTo>
                    <a:pt x="0" y="6318"/>
                  </a:lnTo>
                  <a:cubicBezTo>
                    <a:pt x="0" y="4642"/>
                    <a:pt x="666" y="3035"/>
                    <a:pt x="1851" y="1851"/>
                  </a:cubicBezTo>
                  <a:cubicBezTo>
                    <a:pt x="3035" y="666"/>
                    <a:pt x="4642" y="0"/>
                    <a:pt x="6318" y="0"/>
                  </a:cubicBezTo>
                  <a:close/>
                </a:path>
              </a:pathLst>
            </a:custGeom>
            <a:solidFill>
              <a:srgbClr val="D3EAEF"/>
            </a:solidFill>
          </p:spPr>
          <p:txBody>
            <a:bodyPr/>
            <a:lstStyle/>
            <a:p>
              <a:endParaRPr lang="en-US"/>
            </a:p>
          </p:txBody>
        </p:sp>
        <p:sp>
          <p:nvSpPr>
            <p:cNvPr id="8" name="TextBox 8"/>
            <p:cNvSpPr txBox="1"/>
            <p:nvPr/>
          </p:nvSpPr>
          <p:spPr>
            <a:xfrm>
              <a:off x="0" y="-9525"/>
              <a:ext cx="1936339" cy="204590"/>
            </a:xfrm>
            <a:prstGeom prst="rect">
              <a:avLst/>
            </a:prstGeom>
          </p:spPr>
          <p:txBody>
            <a:bodyPr lIns="50800" tIns="50800" rIns="50800" bIns="50800" rtlCol="0" anchor="ctr"/>
            <a:lstStyle/>
            <a:p>
              <a:pPr algn="r">
                <a:lnSpc>
                  <a:spcPts val="2400"/>
                </a:lnSpc>
              </a:pPr>
              <a:endParaRPr/>
            </a:p>
          </p:txBody>
        </p:sp>
      </p:grpSp>
      <p:grpSp>
        <p:nvGrpSpPr>
          <p:cNvPr id="9" name="Group 9"/>
          <p:cNvGrpSpPr/>
          <p:nvPr/>
        </p:nvGrpSpPr>
        <p:grpSpPr>
          <a:xfrm>
            <a:off x="9189016" y="2873980"/>
            <a:ext cx="7352039" cy="740639"/>
            <a:chOff x="0" y="0"/>
            <a:chExt cx="1936339" cy="195065"/>
          </a:xfrm>
        </p:grpSpPr>
        <p:sp>
          <p:nvSpPr>
            <p:cNvPr id="10" name="Freeform 10"/>
            <p:cNvSpPr/>
            <p:nvPr/>
          </p:nvSpPr>
          <p:spPr>
            <a:xfrm>
              <a:off x="0" y="0"/>
              <a:ext cx="1936339" cy="195065"/>
            </a:xfrm>
            <a:custGeom>
              <a:avLst/>
              <a:gdLst/>
              <a:ahLst/>
              <a:cxnLst/>
              <a:rect l="l" t="t" r="r" b="b"/>
              <a:pathLst>
                <a:path w="1936339" h="195065">
                  <a:moveTo>
                    <a:pt x="6318" y="0"/>
                  </a:moveTo>
                  <a:lnTo>
                    <a:pt x="1930021" y="0"/>
                  </a:lnTo>
                  <a:cubicBezTo>
                    <a:pt x="1931697" y="0"/>
                    <a:pt x="1933304" y="666"/>
                    <a:pt x="1934489" y="1851"/>
                  </a:cubicBezTo>
                  <a:cubicBezTo>
                    <a:pt x="1935674" y="3035"/>
                    <a:pt x="1936339" y="4642"/>
                    <a:pt x="1936339" y="6318"/>
                  </a:cubicBezTo>
                  <a:lnTo>
                    <a:pt x="1936339" y="188747"/>
                  </a:lnTo>
                  <a:cubicBezTo>
                    <a:pt x="1936339" y="192237"/>
                    <a:pt x="1933511" y="195065"/>
                    <a:pt x="1930021" y="195065"/>
                  </a:cubicBezTo>
                  <a:lnTo>
                    <a:pt x="6318" y="195065"/>
                  </a:lnTo>
                  <a:cubicBezTo>
                    <a:pt x="4642" y="195065"/>
                    <a:pt x="3035" y="194400"/>
                    <a:pt x="1851" y="193215"/>
                  </a:cubicBezTo>
                  <a:cubicBezTo>
                    <a:pt x="666" y="192030"/>
                    <a:pt x="0" y="190423"/>
                    <a:pt x="0" y="188747"/>
                  </a:cubicBezTo>
                  <a:lnTo>
                    <a:pt x="0" y="6318"/>
                  </a:lnTo>
                  <a:cubicBezTo>
                    <a:pt x="0" y="4642"/>
                    <a:pt x="666" y="3035"/>
                    <a:pt x="1851" y="1851"/>
                  </a:cubicBezTo>
                  <a:cubicBezTo>
                    <a:pt x="3035" y="666"/>
                    <a:pt x="4642" y="0"/>
                    <a:pt x="6318" y="0"/>
                  </a:cubicBezTo>
                  <a:close/>
                </a:path>
              </a:pathLst>
            </a:custGeom>
            <a:solidFill>
              <a:srgbClr val="DEF1DA"/>
            </a:solidFill>
          </p:spPr>
          <p:txBody>
            <a:bodyPr/>
            <a:lstStyle/>
            <a:p>
              <a:endParaRPr lang="en-US"/>
            </a:p>
          </p:txBody>
        </p:sp>
        <p:sp>
          <p:nvSpPr>
            <p:cNvPr id="11" name="TextBox 11"/>
            <p:cNvSpPr txBox="1"/>
            <p:nvPr/>
          </p:nvSpPr>
          <p:spPr>
            <a:xfrm>
              <a:off x="0" y="-9525"/>
              <a:ext cx="1936339" cy="204590"/>
            </a:xfrm>
            <a:prstGeom prst="rect">
              <a:avLst/>
            </a:prstGeom>
          </p:spPr>
          <p:txBody>
            <a:bodyPr lIns="50800" tIns="50800" rIns="50800" bIns="50800" rtlCol="0" anchor="ctr"/>
            <a:lstStyle/>
            <a:p>
              <a:pPr algn="r">
                <a:lnSpc>
                  <a:spcPts val="2400"/>
                </a:lnSpc>
              </a:pPr>
              <a:endParaRPr/>
            </a:p>
          </p:txBody>
        </p:sp>
      </p:grpSp>
      <p:grpSp>
        <p:nvGrpSpPr>
          <p:cNvPr id="12" name="Group 12"/>
          <p:cNvGrpSpPr/>
          <p:nvPr/>
        </p:nvGrpSpPr>
        <p:grpSpPr>
          <a:xfrm>
            <a:off x="1320173" y="2910808"/>
            <a:ext cx="6578594" cy="666982"/>
            <a:chOff x="0" y="0"/>
            <a:chExt cx="13356948" cy="1354217"/>
          </a:xfrm>
        </p:grpSpPr>
        <p:sp>
          <p:nvSpPr>
            <p:cNvPr id="13" name="Freeform 13"/>
            <p:cNvSpPr/>
            <p:nvPr/>
          </p:nvSpPr>
          <p:spPr>
            <a:xfrm>
              <a:off x="0" y="0"/>
              <a:ext cx="13356947" cy="1354217"/>
            </a:xfrm>
            <a:custGeom>
              <a:avLst/>
              <a:gdLst/>
              <a:ahLst/>
              <a:cxnLst/>
              <a:rect l="l" t="t" r="r" b="b"/>
              <a:pathLst>
                <a:path w="13356947" h="1354217">
                  <a:moveTo>
                    <a:pt x="0" y="0"/>
                  </a:moveTo>
                  <a:lnTo>
                    <a:pt x="13356947" y="0"/>
                  </a:lnTo>
                  <a:lnTo>
                    <a:pt x="13356947" y="1354217"/>
                  </a:lnTo>
                  <a:lnTo>
                    <a:pt x="0" y="1354217"/>
                  </a:lnTo>
                  <a:close/>
                </a:path>
              </a:pathLst>
            </a:custGeom>
            <a:solidFill>
              <a:srgbClr val="FAF9F4">
                <a:alpha val="0"/>
              </a:srgbClr>
            </a:solidFill>
          </p:spPr>
          <p:txBody>
            <a:bodyPr/>
            <a:lstStyle/>
            <a:p>
              <a:endParaRPr lang="en-US"/>
            </a:p>
          </p:txBody>
        </p:sp>
        <p:sp>
          <p:nvSpPr>
            <p:cNvPr id="14" name="TextBox 14"/>
            <p:cNvSpPr txBox="1"/>
            <p:nvPr/>
          </p:nvSpPr>
          <p:spPr>
            <a:xfrm>
              <a:off x="0" y="-9525"/>
              <a:ext cx="13356948" cy="1363742"/>
            </a:xfrm>
            <a:prstGeom prst="rect">
              <a:avLst/>
            </a:prstGeom>
          </p:spPr>
          <p:txBody>
            <a:bodyPr lIns="0" tIns="0" rIns="0" bIns="0" rtlCol="0" anchor="ctr"/>
            <a:lstStyle/>
            <a:p>
              <a:pPr algn="l">
                <a:lnSpc>
                  <a:spcPts val="3600"/>
                </a:lnSpc>
              </a:pPr>
              <a:r>
                <a:rPr lang="en-US" sz="3000">
                  <a:solidFill>
                    <a:srgbClr val="394646"/>
                  </a:solidFill>
                  <a:latin typeface="Enduro Narrow"/>
                  <a:ea typeface="Enduro Narrow"/>
                  <a:cs typeface="Enduro Narrow"/>
                  <a:sym typeface="Enduro Narrow"/>
                </a:rPr>
                <a:t>How much content should we promote?</a:t>
              </a:r>
            </a:p>
          </p:txBody>
        </p:sp>
      </p:grpSp>
      <p:sp>
        <p:nvSpPr>
          <p:cNvPr id="15" name="TextBox 15"/>
          <p:cNvSpPr txBox="1"/>
          <p:nvPr/>
        </p:nvSpPr>
        <p:spPr>
          <a:xfrm>
            <a:off x="9189016" y="4632571"/>
            <a:ext cx="7243144" cy="2241896"/>
          </a:xfrm>
          <a:prstGeom prst="rect">
            <a:avLst/>
          </a:prstGeom>
        </p:spPr>
        <p:txBody>
          <a:bodyPr lIns="0" tIns="0" rIns="0" bIns="0" rtlCol="0" anchor="t">
            <a:spAutoFit/>
          </a:bodyPr>
          <a:lstStyle/>
          <a:p>
            <a:pPr marL="388620" lvl="1" indent="-194310" algn="l">
              <a:lnSpc>
                <a:spcPts val="2246"/>
              </a:lnSpc>
              <a:buFont typeface="Arial"/>
              <a:buChar char="•"/>
            </a:pPr>
            <a:r>
              <a:rPr lang="en-US">
                <a:solidFill>
                  <a:srgbClr val="114954"/>
                </a:solidFill>
                <a:latin typeface="Enduro"/>
                <a:ea typeface="Enduro"/>
                <a:sym typeface="Enduro"/>
              </a:rPr>
              <a:t>Utilize our </a:t>
            </a:r>
            <a:r>
              <a:rPr lang="en-US">
                <a:solidFill>
                  <a:srgbClr val="114954"/>
                </a:solidFill>
                <a:latin typeface="Enduro"/>
                <a:ea typeface="Enduro"/>
                <a:sym typeface="Enduro"/>
                <a:hlinkClick r:id="rId2" tooltip="https://www.go1.com/learningcalendar2025">
                  <a:extLst>
                    <a:ext uri="{A12FA001-AC4F-418D-AE19-62706E023703}">
                      <ahyp:hlinkClr xmlns:ahyp="http://schemas.microsoft.com/office/drawing/2018/hyperlinkcolor" val="tx"/>
                    </a:ext>
                  </a:extLst>
                </a:hlinkClick>
              </a:rPr>
              <a:t>12 months of learning</a:t>
            </a:r>
            <a:r>
              <a:rPr lang="en-US">
                <a:solidFill>
                  <a:srgbClr val="114954"/>
                </a:solidFill>
                <a:latin typeface="Enduro"/>
                <a:ea typeface="Enduro"/>
                <a:sym typeface="Enduro"/>
              </a:rPr>
              <a:t> calendar for pre-curated playlists &amp; </a:t>
            </a:r>
            <a:r>
              <a:rPr lang="en-US">
                <a:solidFill>
                  <a:srgbClr val="114954"/>
                </a:solidFill>
                <a:latin typeface="Enduro"/>
                <a:ea typeface="Enduro"/>
                <a:sym typeface="Enduro"/>
                <a:hlinkClick r:id="rId3" tooltip="https://go1-com.cdn.prismic.io/go1-com/aCNtLCdWJ-7kSCHF_10-SkillsForBusinessSuccess.pdf">
                  <a:extLst>
                    <a:ext uri="{A12FA001-AC4F-418D-AE19-62706E023703}">
                      <ahyp:hlinkClr xmlns:ahyp="http://schemas.microsoft.com/office/drawing/2018/hyperlinkcolor" val="tx"/>
                    </a:ext>
                  </a:extLst>
                </a:hlinkClick>
              </a:rPr>
              <a:t>Essential business skills</a:t>
            </a:r>
            <a:r>
              <a:rPr lang="en-US">
                <a:solidFill>
                  <a:srgbClr val="114954"/>
                </a:solidFill>
                <a:latin typeface="Enduro"/>
                <a:ea typeface="Enduro"/>
                <a:sym typeface="Enduro"/>
              </a:rPr>
              <a:t> aligned to top learning needs</a:t>
            </a:r>
          </a:p>
          <a:p>
            <a:pPr marL="388620" lvl="1" indent="-194310" algn="l">
              <a:lnSpc>
                <a:spcPts val="2246"/>
              </a:lnSpc>
              <a:buFont typeface="Arial"/>
              <a:buChar char="•"/>
            </a:pPr>
            <a:r>
              <a:rPr lang="en-US">
                <a:solidFill>
                  <a:srgbClr val="114954"/>
                </a:solidFill>
                <a:latin typeface="Enduro"/>
                <a:ea typeface="Enduro"/>
                <a:sym typeface="Enduro"/>
              </a:rPr>
              <a:t>Check out our</a:t>
            </a:r>
            <a:r>
              <a:rPr lang="en-US">
                <a:solidFill>
                  <a:srgbClr val="114954"/>
                </a:solidFill>
                <a:latin typeface="Enduro"/>
                <a:ea typeface="Enduro"/>
                <a:sym typeface="Enduro"/>
                <a:hlinkClick r:id="rId4" tooltip="https://go1-com.cdn.prismic.io/go1-com/aCNtvSdWJ-7kSCHp_CurationDecisionTool.pdf">
                  <a:extLst>
                    <a:ext uri="{A12FA001-AC4F-418D-AE19-62706E023703}">
                      <ahyp:hlinkClr xmlns:ahyp="http://schemas.microsoft.com/office/drawing/2018/hyperlinkcolor" val="tx"/>
                    </a:ext>
                  </a:extLst>
                </a:hlinkClick>
              </a:rPr>
              <a:t> Curation Decision guide</a:t>
            </a:r>
            <a:r>
              <a:rPr lang="en-US">
                <a:solidFill>
                  <a:srgbClr val="114954"/>
                </a:solidFill>
                <a:latin typeface="Enduro"/>
                <a:ea typeface="Enduro"/>
                <a:sym typeface="Enduro"/>
              </a:rPr>
              <a:t> to ensure the content you share is used and loved by your organization</a:t>
            </a:r>
          </a:p>
          <a:p>
            <a:pPr marL="388620" lvl="1" indent="-194310" algn="l">
              <a:lnSpc>
                <a:spcPts val="2246"/>
              </a:lnSpc>
              <a:buFont typeface="Arial"/>
              <a:buChar char="•"/>
            </a:pPr>
            <a:r>
              <a:rPr lang="en-US">
                <a:solidFill>
                  <a:srgbClr val="114954"/>
                </a:solidFill>
                <a:latin typeface="Enduro"/>
                <a:ea typeface="Enduro"/>
                <a:sym typeface="Enduro"/>
              </a:rPr>
              <a:t>Get an </a:t>
            </a:r>
            <a:r>
              <a:rPr lang="en-US">
                <a:solidFill>
                  <a:srgbClr val="114954"/>
                </a:solidFill>
                <a:latin typeface="Enduro"/>
                <a:ea typeface="Enduro"/>
                <a:sym typeface="Enduro"/>
                <a:hlinkClick r:id="rId5" tooltip="https://demo.go1.com/demo/gggcn2zqkmpv">
                  <a:extLst>
                    <a:ext uri="{A12FA001-AC4F-418D-AE19-62706E023703}">
                      <ahyp:hlinkClr xmlns:ahyp="http://schemas.microsoft.com/office/drawing/2018/hyperlinkcolor" val="tx"/>
                    </a:ext>
                  </a:extLst>
                </a:hlinkClick>
              </a:rPr>
              <a:t>interactive walkthrough</a:t>
            </a:r>
            <a:r>
              <a:rPr lang="en-US">
                <a:solidFill>
                  <a:srgbClr val="114954"/>
                </a:solidFill>
                <a:latin typeface="Enduro"/>
                <a:ea typeface="Enduro"/>
                <a:sym typeface="Enduro"/>
              </a:rPr>
              <a:t> of </a:t>
            </a:r>
            <a:r>
              <a:rPr lang="en-US" sz="1800">
                <a:solidFill>
                  <a:srgbClr val="114954"/>
                </a:solidFill>
                <a:latin typeface="Enduro"/>
                <a:ea typeface="Enduro"/>
                <a:cs typeface="Enduro"/>
                <a:sym typeface="Enduro"/>
              </a:rPr>
              <a:t>how to curate content in the Go1 platform </a:t>
            </a:r>
          </a:p>
          <a:p>
            <a:pPr marL="388620" lvl="1" indent="-194310" algn="l">
              <a:lnSpc>
                <a:spcPts val="2246"/>
              </a:lnSpc>
              <a:buFont typeface="Arial"/>
              <a:buChar char="•"/>
            </a:pPr>
            <a:r>
              <a:rPr lang="en-US" sz="1800">
                <a:solidFill>
                  <a:srgbClr val="114954"/>
                </a:solidFill>
                <a:latin typeface="Enduro"/>
                <a:ea typeface="Enduro"/>
                <a:cs typeface="Enduro"/>
                <a:sym typeface="Enduro"/>
              </a:rPr>
              <a:t>If you need additional support, Go1's Curation team can help guide you with tailored curation services (*</a:t>
            </a:r>
            <a:r>
              <a:rPr lang="en-US" sz="1800" err="1">
                <a:solidFill>
                  <a:srgbClr val="114954"/>
                </a:solidFill>
                <a:latin typeface="Enduro"/>
                <a:ea typeface="Enduro"/>
                <a:cs typeface="Enduro"/>
                <a:sym typeface="Enduro"/>
              </a:rPr>
              <a:t>add’l</a:t>
            </a:r>
            <a:r>
              <a:rPr lang="en-US" sz="1800">
                <a:solidFill>
                  <a:srgbClr val="114954"/>
                </a:solidFill>
                <a:latin typeface="Enduro"/>
                <a:ea typeface="Enduro"/>
                <a:cs typeface="Enduro"/>
                <a:sym typeface="Enduro"/>
              </a:rPr>
              <a:t> fees may apply)</a:t>
            </a:r>
          </a:p>
        </p:txBody>
      </p:sp>
      <p:sp>
        <p:nvSpPr>
          <p:cNvPr id="16" name="TextBox 16"/>
          <p:cNvSpPr txBox="1"/>
          <p:nvPr/>
        </p:nvSpPr>
        <p:spPr>
          <a:xfrm>
            <a:off x="9189016" y="7769702"/>
            <a:ext cx="6906018" cy="1103452"/>
          </a:xfrm>
          <a:prstGeom prst="rect">
            <a:avLst/>
          </a:prstGeom>
        </p:spPr>
        <p:txBody>
          <a:bodyPr lIns="0" tIns="0" rIns="0" bIns="0" rtlCol="0" anchor="t">
            <a:spAutoFit/>
          </a:bodyPr>
          <a:lstStyle/>
          <a:p>
            <a:pPr algn="l">
              <a:lnSpc>
                <a:spcPts val="2246"/>
              </a:lnSpc>
            </a:pPr>
            <a:r>
              <a:rPr lang="en-US" sz="1800">
                <a:solidFill>
                  <a:srgbClr val="114954"/>
                </a:solidFill>
                <a:latin typeface="Enduro"/>
                <a:ea typeface="Enduro"/>
                <a:cs typeface="Enduro"/>
                <a:sym typeface="Enduro"/>
              </a:rPr>
              <a:t>Customers who succeed with Go1 know their learners, their gaps, and their goals. When you pair that insight with smart curation, you deliver a more relevant and engaging experience from day one.</a:t>
            </a:r>
          </a:p>
        </p:txBody>
      </p:sp>
      <p:sp>
        <p:nvSpPr>
          <p:cNvPr id="17" name="TextBox 17"/>
          <p:cNvSpPr txBox="1"/>
          <p:nvPr/>
        </p:nvSpPr>
        <p:spPr>
          <a:xfrm>
            <a:off x="9189016" y="3990115"/>
            <a:ext cx="4264270" cy="467487"/>
          </a:xfrm>
          <a:prstGeom prst="rect">
            <a:avLst/>
          </a:prstGeom>
        </p:spPr>
        <p:txBody>
          <a:bodyPr lIns="0" tIns="0" rIns="0" bIns="0" rtlCol="0" anchor="t">
            <a:spAutoFit/>
          </a:bodyPr>
          <a:lstStyle/>
          <a:p>
            <a:pPr algn="l">
              <a:lnSpc>
                <a:spcPts val="3744"/>
              </a:lnSpc>
            </a:pPr>
            <a:r>
              <a:rPr lang="en-US" sz="3000">
                <a:solidFill>
                  <a:srgbClr val="114954"/>
                </a:solidFill>
                <a:latin typeface="Enduro"/>
                <a:ea typeface="Enduro"/>
                <a:cs typeface="Enduro"/>
                <a:sym typeface="Enduro"/>
              </a:rPr>
              <a:t>Go1 recommends</a:t>
            </a:r>
          </a:p>
        </p:txBody>
      </p:sp>
      <p:sp>
        <p:nvSpPr>
          <p:cNvPr id="18" name="TextBox 18"/>
          <p:cNvSpPr txBox="1"/>
          <p:nvPr/>
        </p:nvSpPr>
        <p:spPr>
          <a:xfrm>
            <a:off x="9189016" y="7130765"/>
            <a:ext cx="4264270" cy="467487"/>
          </a:xfrm>
          <a:prstGeom prst="rect">
            <a:avLst/>
          </a:prstGeom>
        </p:spPr>
        <p:txBody>
          <a:bodyPr lIns="0" tIns="0" rIns="0" bIns="0" rtlCol="0" anchor="t">
            <a:spAutoFit/>
          </a:bodyPr>
          <a:lstStyle/>
          <a:p>
            <a:pPr algn="l">
              <a:lnSpc>
                <a:spcPts val="3744"/>
              </a:lnSpc>
            </a:pPr>
            <a:r>
              <a:rPr lang="en-US" sz="3000">
                <a:solidFill>
                  <a:srgbClr val="114954"/>
                </a:solidFill>
                <a:latin typeface="Enduro"/>
                <a:ea typeface="Enduro"/>
                <a:cs typeface="Enduro"/>
                <a:sym typeface="Enduro"/>
              </a:rPr>
              <a:t>Why?</a:t>
            </a:r>
          </a:p>
        </p:txBody>
      </p:sp>
      <p:grpSp>
        <p:nvGrpSpPr>
          <p:cNvPr id="19" name="Group 19"/>
          <p:cNvGrpSpPr/>
          <p:nvPr/>
        </p:nvGrpSpPr>
        <p:grpSpPr>
          <a:xfrm>
            <a:off x="9510914" y="2910808"/>
            <a:ext cx="6517742" cy="666982"/>
            <a:chOff x="0" y="0"/>
            <a:chExt cx="10633029" cy="1088113"/>
          </a:xfrm>
        </p:grpSpPr>
        <p:sp>
          <p:nvSpPr>
            <p:cNvPr id="20" name="Freeform 20"/>
            <p:cNvSpPr/>
            <p:nvPr/>
          </p:nvSpPr>
          <p:spPr>
            <a:xfrm>
              <a:off x="0" y="0"/>
              <a:ext cx="10633030" cy="1088113"/>
            </a:xfrm>
            <a:custGeom>
              <a:avLst/>
              <a:gdLst/>
              <a:ahLst/>
              <a:cxnLst/>
              <a:rect l="l" t="t" r="r" b="b"/>
              <a:pathLst>
                <a:path w="10633030" h="1088113">
                  <a:moveTo>
                    <a:pt x="0" y="0"/>
                  </a:moveTo>
                  <a:lnTo>
                    <a:pt x="10633030" y="0"/>
                  </a:lnTo>
                  <a:lnTo>
                    <a:pt x="10633030" y="1088113"/>
                  </a:lnTo>
                  <a:lnTo>
                    <a:pt x="0" y="1088113"/>
                  </a:lnTo>
                  <a:close/>
                </a:path>
              </a:pathLst>
            </a:custGeom>
            <a:solidFill>
              <a:srgbClr val="FAF9F4">
                <a:alpha val="0"/>
              </a:srgbClr>
            </a:solidFill>
          </p:spPr>
          <p:txBody>
            <a:bodyPr/>
            <a:lstStyle/>
            <a:p>
              <a:endParaRPr lang="en-US"/>
            </a:p>
          </p:txBody>
        </p:sp>
        <p:sp>
          <p:nvSpPr>
            <p:cNvPr id="21" name="TextBox 21"/>
            <p:cNvSpPr txBox="1"/>
            <p:nvPr/>
          </p:nvSpPr>
          <p:spPr>
            <a:xfrm>
              <a:off x="0" y="-9525"/>
              <a:ext cx="10633029" cy="1097638"/>
            </a:xfrm>
            <a:prstGeom prst="rect">
              <a:avLst/>
            </a:prstGeom>
          </p:spPr>
          <p:txBody>
            <a:bodyPr lIns="0" tIns="0" rIns="0" bIns="0" rtlCol="0" anchor="ctr"/>
            <a:lstStyle/>
            <a:p>
              <a:pPr algn="l">
                <a:lnSpc>
                  <a:spcPts val="3600"/>
                </a:lnSpc>
              </a:pPr>
              <a:r>
                <a:rPr lang="en-US" sz="3000">
                  <a:solidFill>
                    <a:srgbClr val="394646"/>
                  </a:solidFill>
                  <a:latin typeface="Enduro Narrow"/>
                  <a:ea typeface="Enduro Narrow"/>
                  <a:cs typeface="Enduro Narrow"/>
                  <a:sym typeface="Enduro Narrow"/>
                </a:rPr>
                <a:t>How can I start curating content?</a:t>
              </a:r>
            </a:p>
          </p:txBody>
        </p:sp>
      </p:grpSp>
      <p:sp>
        <p:nvSpPr>
          <p:cNvPr id="22" name="Freeform 22" descr="preencoded.png"/>
          <p:cNvSpPr/>
          <p:nvPr/>
        </p:nvSpPr>
        <p:spPr>
          <a:xfrm>
            <a:off x="952500" y="9505950"/>
            <a:ext cx="606051" cy="304800"/>
          </a:xfrm>
          <a:custGeom>
            <a:avLst/>
            <a:gdLst/>
            <a:ahLst/>
            <a:cxnLst/>
            <a:rect l="l" t="t" r="r" b="b"/>
            <a:pathLst>
              <a:path w="606051" h="304800">
                <a:moveTo>
                  <a:pt x="0" y="0"/>
                </a:moveTo>
                <a:lnTo>
                  <a:pt x="606051" y="0"/>
                </a:lnTo>
                <a:lnTo>
                  <a:pt x="606051" y="304800"/>
                </a:lnTo>
                <a:lnTo>
                  <a:pt x="0" y="304800"/>
                </a:lnTo>
                <a:lnTo>
                  <a:pt x="0" y="0"/>
                </a:lnTo>
                <a:close/>
              </a:path>
            </a:pathLst>
          </a:custGeom>
          <a:blipFill>
            <a:blip r:embed="rId6">
              <a:extLst>
                <a:ext uri="{96DAC541-7B7A-43D3-8B79-37D633B846F1}">
                  <asvg:svgBlip xmlns:asvg="http://schemas.microsoft.com/office/drawing/2016/SVG/main" r:embed="rId7"/>
                </a:ext>
              </a:extLst>
            </a:blip>
            <a:stretch>
              <a:fillRect r="-585"/>
            </a:stretch>
          </a:blipFill>
        </p:spPr>
        <p:txBody>
          <a:bodyPr/>
          <a:lstStyle/>
          <a:p>
            <a:endParaRPr lang="en-US"/>
          </a:p>
        </p:txBody>
      </p:sp>
      <p:grpSp>
        <p:nvGrpSpPr>
          <p:cNvPr id="26" name="Group 26"/>
          <p:cNvGrpSpPr/>
          <p:nvPr/>
        </p:nvGrpSpPr>
        <p:grpSpPr>
          <a:xfrm>
            <a:off x="1028700" y="576583"/>
            <a:ext cx="16428381" cy="1015663"/>
            <a:chOff x="0" y="0"/>
            <a:chExt cx="21904508" cy="1354217"/>
          </a:xfrm>
        </p:grpSpPr>
        <p:sp>
          <p:nvSpPr>
            <p:cNvPr id="27" name="Freeform 27"/>
            <p:cNvSpPr/>
            <p:nvPr/>
          </p:nvSpPr>
          <p:spPr>
            <a:xfrm>
              <a:off x="0" y="0"/>
              <a:ext cx="21904508" cy="1354217"/>
            </a:xfrm>
            <a:custGeom>
              <a:avLst/>
              <a:gdLst/>
              <a:ahLst/>
              <a:cxnLst/>
              <a:rect l="l" t="t" r="r" b="b"/>
              <a:pathLst>
                <a:path w="21904508" h="1354217">
                  <a:moveTo>
                    <a:pt x="0" y="0"/>
                  </a:moveTo>
                  <a:lnTo>
                    <a:pt x="21904508" y="0"/>
                  </a:lnTo>
                  <a:lnTo>
                    <a:pt x="21904508" y="1354217"/>
                  </a:lnTo>
                  <a:lnTo>
                    <a:pt x="0" y="1354217"/>
                  </a:lnTo>
                  <a:close/>
                </a:path>
              </a:pathLst>
            </a:custGeom>
            <a:solidFill>
              <a:srgbClr val="FAF9F4">
                <a:alpha val="0"/>
              </a:srgbClr>
            </a:solidFill>
          </p:spPr>
          <p:txBody>
            <a:bodyPr/>
            <a:lstStyle/>
            <a:p>
              <a:endParaRPr lang="en-US"/>
            </a:p>
          </p:txBody>
        </p:sp>
        <p:sp>
          <p:nvSpPr>
            <p:cNvPr id="28" name="TextBox 28"/>
            <p:cNvSpPr txBox="1"/>
            <p:nvPr/>
          </p:nvSpPr>
          <p:spPr>
            <a:xfrm>
              <a:off x="0" y="-9525"/>
              <a:ext cx="21904508" cy="1363742"/>
            </a:xfrm>
            <a:prstGeom prst="rect">
              <a:avLst/>
            </a:prstGeom>
          </p:spPr>
          <p:txBody>
            <a:bodyPr lIns="0" tIns="0" rIns="0" bIns="0" rtlCol="0" anchor="t"/>
            <a:lstStyle/>
            <a:p>
              <a:pPr algn="l">
                <a:lnSpc>
                  <a:spcPts val="6000"/>
                </a:lnSpc>
              </a:pPr>
              <a:r>
                <a:rPr lang="en-US" sz="5000">
                  <a:solidFill>
                    <a:srgbClr val="394646"/>
                  </a:solidFill>
                  <a:latin typeface="Enduro Narrow"/>
                  <a:ea typeface="Enduro Narrow"/>
                  <a:cs typeface="Enduro Narrow"/>
                  <a:sym typeface="Enduro Narrow"/>
                </a:rPr>
                <a:t>Start shaping your content strategy</a:t>
              </a:r>
            </a:p>
          </p:txBody>
        </p:sp>
      </p:grpSp>
      <p:grpSp>
        <p:nvGrpSpPr>
          <p:cNvPr id="30" name="Group 2">
            <a:extLst>
              <a:ext uri="{FF2B5EF4-FFF2-40B4-BE49-F238E27FC236}">
                <a16:creationId xmlns:a16="http://schemas.microsoft.com/office/drawing/2014/main" id="{CC0E9A57-0395-8693-8BAE-0BA6C441A84C}"/>
              </a:ext>
            </a:extLst>
          </p:cNvPr>
          <p:cNvGrpSpPr/>
          <p:nvPr/>
        </p:nvGrpSpPr>
        <p:grpSpPr>
          <a:xfrm>
            <a:off x="15033811" y="769580"/>
            <a:ext cx="3810005" cy="518240"/>
            <a:chOff x="0" y="0"/>
            <a:chExt cx="1003458" cy="136491"/>
          </a:xfrm>
        </p:grpSpPr>
        <p:sp>
          <p:nvSpPr>
            <p:cNvPr id="31" name="Freeform 3">
              <a:extLst>
                <a:ext uri="{FF2B5EF4-FFF2-40B4-BE49-F238E27FC236}">
                  <a16:creationId xmlns:a16="http://schemas.microsoft.com/office/drawing/2014/main" id="{123E3C6E-88CB-D1DC-F3A7-FB6A80C3196D}"/>
                </a:ext>
              </a:extLst>
            </p:cNvPr>
            <p:cNvSpPr/>
            <p:nvPr/>
          </p:nvSpPr>
          <p:spPr>
            <a:xfrm>
              <a:off x="0" y="0"/>
              <a:ext cx="1003458" cy="136491"/>
            </a:xfrm>
            <a:custGeom>
              <a:avLst/>
              <a:gdLst/>
              <a:ahLst/>
              <a:cxnLst/>
              <a:rect l="l" t="t" r="r" b="b"/>
              <a:pathLst>
                <a:path w="1003458" h="136491">
                  <a:moveTo>
                    <a:pt x="12192" y="0"/>
                  </a:moveTo>
                  <a:lnTo>
                    <a:pt x="991266" y="0"/>
                  </a:lnTo>
                  <a:cubicBezTo>
                    <a:pt x="998000" y="0"/>
                    <a:pt x="1003458" y="5459"/>
                    <a:pt x="1003458" y="12192"/>
                  </a:cubicBezTo>
                  <a:lnTo>
                    <a:pt x="1003458" y="124299"/>
                  </a:lnTo>
                  <a:cubicBezTo>
                    <a:pt x="1003458" y="131033"/>
                    <a:pt x="998000" y="136491"/>
                    <a:pt x="991266" y="136491"/>
                  </a:cubicBezTo>
                  <a:lnTo>
                    <a:pt x="12192" y="136491"/>
                  </a:lnTo>
                  <a:cubicBezTo>
                    <a:pt x="8958" y="136491"/>
                    <a:pt x="5857" y="135207"/>
                    <a:pt x="3571" y="132920"/>
                  </a:cubicBezTo>
                  <a:cubicBezTo>
                    <a:pt x="1285" y="130634"/>
                    <a:pt x="0" y="127533"/>
                    <a:pt x="0" y="124299"/>
                  </a:cubicBezTo>
                  <a:lnTo>
                    <a:pt x="0" y="12192"/>
                  </a:lnTo>
                  <a:cubicBezTo>
                    <a:pt x="0" y="8958"/>
                    <a:pt x="1285" y="5857"/>
                    <a:pt x="3571" y="3571"/>
                  </a:cubicBezTo>
                  <a:cubicBezTo>
                    <a:pt x="5857" y="1285"/>
                    <a:pt x="8958" y="0"/>
                    <a:pt x="12192" y="0"/>
                  </a:cubicBezTo>
                  <a:close/>
                </a:path>
              </a:pathLst>
            </a:custGeom>
            <a:solidFill>
              <a:srgbClr val="9B4623"/>
            </a:solidFill>
          </p:spPr>
          <p:txBody>
            <a:bodyPr/>
            <a:lstStyle/>
            <a:p>
              <a:endParaRPr lang="en-US"/>
            </a:p>
          </p:txBody>
        </p:sp>
        <p:sp>
          <p:nvSpPr>
            <p:cNvPr id="32" name="TextBox 4">
              <a:extLst>
                <a:ext uri="{FF2B5EF4-FFF2-40B4-BE49-F238E27FC236}">
                  <a16:creationId xmlns:a16="http://schemas.microsoft.com/office/drawing/2014/main" id="{7CC43496-484A-8003-ADBE-2DC7B236E082}"/>
                </a:ext>
              </a:extLst>
            </p:cNvPr>
            <p:cNvSpPr txBox="1"/>
            <p:nvPr/>
          </p:nvSpPr>
          <p:spPr>
            <a:xfrm>
              <a:off x="0" y="-9525"/>
              <a:ext cx="1003458" cy="146016"/>
            </a:xfrm>
            <a:prstGeom prst="rect">
              <a:avLst/>
            </a:prstGeom>
          </p:spPr>
          <p:txBody>
            <a:bodyPr lIns="50800" tIns="50800" rIns="50800" bIns="50800" rtlCol="0" anchor="ctr"/>
            <a:lstStyle/>
            <a:p>
              <a:pPr algn="r">
                <a:lnSpc>
                  <a:spcPts val="2400"/>
                </a:lnSpc>
              </a:pPr>
              <a:endParaRPr/>
            </a:p>
          </p:txBody>
        </p:sp>
      </p:grpSp>
      <p:sp>
        <p:nvSpPr>
          <p:cNvPr id="33" name="TextBox 28">
            <a:extLst>
              <a:ext uri="{FF2B5EF4-FFF2-40B4-BE49-F238E27FC236}">
                <a16:creationId xmlns:a16="http://schemas.microsoft.com/office/drawing/2014/main" id="{84F1941C-F847-178A-ACDE-B25E9D790CAA}"/>
              </a:ext>
            </a:extLst>
          </p:cNvPr>
          <p:cNvSpPr txBox="1"/>
          <p:nvPr/>
        </p:nvSpPr>
        <p:spPr>
          <a:xfrm>
            <a:off x="15392400" y="866792"/>
            <a:ext cx="2151178" cy="314292"/>
          </a:xfrm>
          <a:prstGeom prst="rect">
            <a:avLst/>
          </a:prstGeom>
        </p:spPr>
        <p:txBody>
          <a:bodyPr wrap="square" lIns="0" tIns="0" rIns="0" bIns="0" rtlCol="0" anchor="t">
            <a:spAutoFit/>
          </a:bodyPr>
          <a:lstStyle/>
          <a:p>
            <a:pPr algn="ctr">
              <a:lnSpc>
                <a:spcPts val="2400"/>
              </a:lnSpc>
              <a:spcBef>
                <a:spcPct val="0"/>
              </a:spcBef>
            </a:pPr>
            <a:r>
              <a:rPr lang="en-US" sz="2000">
                <a:solidFill>
                  <a:srgbClr val="FFFFFF"/>
                </a:solidFill>
                <a:latin typeface="Enduro"/>
                <a:ea typeface="Enduro"/>
                <a:cs typeface="Enduro"/>
                <a:sym typeface="Enduro"/>
              </a:rPr>
              <a:t> Plan your launch</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AF9F4"/>
        </a:solidFill>
        <a:effectLst/>
      </p:bgPr>
    </p:bg>
    <p:spTree>
      <p:nvGrpSpPr>
        <p:cNvPr id="1" name=""/>
        <p:cNvGrpSpPr/>
        <p:nvPr/>
      </p:nvGrpSpPr>
      <p:grpSpPr>
        <a:xfrm>
          <a:off x="0" y="0"/>
          <a:ext cx="0" cy="0"/>
          <a:chOff x="0" y="0"/>
          <a:chExt cx="0" cy="0"/>
        </a:xfrm>
      </p:grpSpPr>
      <p:grpSp>
        <p:nvGrpSpPr>
          <p:cNvPr id="2" name="Group 2"/>
          <p:cNvGrpSpPr/>
          <p:nvPr/>
        </p:nvGrpSpPr>
        <p:grpSpPr>
          <a:xfrm>
            <a:off x="0" y="0"/>
            <a:ext cx="9034995" cy="10287000"/>
            <a:chOff x="0" y="0"/>
            <a:chExt cx="2379587" cy="2709333"/>
          </a:xfrm>
        </p:grpSpPr>
        <p:sp>
          <p:nvSpPr>
            <p:cNvPr id="3" name="Freeform 3"/>
            <p:cNvSpPr/>
            <p:nvPr/>
          </p:nvSpPr>
          <p:spPr>
            <a:xfrm>
              <a:off x="0" y="0"/>
              <a:ext cx="2379587" cy="2709333"/>
            </a:xfrm>
            <a:custGeom>
              <a:avLst/>
              <a:gdLst/>
              <a:ahLst/>
              <a:cxnLst/>
              <a:rect l="l" t="t" r="r" b="b"/>
              <a:pathLst>
                <a:path w="2379587" h="2709333">
                  <a:moveTo>
                    <a:pt x="0" y="0"/>
                  </a:moveTo>
                  <a:lnTo>
                    <a:pt x="2379587" y="0"/>
                  </a:lnTo>
                  <a:lnTo>
                    <a:pt x="2379587" y="2709333"/>
                  </a:lnTo>
                  <a:lnTo>
                    <a:pt x="0" y="2709333"/>
                  </a:lnTo>
                  <a:close/>
                </a:path>
              </a:pathLst>
            </a:custGeom>
            <a:solidFill>
              <a:srgbClr val="FEE19A"/>
            </a:solidFill>
          </p:spPr>
          <p:txBody>
            <a:bodyPr/>
            <a:lstStyle/>
            <a:p>
              <a:endParaRPr lang="en-US"/>
            </a:p>
          </p:txBody>
        </p:sp>
        <p:sp>
          <p:nvSpPr>
            <p:cNvPr id="4" name="TextBox 4"/>
            <p:cNvSpPr txBox="1"/>
            <p:nvPr/>
          </p:nvSpPr>
          <p:spPr>
            <a:xfrm>
              <a:off x="0" y="-38100"/>
              <a:ext cx="2379587" cy="2747433"/>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1028700" y="5143500"/>
            <a:ext cx="5849321" cy="6886426"/>
            <a:chOff x="0" y="0"/>
            <a:chExt cx="1440413" cy="1695803"/>
          </a:xfrm>
        </p:grpSpPr>
        <p:sp>
          <p:nvSpPr>
            <p:cNvPr id="6" name="Freeform 6"/>
            <p:cNvSpPr/>
            <p:nvPr/>
          </p:nvSpPr>
          <p:spPr>
            <a:xfrm>
              <a:off x="0" y="0"/>
              <a:ext cx="1440413" cy="1695803"/>
            </a:xfrm>
            <a:custGeom>
              <a:avLst/>
              <a:gdLst/>
              <a:ahLst/>
              <a:cxnLst/>
              <a:rect l="l" t="t" r="r" b="b"/>
              <a:pathLst>
                <a:path w="1440413" h="1695803">
                  <a:moveTo>
                    <a:pt x="10588" y="0"/>
                  </a:moveTo>
                  <a:lnTo>
                    <a:pt x="1429824" y="0"/>
                  </a:lnTo>
                  <a:cubicBezTo>
                    <a:pt x="1432632" y="0"/>
                    <a:pt x="1435326" y="1116"/>
                    <a:pt x="1437311" y="3101"/>
                  </a:cubicBezTo>
                  <a:cubicBezTo>
                    <a:pt x="1439297" y="5087"/>
                    <a:pt x="1440413" y="7780"/>
                    <a:pt x="1440413" y="10588"/>
                  </a:cubicBezTo>
                  <a:lnTo>
                    <a:pt x="1440413" y="1685214"/>
                  </a:lnTo>
                  <a:cubicBezTo>
                    <a:pt x="1440413" y="1688023"/>
                    <a:pt x="1439297" y="1690716"/>
                    <a:pt x="1437311" y="1692701"/>
                  </a:cubicBezTo>
                  <a:cubicBezTo>
                    <a:pt x="1435326" y="1694687"/>
                    <a:pt x="1432632" y="1695803"/>
                    <a:pt x="1429824" y="1695803"/>
                  </a:cubicBezTo>
                  <a:lnTo>
                    <a:pt x="10588" y="1695803"/>
                  </a:lnTo>
                  <a:cubicBezTo>
                    <a:pt x="7780" y="1695803"/>
                    <a:pt x="5087" y="1694687"/>
                    <a:pt x="3101" y="1692701"/>
                  </a:cubicBezTo>
                  <a:cubicBezTo>
                    <a:pt x="1116" y="1690716"/>
                    <a:pt x="0" y="1688023"/>
                    <a:pt x="0" y="1685214"/>
                  </a:cubicBezTo>
                  <a:lnTo>
                    <a:pt x="0" y="10588"/>
                  </a:lnTo>
                  <a:cubicBezTo>
                    <a:pt x="0" y="7780"/>
                    <a:pt x="1116" y="5087"/>
                    <a:pt x="3101" y="3101"/>
                  </a:cubicBezTo>
                  <a:cubicBezTo>
                    <a:pt x="5087" y="1116"/>
                    <a:pt x="7780" y="0"/>
                    <a:pt x="10588" y="0"/>
                  </a:cubicBezTo>
                  <a:close/>
                </a:path>
              </a:pathLst>
            </a:custGeom>
            <a:solidFill>
              <a:srgbClr val="FFFFFF"/>
            </a:solidFill>
          </p:spPr>
          <p:txBody>
            <a:bodyPr/>
            <a:lstStyle/>
            <a:p>
              <a:endParaRPr lang="en-US"/>
            </a:p>
          </p:txBody>
        </p:sp>
        <p:sp>
          <p:nvSpPr>
            <p:cNvPr id="7" name="TextBox 7"/>
            <p:cNvSpPr txBox="1"/>
            <p:nvPr/>
          </p:nvSpPr>
          <p:spPr>
            <a:xfrm>
              <a:off x="0" y="-19050"/>
              <a:ext cx="1440413" cy="1714853"/>
            </a:xfrm>
            <a:prstGeom prst="rect">
              <a:avLst/>
            </a:prstGeom>
          </p:spPr>
          <p:txBody>
            <a:bodyPr lIns="50800" tIns="50800" rIns="50800" bIns="50800" rtlCol="0" anchor="ctr"/>
            <a:lstStyle/>
            <a:p>
              <a:pPr algn="ctr">
                <a:lnSpc>
                  <a:spcPts val="2995"/>
                </a:lnSpc>
              </a:pPr>
              <a:endParaRPr/>
            </a:p>
          </p:txBody>
        </p:sp>
      </p:grpSp>
      <p:sp>
        <p:nvSpPr>
          <p:cNvPr id="8" name="Freeform 8"/>
          <p:cNvSpPr/>
          <p:nvPr/>
        </p:nvSpPr>
        <p:spPr>
          <a:xfrm>
            <a:off x="9955201" y="1968346"/>
            <a:ext cx="2361880" cy="1668078"/>
          </a:xfrm>
          <a:custGeom>
            <a:avLst/>
            <a:gdLst/>
            <a:ahLst/>
            <a:cxnLst/>
            <a:rect l="l" t="t" r="r" b="b"/>
            <a:pathLst>
              <a:path w="2361880" h="1668078">
                <a:moveTo>
                  <a:pt x="0" y="0"/>
                </a:moveTo>
                <a:lnTo>
                  <a:pt x="2361880" y="0"/>
                </a:lnTo>
                <a:lnTo>
                  <a:pt x="2361880" y="1668078"/>
                </a:lnTo>
                <a:lnTo>
                  <a:pt x="0" y="1668078"/>
                </a:lnTo>
                <a:lnTo>
                  <a:pt x="0" y="0"/>
                </a:lnTo>
                <a:close/>
              </a:path>
            </a:pathLst>
          </a:custGeom>
          <a:blipFill>
            <a:blip r:embed="rId2"/>
            <a:stretch>
              <a:fillRect/>
            </a:stretch>
          </a:blipFill>
        </p:spPr>
        <p:txBody>
          <a:bodyPr/>
          <a:lstStyle/>
          <a:p>
            <a:endParaRPr lang="en-US"/>
          </a:p>
        </p:txBody>
      </p:sp>
      <p:sp>
        <p:nvSpPr>
          <p:cNvPr id="9" name="Freeform 9"/>
          <p:cNvSpPr/>
          <p:nvPr/>
        </p:nvSpPr>
        <p:spPr>
          <a:xfrm>
            <a:off x="12570783" y="1968346"/>
            <a:ext cx="2361880" cy="1668078"/>
          </a:xfrm>
          <a:custGeom>
            <a:avLst/>
            <a:gdLst/>
            <a:ahLst/>
            <a:cxnLst/>
            <a:rect l="l" t="t" r="r" b="b"/>
            <a:pathLst>
              <a:path w="2361880" h="1668078">
                <a:moveTo>
                  <a:pt x="0" y="0"/>
                </a:moveTo>
                <a:lnTo>
                  <a:pt x="2361880" y="0"/>
                </a:lnTo>
                <a:lnTo>
                  <a:pt x="2361880" y="1668078"/>
                </a:lnTo>
                <a:lnTo>
                  <a:pt x="0" y="1668078"/>
                </a:lnTo>
                <a:lnTo>
                  <a:pt x="0" y="0"/>
                </a:lnTo>
                <a:close/>
              </a:path>
            </a:pathLst>
          </a:custGeom>
          <a:blipFill>
            <a:blip r:embed="rId3"/>
            <a:stretch>
              <a:fillRect/>
            </a:stretch>
          </a:blipFill>
        </p:spPr>
        <p:txBody>
          <a:bodyPr/>
          <a:lstStyle/>
          <a:p>
            <a:endParaRPr lang="en-US"/>
          </a:p>
        </p:txBody>
      </p:sp>
      <p:sp>
        <p:nvSpPr>
          <p:cNvPr id="10" name="Freeform 10"/>
          <p:cNvSpPr/>
          <p:nvPr/>
        </p:nvSpPr>
        <p:spPr>
          <a:xfrm>
            <a:off x="15189838" y="1968346"/>
            <a:ext cx="2361880" cy="1668078"/>
          </a:xfrm>
          <a:custGeom>
            <a:avLst/>
            <a:gdLst/>
            <a:ahLst/>
            <a:cxnLst/>
            <a:rect l="l" t="t" r="r" b="b"/>
            <a:pathLst>
              <a:path w="2361880" h="1668078">
                <a:moveTo>
                  <a:pt x="0" y="0"/>
                </a:moveTo>
                <a:lnTo>
                  <a:pt x="2361879" y="0"/>
                </a:lnTo>
                <a:lnTo>
                  <a:pt x="2361879" y="1668078"/>
                </a:lnTo>
                <a:lnTo>
                  <a:pt x="0" y="1668078"/>
                </a:lnTo>
                <a:lnTo>
                  <a:pt x="0" y="0"/>
                </a:lnTo>
                <a:close/>
              </a:path>
            </a:pathLst>
          </a:custGeom>
          <a:blipFill>
            <a:blip r:embed="rId4"/>
            <a:stretch>
              <a:fillRect/>
            </a:stretch>
          </a:blipFill>
        </p:spPr>
        <p:txBody>
          <a:bodyPr/>
          <a:lstStyle/>
          <a:p>
            <a:endParaRPr lang="en-US"/>
          </a:p>
        </p:txBody>
      </p:sp>
      <p:sp>
        <p:nvSpPr>
          <p:cNvPr id="11" name="Freeform 11"/>
          <p:cNvSpPr/>
          <p:nvPr/>
        </p:nvSpPr>
        <p:spPr>
          <a:xfrm>
            <a:off x="9955201" y="3874231"/>
            <a:ext cx="2361880" cy="1668078"/>
          </a:xfrm>
          <a:custGeom>
            <a:avLst/>
            <a:gdLst/>
            <a:ahLst/>
            <a:cxnLst/>
            <a:rect l="l" t="t" r="r" b="b"/>
            <a:pathLst>
              <a:path w="2361880" h="1668078">
                <a:moveTo>
                  <a:pt x="0" y="0"/>
                </a:moveTo>
                <a:lnTo>
                  <a:pt x="2361880" y="0"/>
                </a:lnTo>
                <a:lnTo>
                  <a:pt x="2361880" y="1668078"/>
                </a:lnTo>
                <a:lnTo>
                  <a:pt x="0" y="1668078"/>
                </a:lnTo>
                <a:lnTo>
                  <a:pt x="0" y="0"/>
                </a:lnTo>
                <a:close/>
              </a:path>
            </a:pathLst>
          </a:custGeom>
          <a:blipFill>
            <a:blip r:embed="rId5"/>
            <a:stretch>
              <a:fillRect/>
            </a:stretch>
          </a:blipFill>
        </p:spPr>
        <p:txBody>
          <a:bodyPr/>
          <a:lstStyle/>
          <a:p>
            <a:endParaRPr lang="en-US"/>
          </a:p>
        </p:txBody>
      </p:sp>
      <p:sp>
        <p:nvSpPr>
          <p:cNvPr id="12" name="Freeform 12"/>
          <p:cNvSpPr/>
          <p:nvPr/>
        </p:nvSpPr>
        <p:spPr>
          <a:xfrm>
            <a:off x="12570783" y="3874231"/>
            <a:ext cx="2361880" cy="1668078"/>
          </a:xfrm>
          <a:custGeom>
            <a:avLst/>
            <a:gdLst/>
            <a:ahLst/>
            <a:cxnLst/>
            <a:rect l="l" t="t" r="r" b="b"/>
            <a:pathLst>
              <a:path w="2361880" h="1668078">
                <a:moveTo>
                  <a:pt x="0" y="0"/>
                </a:moveTo>
                <a:lnTo>
                  <a:pt x="2361880" y="0"/>
                </a:lnTo>
                <a:lnTo>
                  <a:pt x="2361880" y="1668078"/>
                </a:lnTo>
                <a:lnTo>
                  <a:pt x="0" y="1668078"/>
                </a:lnTo>
                <a:lnTo>
                  <a:pt x="0" y="0"/>
                </a:lnTo>
                <a:close/>
              </a:path>
            </a:pathLst>
          </a:custGeom>
          <a:blipFill>
            <a:blip r:embed="rId6"/>
            <a:stretch>
              <a:fillRect/>
            </a:stretch>
          </a:blipFill>
        </p:spPr>
        <p:txBody>
          <a:bodyPr/>
          <a:lstStyle/>
          <a:p>
            <a:endParaRPr lang="en-US"/>
          </a:p>
        </p:txBody>
      </p:sp>
      <p:sp>
        <p:nvSpPr>
          <p:cNvPr id="13" name="Freeform 13"/>
          <p:cNvSpPr/>
          <p:nvPr/>
        </p:nvSpPr>
        <p:spPr>
          <a:xfrm>
            <a:off x="15189838" y="3874231"/>
            <a:ext cx="2361880" cy="1668078"/>
          </a:xfrm>
          <a:custGeom>
            <a:avLst/>
            <a:gdLst/>
            <a:ahLst/>
            <a:cxnLst/>
            <a:rect l="l" t="t" r="r" b="b"/>
            <a:pathLst>
              <a:path w="2361880" h="1668078">
                <a:moveTo>
                  <a:pt x="0" y="0"/>
                </a:moveTo>
                <a:lnTo>
                  <a:pt x="2361879" y="0"/>
                </a:lnTo>
                <a:lnTo>
                  <a:pt x="2361879" y="1668078"/>
                </a:lnTo>
                <a:lnTo>
                  <a:pt x="0" y="1668078"/>
                </a:lnTo>
                <a:lnTo>
                  <a:pt x="0" y="0"/>
                </a:lnTo>
                <a:close/>
              </a:path>
            </a:pathLst>
          </a:custGeom>
          <a:blipFill>
            <a:blip r:embed="rId7"/>
            <a:stretch>
              <a:fillRect/>
            </a:stretch>
          </a:blipFill>
        </p:spPr>
        <p:txBody>
          <a:bodyPr/>
          <a:lstStyle/>
          <a:p>
            <a:endParaRPr lang="en-US"/>
          </a:p>
        </p:txBody>
      </p:sp>
      <p:sp>
        <p:nvSpPr>
          <p:cNvPr id="14" name="Freeform 14"/>
          <p:cNvSpPr/>
          <p:nvPr/>
        </p:nvSpPr>
        <p:spPr>
          <a:xfrm>
            <a:off x="9955201" y="5780434"/>
            <a:ext cx="2361880" cy="1668078"/>
          </a:xfrm>
          <a:custGeom>
            <a:avLst/>
            <a:gdLst/>
            <a:ahLst/>
            <a:cxnLst/>
            <a:rect l="l" t="t" r="r" b="b"/>
            <a:pathLst>
              <a:path w="2361880" h="1668078">
                <a:moveTo>
                  <a:pt x="0" y="0"/>
                </a:moveTo>
                <a:lnTo>
                  <a:pt x="2361880" y="0"/>
                </a:lnTo>
                <a:lnTo>
                  <a:pt x="2361880" y="1668077"/>
                </a:lnTo>
                <a:lnTo>
                  <a:pt x="0" y="1668077"/>
                </a:lnTo>
                <a:lnTo>
                  <a:pt x="0" y="0"/>
                </a:lnTo>
                <a:close/>
              </a:path>
            </a:pathLst>
          </a:custGeom>
          <a:blipFill>
            <a:blip r:embed="rId8"/>
            <a:stretch>
              <a:fillRect/>
            </a:stretch>
          </a:blipFill>
        </p:spPr>
        <p:txBody>
          <a:bodyPr/>
          <a:lstStyle/>
          <a:p>
            <a:endParaRPr lang="en-US"/>
          </a:p>
        </p:txBody>
      </p:sp>
      <p:sp>
        <p:nvSpPr>
          <p:cNvPr id="15" name="Freeform 15"/>
          <p:cNvSpPr/>
          <p:nvPr/>
        </p:nvSpPr>
        <p:spPr>
          <a:xfrm>
            <a:off x="12570783" y="5780434"/>
            <a:ext cx="2361880" cy="1668078"/>
          </a:xfrm>
          <a:custGeom>
            <a:avLst/>
            <a:gdLst/>
            <a:ahLst/>
            <a:cxnLst/>
            <a:rect l="l" t="t" r="r" b="b"/>
            <a:pathLst>
              <a:path w="2361880" h="1668078">
                <a:moveTo>
                  <a:pt x="0" y="0"/>
                </a:moveTo>
                <a:lnTo>
                  <a:pt x="2361880" y="0"/>
                </a:lnTo>
                <a:lnTo>
                  <a:pt x="2361880" y="1668077"/>
                </a:lnTo>
                <a:lnTo>
                  <a:pt x="0" y="1668077"/>
                </a:lnTo>
                <a:lnTo>
                  <a:pt x="0" y="0"/>
                </a:lnTo>
                <a:close/>
              </a:path>
            </a:pathLst>
          </a:custGeom>
          <a:blipFill>
            <a:blip r:embed="rId9"/>
            <a:stretch>
              <a:fillRect/>
            </a:stretch>
          </a:blipFill>
        </p:spPr>
        <p:txBody>
          <a:bodyPr/>
          <a:lstStyle/>
          <a:p>
            <a:endParaRPr lang="en-US"/>
          </a:p>
        </p:txBody>
      </p:sp>
      <p:sp>
        <p:nvSpPr>
          <p:cNvPr id="16" name="Freeform 16"/>
          <p:cNvSpPr/>
          <p:nvPr/>
        </p:nvSpPr>
        <p:spPr>
          <a:xfrm>
            <a:off x="15189838" y="5780434"/>
            <a:ext cx="2361880" cy="1668078"/>
          </a:xfrm>
          <a:custGeom>
            <a:avLst/>
            <a:gdLst/>
            <a:ahLst/>
            <a:cxnLst/>
            <a:rect l="l" t="t" r="r" b="b"/>
            <a:pathLst>
              <a:path w="2361880" h="1668078">
                <a:moveTo>
                  <a:pt x="0" y="0"/>
                </a:moveTo>
                <a:lnTo>
                  <a:pt x="2361879" y="0"/>
                </a:lnTo>
                <a:lnTo>
                  <a:pt x="2361879" y="1668077"/>
                </a:lnTo>
                <a:lnTo>
                  <a:pt x="0" y="1668077"/>
                </a:lnTo>
                <a:lnTo>
                  <a:pt x="0" y="0"/>
                </a:lnTo>
                <a:close/>
              </a:path>
            </a:pathLst>
          </a:custGeom>
          <a:blipFill>
            <a:blip r:embed="rId10"/>
            <a:stretch>
              <a:fillRect/>
            </a:stretch>
          </a:blipFill>
        </p:spPr>
        <p:txBody>
          <a:bodyPr/>
          <a:lstStyle/>
          <a:p>
            <a:endParaRPr lang="en-US"/>
          </a:p>
        </p:txBody>
      </p:sp>
      <p:sp>
        <p:nvSpPr>
          <p:cNvPr id="17" name="Freeform 17"/>
          <p:cNvSpPr/>
          <p:nvPr/>
        </p:nvSpPr>
        <p:spPr>
          <a:xfrm>
            <a:off x="9955201" y="7686636"/>
            <a:ext cx="2361880" cy="1668078"/>
          </a:xfrm>
          <a:custGeom>
            <a:avLst/>
            <a:gdLst/>
            <a:ahLst/>
            <a:cxnLst/>
            <a:rect l="l" t="t" r="r" b="b"/>
            <a:pathLst>
              <a:path w="2361880" h="1668078">
                <a:moveTo>
                  <a:pt x="0" y="0"/>
                </a:moveTo>
                <a:lnTo>
                  <a:pt x="2361880" y="0"/>
                </a:lnTo>
                <a:lnTo>
                  <a:pt x="2361880" y="1668078"/>
                </a:lnTo>
                <a:lnTo>
                  <a:pt x="0" y="1668078"/>
                </a:lnTo>
                <a:lnTo>
                  <a:pt x="0" y="0"/>
                </a:lnTo>
                <a:close/>
              </a:path>
            </a:pathLst>
          </a:custGeom>
          <a:blipFill>
            <a:blip r:embed="rId11"/>
            <a:stretch>
              <a:fillRect/>
            </a:stretch>
          </a:blipFill>
        </p:spPr>
        <p:txBody>
          <a:bodyPr/>
          <a:lstStyle/>
          <a:p>
            <a:endParaRPr lang="en-US"/>
          </a:p>
        </p:txBody>
      </p:sp>
      <p:sp>
        <p:nvSpPr>
          <p:cNvPr id="18" name="Freeform 18"/>
          <p:cNvSpPr/>
          <p:nvPr/>
        </p:nvSpPr>
        <p:spPr>
          <a:xfrm>
            <a:off x="12570783" y="7686636"/>
            <a:ext cx="2361880" cy="1668078"/>
          </a:xfrm>
          <a:custGeom>
            <a:avLst/>
            <a:gdLst/>
            <a:ahLst/>
            <a:cxnLst/>
            <a:rect l="l" t="t" r="r" b="b"/>
            <a:pathLst>
              <a:path w="2361880" h="1668078">
                <a:moveTo>
                  <a:pt x="0" y="0"/>
                </a:moveTo>
                <a:lnTo>
                  <a:pt x="2361880" y="0"/>
                </a:lnTo>
                <a:lnTo>
                  <a:pt x="2361880" y="1668078"/>
                </a:lnTo>
                <a:lnTo>
                  <a:pt x="0" y="1668078"/>
                </a:lnTo>
                <a:lnTo>
                  <a:pt x="0" y="0"/>
                </a:lnTo>
                <a:close/>
              </a:path>
            </a:pathLst>
          </a:custGeom>
          <a:blipFill>
            <a:blip r:embed="rId12"/>
            <a:stretch>
              <a:fillRect/>
            </a:stretch>
          </a:blipFill>
        </p:spPr>
        <p:txBody>
          <a:bodyPr/>
          <a:lstStyle/>
          <a:p>
            <a:endParaRPr lang="en-US"/>
          </a:p>
        </p:txBody>
      </p:sp>
      <p:sp>
        <p:nvSpPr>
          <p:cNvPr id="19" name="Freeform 19"/>
          <p:cNvSpPr/>
          <p:nvPr/>
        </p:nvSpPr>
        <p:spPr>
          <a:xfrm>
            <a:off x="15186365" y="7686636"/>
            <a:ext cx="2361880" cy="1668078"/>
          </a:xfrm>
          <a:custGeom>
            <a:avLst/>
            <a:gdLst/>
            <a:ahLst/>
            <a:cxnLst/>
            <a:rect l="l" t="t" r="r" b="b"/>
            <a:pathLst>
              <a:path w="2361880" h="1668078">
                <a:moveTo>
                  <a:pt x="0" y="0"/>
                </a:moveTo>
                <a:lnTo>
                  <a:pt x="2361880" y="0"/>
                </a:lnTo>
                <a:lnTo>
                  <a:pt x="2361880" y="1668078"/>
                </a:lnTo>
                <a:lnTo>
                  <a:pt x="0" y="1668078"/>
                </a:lnTo>
                <a:lnTo>
                  <a:pt x="0" y="0"/>
                </a:lnTo>
                <a:close/>
              </a:path>
            </a:pathLst>
          </a:custGeom>
          <a:blipFill>
            <a:blip r:embed="rId13"/>
            <a:stretch>
              <a:fillRect/>
            </a:stretch>
          </a:blipFill>
        </p:spPr>
        <p:txBody>
          <a:bodyPr/>
          <a:lstStyle/>
          <a:p>
            <a:endParaRPr lang="en-US"/>
          </a:p>
        </p:txBody>
      </p:sp>
      <p:sp>
        <p:nvSpPr>
          <p:cNvPr id="20" name="Freeform 20"/>
          <p:cNvSpPr/>
          <p:nvPr/>
        </p:nvSpPr>
        <p:spPr>
          <a:xfrm>
            <a:off x="1183492" y="5328719"/>
            <a:ext cx="5539738" cy="5539738"/>
          </a:xfrm>
          <a:custGeom>
            <a:avLst/>
            <a:gdLst/>
            <a:ahLst/>
            <a:cxnLst/>
            <a:rect l="l" t="t" r="r" b="b"/>
            <a:pathLst>
              <a:path w="5539738" h="5539738">
                <a:moveTo>
                  <a:pt x="0" y="0"/>
                </a:moveTo>
                <a:lnTo>
                  <a:pt x="5539737" y="0"/>
                </a:lnTo>
                <a:lnTo>
                  <a:pt x="5539737" y="5539737"/>
                </a:lnTo>
                <a:lnTo>
                  <a:pt x="0" y="5539737"/>
                </a:lnTo>
                <a:lnTo>
                  <a:pt x="0" y="0"/>
                </a:lnTo>
                <a:close/>
              </a:path>
            </a:pathLst>
          </a:custGeom>
          <a:blipFill>
            <a:blip r:embed="rId14"/>
            <a:stretch>
              <a:fillRect/>
            </a:stretch>
          </a:blipFill>
        </p:spPr>
        <p:txBody>
          <a:bodyPr/>
          <a:lstStyle/>
          <a:p>
            <a:endParaRPr lang="en-US"/>
          </a:p>
        </p:txBody>
      </p:sp>
      <p:grpSp>
        <p:nvGrpSpPr>
          <p:cNvPr id="21" name="Group 21"/>
          <p:cNvGrpSpPr/>
          <p:nvPr/>
        </p:nvGrpSpPr>
        <p:grpSpPr>
          <a:xfrm>
            <a:off x="5334971" y="5489834"/>
            <a:ext cx="3086100" cy="581198"/>
            <a:chOff x="0" y="0"/>
            <a:chExt cx="812800" cy="153073"/>
          </a:xfrm>
        </p:grpSpPr>
        <p:sp>
          <p:nvSpPr>
            <p:cNvPr id="22" name="Freeform 22"/>
            <p:cNvSpPr/>
            <p:nvPr/>
          </p:nvSpPr>
          <p:spPr>
            <a:xfrm>
              <a:off x="0" y="0"/>
              <a:ext cx="812800" cy="153073"/>
            </a:xfrm>
            <a:custGeom>
              <a:avLst/>
              <a:gdLst/>
              <a:ahLst/>
              <a:cxnLst/>
              <a:rect l="l" t="t" r="r" b="b"/>
              <a:pathLst>
                <a:path w="812800" h="153073">
                  <a:moveTo>
                    <a:pt x="15052" y="0"/>
                  </a:moveTo>
                  <a:lnTo>
                    <a:pt x="797748" y="0"/>
                  </a:lnTo>
                  <a:cubicBezTo>
                    <a:pt x="806061" y="0"/>
                    <a:pt x="812800" y="6739"/>
                    <a:pt x="812800" y="15052"/>
                  </a:cubicBezTo>
                  <a:lnTo>
                    <a:pt x="812800" y="138021"/>
                  </a:lnTo>
                  <a:cubicBezTo>
                    <a:pt x="812800" y="146334"/>
                    <a:pt x="806061" y="153073"/>
                    <a:pt x="797748" y="153073"/>
                  </a:cubicBezTo>
                  <a:lnTo>
                    <a:pt x="15052" y="153073"/>
                  </a:lnTo>
                  <a:cubicBezTo>
                    <a:pt x="6739" y="153073"/>
                    <a:pt x="0" y="146334"/>
                    <a:pt x="0" y="138021"/>
                  </a:cubicBezTo>
                  <a:lnTo>
                    <a:pt x="0" y="15052"/>
                  </a:lnTo>
                  <a:cubicBezTo>
                    <a:pt x="0" y="6739"/>
                    <a:pt x="6739" y="0"/>
                    <a:pt x="15052" y="0"/>
                  </a:cubicBezTo>
                  <a:close/>
                </a:path>
              </a:pathLst>
            </a:custGeom>
            <a:solidFill>
              <a:srgbClr val="D3EAEF"/>
            </a:solidFill>
            <a:ln w="4762" cap="sq">
              <a:solidFill>
                <a:srgbClr val="FFFFFF"/>
              </a:solidFill>
              <a:prstDash val="solid"/>
              <a:miter/>
            </a:ln>
          </p:spPr>
          <p:txBody>
            <a:bodyPr/>
            <a:lstStyle/>
            <a:p>
              <a:endParaRPr lang="en-US"/>
            </a:p>
          </p:txBody>
        </p:sp>
        <p:sp>
          <p:nvSpPr>
            <p:cNvPr id="23" name="TextBox 23"/>
            <p:cNvSpPr txBox="1"/>
            <p:nvPr/>
          </p:nvSpPr>
          <p:spPr>
            <a:xfrm>
              <a:off x="0" y="-9525"/>
              <a:ext cx="812800" cy="162598"/>
            </a:xfrm>
            <a:prstGeom prst="rect">
              <a:avLst/>
            </a:prstGeom>
          </p:spPr>
          <p:txBody>
            <a:bodyPr lIns="50800" tIns="50800" rIns="50800" bIns="50800" rtlCol="0" anchor="ctr"/>
            <a:lstStyle/>
            <a:p>
              <a:pPr algn="ctr">
                <a:lnSpc>
                  <a:spcPts val="2400"/>
                </a:lnSpc>
              </a:pPr>
              <a:r>
                <a:rPr lang="en-US" sz="2000">
                  <a:solidFill>
                    <a:srgbClr val="000000"/>
                  </a:solidFill>
                  <a:latin typeface="Enduro Narrow"/>
                  <a:ea typeface="Enduro Narrow"/>
                  <a:cs typeface="Enduro Narrow"/>
                  <a:sym typeface="Enduro Narrow"/>
                </a:rPr>
                <a:t>January</a:t>
              </a:r>
            </a:p>
          </p:txBody>
        </p:sp>
      </p:grpSp>
      <p:grpSp>
        <p:nvGrpSpPr>
          <p:cNvPr id="24" name="Group 24"/>
          <p:cNvGrpSpPr/>
          <p:nvPr/>
        </p:nvGrpSpPr>
        <p:grpSpPr>
          <a:xfrm>
            <a:off x="1028700" y="4193158"/>
            <a:ext cx="3266752" cy="621887"/>
            <a:chOff x="0" y="0"/>
            <a:chExt cx="860379" cy="163789"/>
          </a:xfrm>
        </p:grpSpPr>
        <p:sp>
          <p:nvSpPr>
            <p:cNvPr id="25" name="Freeform 25"/>
            <p:cNvSpPr/>
            <p:nvPr/>
          </p:nvSpPr>
          <p:spPr>
            <a:xfrm>
              <a:off x="0" y="0"/>
              <a:ext cx="860379" cy="163789"/>
            </a:xfrm>
            <a:custGeom>
              <a:avLst/>
              <a:gdLst/>
              <a:ahLst/>
              <a:cxnLst/>
              <a:rect l="l" t="t" r="r" b="b"/>
              <a:pathLst>
                <a:path w="860379" h="163789">
                  <a:moveTo>
                    <a:pt x="81895" y="0"/>
                  </a:moveTo>
                  <a:lnTo>
                    <a:pt x="778484" y="0"/>
                  </a:lnTo>
                  <a:cubicBezTo>
                    <a:pt x="823714" y="0"/>
                    <a:pt x="860379" y="36665"/>
                    <a:pt x="860379" y="81895"/>
                  </a:cubicBezTo>
                  <a:lnTo>
                    <a:pt x="860379" y="81895"/>
                  </a:lnTo>
                  <a:cubicBezTo>
                    <a:pt x="860379" y="127124"/>
                    <a:pt x="823714" y="163789"/>
                    <a:pt x="778484" y="163789"/>
                  </a:cubicBezTo>
                  <a:lnTo>
                    <a:pt x="81895" y="163789"/>
                  </a:lnTo>
                  <a:cubicBezTo>
                    <a:pt x="36665" y="163789"/>
                    <a:pt x="0" y="127124"/>
                    <a:pt x="0" y="81895"/>
                  </a:cubicBezTo>
                  <a:lnTo>
                    <a:pt x="0" y="81895"/>
                  </a:lnTo>
                  <a:cubicBezTo>
                    <a:pt x="0" y="36665"/>
                    <a:pt x="36665" y="0"/>
                    <a:pt x="81895" y="0"/>
                  </a:cubicBezTo>
                  <a:close/>
                </a:path>
              </a:pathLst>
            </a:custGeom>
            <a:solidFill>
              <a:srgbClr val="FFFFFF"/>
            </a:solidFill>
          </p:spPr>
          <p:txBody>
            <a:bodyPr/>
            <a:lstStyle/>
            <a:p>
              <a:endParaRPr lang="en-US"/>
            </a:p>
          </p:txBody>
        </p:sp>
        <p:sp>
          <p:nvSpPr>
            <p:cNvPr id="26" name="TextBox 26"/>
            <p:cNvSpPr txBox="1"/>
            <p:nvPr/>
          </p:nvSpPr>
          <p:spPr>
            <a:xfrm>
              <a:off x="0" y="-9525"/>
              <a:ext cx="860379" cy="173314"/>
            </a:xfrm>
            <a:prstGeom prst="rect">
              <a:avLst/>
            </a:prstGeom>
          </p:spPr>
          <p:txBody>
            <a:bodyPr lIns="50800" tIns="50800" rIns="50800" bIns="50800" rtlCol="0" anchor="ctr"/>
            <a:lstStyle/>
            <a:p>
              <a:pPr algn="ctr">
                <a:lnSpc>
                  <a:spcPts val="2400"/>
                </a:lnSpc>
              </a:pPr>
              <a:r>
                <a:rPr lang="en-US" sz="2000" u="sng">
                  <a:latin typeface="Enduro"/>
                  <a:ea typeface="Enduro"/>
                  <a:cs typeface="Enduro"/>
                  <a:sym typeface="Enduro"/>
                  <a:hlinkClick r:id="rId15" tooltip="https://www.go1.com/learningcalendar2025">
                    <a:extLst>
                      <a:ext uri="{A12FA001-AC4F-418D-AE19-62706E023703}">
                        <ahyp:hlinkClr xmlns:ahyp="http://schemas.microsoft.com/office/drawing/2018/hyperlinkcolor" val="tx"/>
                      </a:ext>
                    </a:extLst>
                  </a:hlinkClick>
                </a:rPr>
                <a:t>Explore the playlists</a:t>
              </a:r>
            </a:p>
          </p:txBody>
        </p:sp>
      </p:grpSp>
      <p:sp>
        <p:nvSpPr>
          <p:cNvPr id="27" name="TextBox 27"/>
          <p:cNvSpPr txBox="1"/>
          <p:nvPr/>
        </p:nvSpPr>
        <p:spPr>
          <a:xfrm>
            <a:off x="1028700" y="2759225"/>
            <a:ext cx="6159067" cy="1409485"/>
          </a:xfrm>
          <a:prstGeom prst="rect">
            <a:avLst/>
          </a:prstGeom>
        </p:spPr>
        <p:txBody>
          <a:bodyPr lIns="0" tIns="0" rIns="0" bIns="0" rtlCol="0" anchor="t">
            <a:spAutoFit/>
          </a:bodyPr>
          <a:lstStyle/>
          <a:p>
            <a:pPr algn="l">
              <a:lnSpc>
                <a:spcPts val="2852"/>
              </a:lnSpc>
            </a:pPr>
            <a:r>
              <a:rPr lang="en-US" sz="2037">
                <a:solidFill>
                  <a:srgbClr val="394646"/>
                </a:solidFill>
                <a:latin typeface="Enduro"/>
                <a:ea typeface="Enduro"/>
                <a:cs typeface="Enduro"/>
                <a:sym typeface="Enduro"/>
              </a:rPr>
              <a:t>K</a:t>
            </a:r>
            <a:r>
              <a:rPr lang="en-US" sz="2037" u="none">
                <a:solidFill>
                  <a:srgbClr val="394646"/>
                </a:solidFill>
                <a:latin typeface="Enduro"/>
                <a:ea typeface="Enduro"/>
                <a:cs typeface="Enduro"/>
                <a:sym typeface="Enduro"/>
              </a:rPr>
              <a:t>icksta</a:t>
            </a:r>
            <a:r>
              <a:rPr lang="en-US" sz="2037">
                <a:solidFill>
                  <a:srgbClr val="394646"/>
                </a:solidFill>
                <a:latin typeface="Enduro"/>
                <a:ea typeface="Enduro"/>
                <a:cs typeface="Enduro"/>
                <a:sym typeface="Enduro"/>
              </a:rPr>
              <a:t>rt learning </a:t>
            </a:r>
            <a:r>
              <a:rPr lang="en-US" sz="2037" u="none">
                <a:solidFill>
                  <a:srgbClr val="394646"/>
                </a:solidFill>
                <a:latin typeface="Enduro"/>
                <a:ea typeface="Enduro"/>
                <a:cs typeface="Enduro"/>
                <a:sym typeface="Enduro"/>
              </a:rPr>
              <a:t>ea</a:t>
            </a:r>
            <a:r>
              <a:rPr lang="en-US" sz="2037">
                <a:solidFill>
                  <a:srgbClr val="394646"/>
                </a:solidFill>
                <a:latin typeface="Enduro"/>
                <a:ea typeface="Enduro"/>
                <a:cs typeface="Enduro"/>
                <a:sym typeface="Enduro"/>
              </a:rPr>
              <a:t>ch</a:t>
            </a:r>
            <a:r>
              <a:rPr lang="en-US" sz="2037" u="none">
                <a:solidFill>
                  <a:srgbClr val="394646"/>
                </a:solidFill>
                <a:latin typeface="Enduro"/>
                <a:ea typeface="Enduro"/>
                <a:cs typeface="Enduro"/>
                <a:sym typeface="Enduro"/>
              </a:rPr>
              <a:t> </a:t>
            </a:r>
            <a:r>
              <a:rPr lang="en-US" sz="2037">
                <a:solidFill>
                  <a:srgbClr val="394646"/>
                </a:solidFill>
                <a:latin typeface="Enduro"/>
                <a:ea typeface="Enduro"/>
                <a:cs typeface="Enduro"/>
                <a:sym typeface="Enduro"/>
              </a:rPr>
              <a:t>m</a:t>
            </a:r>
            <a:r>
              <a:rPr lang="en-US" sz="2037" u="none">
                <a:solidFill>
                  <a:srgbClr val="394646"/>
                </a:solidFill>
                <a:latin typeface="Enduro"/>
                <a:ea typeface="Enduro"/>
                <a:cs typeface="Enduro"/>
                <a:sym typeface="Enduro"/>
              </a:rPr>
              <a:t>ont</a:t>
            </a:r>
            <a:r>
              <a:rPr lang="en-US" sz="2037">
                <a:solidFill>
                  <a:srgbClr val="394646"/>
                </a:solidFill>
                <a:latin typeface="Enduro"/>
                <a:ea typeface="Enduro"/>
                <a:cs typeface="Enduro"/>
                <a:sym typeface="Enduro"/>
              </a:rPr>
              <a:t>h wi</a:t>
            </a:r>
            <a:r>
              <a:rPr lang="en-US" sz="2037" u="none">
                <a:solidFill>
                  <a:srgbClr val="394646"/>
                </a:solidFill>
                <a:latin typeface="Enduro"/>
                <a:ea typeface="Enduro"/>
                <a:cs typeface="Enduro"/>
                <a:sym typeface="Enduro"/>
              </a:rPr>
              <a:t>t</a:t>
            </a:r>
            <a:r>
              <a:rPr lang="en-US" sz="2037">
                <a:solidFill>
                  <a:srgbClr val="394646"/>
                </a:solidFill>
                <a:latin typeface="Enduro"/>
                <a:ea typeface="Enduro"/>
                <a:cs typeface="Enduro"/>
                <a:sym typeface="Enduro"/>
              </a:rPr>
              <a:t>h</a:t>
            </a:r>
            <a:r>
              <a:rPr lang="en-US" sz="2037" u="none">
                <a:solidFill>
                  <a:srgbClr val="394646"/>
                </a:solidFill>
                <a:latin typeface="Enduro"/>
                <a:ea typeface="Enduro"/>
                <a:cs typeface="Enduro"/>
                <a:sym typeface="Enduro"/>
              </a:rPr>
              <a:t> r</a:t>
            </a:r>
            <a:r>
              <a:rPr lang="en-US" sz="2037">
                <a:solidFill>
                  <a:srgbClr val="394646"/>
                </a:solidFill>
                <a:latin typeface="Enduro"/>
                <a:ea typeface="Enduro"/>
                <a:cs typeface="Enduro"/>
                <a:sym typeface="Enduro"/>
              </a:rPr>
              <a:t>e</a:t>
            </a:r>
            <a:r>
              <a:rPr lang="en-US" sz="2037" u="none">
                <a:solidFill>
                  <a:srgbClr val="394646"/>
                </a:solidFill>
                <a:latin typeface="Enduro"/>
                <a:ea typeface="Enduro"/>
                <a:cs typeface="Enduro"/>
                <a:sym typeface="Enduro"/>
              </a:rPr>
              <a:t>ad</a:t>
            </a:r>
            <a:r>
              <a:rPr lang="en-US" sz="2037">
                <a:solidFill>
                  <a:srgbClr val="394646"/>
                </a:solidFill>
                <a:latin typeface="Enduro"/>
                <a:ea typeface="Enduro"/>
                <a:cs typeface="Enduro"/>
                <a:sym typeface="Enduro"/>
              </a:rPr>
              <a:t>y-made playlists. 24 playlists and 300+ courses on today’s top topics, all backed by our content intelligence</a:t>
            </a:r>
          </a:p>
          <a:p>
            <a:pPr algn="l">
              <a:lnSpc>
                <a:spcPts val="2852"/>
              </a:lnSpc>
            </a:pPr>
            <a:endParaRPr lang="en-US" sz="2037">
              <a:solidFill>
                <a:srgbClr val="394646"/>
              </a:solidFill>
              <a:latin typeface="Enduro"/>
              <a:ea typeface="Enduro"/>
              <a:cs typeface="Enduro"/>
              <a:sym typeface="Enduro"/>
            </a:endParaRPr>
          </a:p>
        </p:txBody>
      </p:sp>
      <p:sp>
        <p:nvSpPr>
          <p:cNvPr id="28" name="TextBox 28"/>
          <p:cNvSpPr txBox="1"/>
          <p:nvPr/>
        </p:nvSpPr>
        <p:spPr>
          <a:xfrm>
            <a:off x="1028700" y="1454001"/>
            <a:ext cx="7264939" cy="746923"/>
          </a:xfrm>
          <a:prstGeom prst="rect">
            <a:avLst/>
          </a:prstGeom>
        </p:spPr>
        <p:txBody>
          <a:bodyPr lIns="0" tIns="0" rIns="0" bIns="0" rtlCol="0" anchor="t">
            <a:spAutoFit/>
          </a:bodyPr>
          <a:lstStyle/>
          <a:p>
            <a:pPr algn="l">
              <a:lnSpc>
                <a:spcPts val="5855"/>
              </a:lnSpc>
            </a:pPr>
            <a:r>
              <a:rPr lang="en-US" sz="5323" spc="-165">
                <a:solidFill>
                  <a:srgbClr val="394646"/>
                </a:solidFill>
                <a:latin typeface="Enduro Narrow"/>
                <a:ea typeface="Enduro Narrow"/>
                <a:cs typeface="Enduro Narrow"/>
                <a:sym typeface="Enduro Narrow"/>
              </a:rPr>
              <a:t>Content ideas all year around</a:t>
            </a:r>
          </a:p>
        </p:txBody>
      </p:sp>
      <p:sp>
        <p:nvSpPr>
          <p:cNvPr id="29" name="TextBox 29"/>
          <p:cNvSpPr txBox="1"/>
          <p:nvPr/>
        </p:nvSpPr>
        <p:spPr>
          <a:xfrm>
            <a:off x="9955201" y="1076325"/>
            <a:ext cx="5231164" cy="524510"/>
          </a:xfrm>
          <a:prstGeom prst="rect">
            <a:avLst/>
          </a:prstGeom>
        </p:spPr>
        <p:txBody>
          <a:bodyPr lIns="0" tIns="0" rIns="0" bIns="0" rtlCol="0" anchor="t">
            <a:spAutoFit/>
          </a:bodyPr>
          <a:lstStyle/>
          <a:p>
            <a:pPr algn="l">
              <a:lnSpc>
                <a:spcPts val="4180"/>
              </a:lnSpc>
            </a:pPr>
            <a:r>
              <a:rPr lang="en-US" sz="3800" spc="-117">
                <a:solidFill>
                  <a:srgbClr val="394646"/>
                </a:solidFill>
                <a:latin typeface="Enduro Narrow"/>
                <a:ea typeface="Enduro Narrow"/>
                <a:cs typeface="Enduro Narrow"/>
                <a:sym typeface="Enduro Narrow"/>
              </a:rPr>
              <a:t>12 months of learning</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InternalClient xmlns="8dd04453-5d86-49ae-a1fb-6a969702f4b8">
      <Value>Global</Value>
    </InternalClient>
    <_ip_UnifiedCompliancePolicyUIAction xmlns="http://schemas.microsoft.com/sharepoint/v3" xsi:nil="true"/>
    <SelectedforROIcampaign xmlns="8dd04453-5d86-49ae-a1fb-6a969702f4b8" xsi:nil="true"/>
    <Notes xmlns="8dd04453-5d86-49ae-a1fb-6a969702f4b8" xsi:nil="true"/>
    <Contents xmlns="8dd04453-5d86-49ae-a1fb-6a969702f4b8" xsi:nil="true"/>
    <lcf76f155ced4ddcb4097134ff3c332f xmlns="8dd04453-5d86-49ae-a1fb-6a969702f4b8">
      <Terms xmlns="http://schemas.microsoft.com/office/infopath/2007/PartnerControls"/>
    </lcf76f155ced4ddcb4097134ff3c332f>
    <_ip_UnifiedCompliancePolicyProperties xmlns="http://schemas.microsoft.com/sharepoint/v3" xsi:nil="true"/>
    <date0 xmlns="8dd04453-5d86-49ae-a1fb-6a969702f4b8" xsi:nil="true"/>
    <TaxCatchAll xmlns="5a2caa2f-2a29-4f16-9f14-08171f49be17" xsi:nil="true"/>
    <Date xmlns="8dd04453-5d86-49ae-a1fb-6a969702f4b8"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C4AC4DEE57CB9448DACEC08BB0FA076" ma:contentTypeVersion="28" ma:contentTypeDescription="Create a new document." ma:contentTypeScope="" ma:versionID="573715201cf08ad7b33e4eed5888a20f">
  <xsd:schema xmlns:xsd="http://www.w3.org/2001/XMLSchema" xmlns:xs="http://www.w3.org/2001/XMLSchema" xmlns:p="http://schemas.microsoft.com/office/2006/metadata/properties" xmlns:ns1="http://schemas.microsoft.com/sharepoint/v3" xmlns:ns2="8dd04453-5d86-49ae-a1fb-6a969702f4b8" xmlns:ns3="5a2caa2f-2a29-4f16-9f14-08171f49be17" targetNamespace="http://schemas.microsoft.com/office/2006/metadata/properties" ma:root="true" ma:fieldsID="0aca10cb9004161ee06d681ba2684b09" ns1:_="" ns2:_="" ns3:_="">
    <xsd:import namespace="http://schemas.microsoft.com/sharepoint/v3"/>
    <xsd:import namespace="8dd04453-5d86-49ae-a1fb-6a969702f4b8"/>
    <xsd:import namespace="5a2caa2f-2a29-4f16-9f14-08171f49be17"/>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GenerationTime" minOccurs="0"/>
                <xsd:element ref="ns2:MediaServiceEventHashCode" minOccurs="0"/>
                <xsd:element ref="ns2:MediaServiceDateTaken" minOccurs="0"/>
                <xsd:element ref="ns2:MediaServiceAutoKeyPoints" minOccurs="0"/>
                <xsd:element ref="ns2:MediaServiceKeyPoints" minOccurs="0"/>
                <xsd:element ref="ns3:SharedWithUsers" minOccurs="0"/>
                <xsd:element ref="ns3:SharedWithDetails" minOccurs="0"/>
                <xsd:element ref="ns2:MediaServiceLocation" minOccurs="0"/>
                <xsd:element ref="ns2:InternalClient" minOccurs="0"/>
                <xsd:element ref="ns2:Notes" minOccurs="0"/>
                <xsd:element ref="ns2:Date" minOccurs="0"/>
                <xsd:element ref="ns2:MediaLengthInSeconds" minOccurs="0"/>
                <xsd:element ref="ns2:date0" minOccurs="0"/>
                <xsd:element ref="ns2:lcf76f155ced4ddcb4097134ff3c332f" minOccurs="0"/>
                <xsd:element ref="ns3:TaxCatchAll" minOccurs="0"/>
                <xsd:element ref="ns2:MediaServiceSearchProperties" minOccurs="0"/>
                <xsd:element ref="ns2:Contents" minOccurs="0"/>
                <xsd:element ref="ns1:_ip_UnifiedCompliancePolicyProperties" minOccurs="0"/>
                <xsd:element ref="ns1:_ip_UnifiedCompliancePolicyUIAction" minOccurs="0"/>
                <xsd:element ref="ns2:SelectedforROIcampaign" minOccurs="0"/>
                <xsd:element ref="ns2:MediaServiceObjectDetectorVersion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9" nillable="true" ma:displayName="Unified Compliance Policy Properties" ma:hidden="true" ma:internalName="_ip_UnifiedCompliancePolicyProperties">
      <xsd:simpleType>
        <xsd:restriction base="dms:Note"/>
      </xsd:simpleType>
    </xsd:element>
    <xsd:element name="_ip_UnifiedCompliancePolicyUIAction" ma:index="30"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dd04453-5d86-49ae-a1fb-6a969702f4b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Extracted Text" ma:internalName="MediaServiceOCR" ma:readOnly="true">
      <xsd:simpleType>
        <xsd:restriction base="dms:Note">
          <xsd:maxLength value="255"/>
        </xsd:restriction>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element name="InternalClient" ma:index="19" nillable="true" ma:displayName="Internal Client" ma:default="Global" ma:format="Dropdown" ma:internalName="InternalClient">
      <xsd:complexType>
        <xsd:complexContent>
          <xsd:extension base="dms:MultiChoiceFillIn">
            <xsd:sequence>
              <xsd:element name="Value" maxOccurs="unbounded" minOccurs="0" nillable="true">
                <xsd:simpleType>
                  <xsd:union memberTypes="dms:Text">
                    <xsd:simpleType>
                      <xsd:restriction base="dms:Choice">
                        <xsd:enumeration value="Global"/>
                        <xsd:enumeration value="APAC"/>
                        <xsd:enumeration value="EMEA"/>
                        <xsd:enumeration value="Americas"/>
                        <xsd:enumeration value="Hays"/>
                        <xsd:enumeration value="APAC-Gov"/>
                        <xsd:enumeration value="APAC-Edu"/>
                      </xsd:restriction>
                    </xsd:simpleType>
                  </xsd:union>
                </xsd:simpleType>
              </xsd:element>
            </xsd:sequence>
          </xsd:extension>
        </xsd:complexContent>
      </xsd:complexType>
    </xsd:element>
    <xsd:element name="Notes" ma:index="20" nillable="true" ma:displayName="Notes" ma:format="Dropdown" ma:internalName="Notes">
      <xsd:simpleType>
        <xsd:restriction base="dms:Note">
          <xsd:maxLength value="255"/>
        </xsd:restriction>
      </xsd:simpleType>
    </xsd:element>
    <xsd:element name="Date" ma:index="21" nillable="true" ma:displayName="Date" ma:format="DateOnly" ma:internalName="Date">
      <xsd:simpleType>
        <xsd:restriction base="dms:DateTime"/>
      </xsd:simpleType>
    </xsd:element>
    <xsd:element name="MediaLengthInSeconds" ma:index="22" nillable="true" ma:displayName="Length (seconds)" ma:internalName="MediaLengthInSeconds" ma:readOnly="true">
      <xsd:simpleType>
        <xsd:restriction base="dms:Unknown"/>
      </xsd:simpleType>
    </xsd:element>
    <xsd:element name="date0" ma:index="23" nillable="true" ma:displayName="date" ma:format="DateOnly" ma:internalName="date0">
      <xsd:simpleType>
        <xsd:restriction base="dms:DateTime"/>
      </xsd:simpleType>
    </xsd:element>
    <xsd:element name="lcf76f155ced4ddcb4097134ff3c332f" ma:index="25" nillable="true" ma:taxonomy="true" ma:internalName="lcf76f155ced4ddcb4097134ff3c332f" ma:taxonomyFieldName="MediaServiceImageTags" ma:displayName="Image Tags" ma:readOnly="false" ma:fieldId="{5cf76f15-5ced-4ddc-b409-7134ff3c332f}" ma:taxonomyMulti="true" ma:sspId="16f0024c-0945-4f39-bb7a-6faf965f2945" ma:termSetId="09814cd3-568e-fe90-9814-8d621ff8fb84" ma:anchorId="fba54fb3-c3e1-fe81-a776-ca4b69148c4d" ma:open="true" ma:isKeyword="false">
      <xsd:complexType>
        <xsd:sequence>
          <xsd:element ref="pc:Terms" minOccurs="0" maxOccurs="1"/>
        </xsd:sequence>
      </xsd:complexType>
    </xsd:element>
    <xsd:element name="MediaServiceSearchProperties" ma:index="27" nillable="true" ma:displayName="MediaServiceSearchProperties" ma:hidden="true" ma:internalName="MediaServiceSearchProperties" ma:readOnly="true">
      <xsd:simpleType>
        <xsd:restriction base="dms:Note"/>
      </xsd:simpleType>
    </xsd:element>
    <xsd:element name="Contents" ma:index="28" nillable="true" ma:displayName="Contents" ma:description="Summary of doc" ma:format="Dropdown" ma:internalName="Contents">
      <xsd:simpleType>
        <xsd:restriction base="dms:Note">
          <xsd:maxLength value="255"/>
        </xsd:restriction>
      </xsd:simpleType>
    </xsd:element>
    <xsd:element name="SelectedforROIcampaign" ma:index="31" nillable="true" ma:displayName="Selected for ROI campaign" ma:description="Images for ROI campaign assets" ma:format="Dropdown" ma:internalName="SelectedforROIcampaign">
      <xsd:simpleType>
        <xsd:restriction base="dms:Choice">
          <xsd:enumeration value="Choice 1"/>
          <xsd:enumeration value="Choice 2"/>
          <xsd:enumeration value="Choice 3"/>
          <xsd:enumeration value="Choice 4"/>
          <xsd:enumeration value="Choice 5"/>
        </xsd:restriction>
      </xsd:simpleType>
    </xsd:element>
    <xsd:element name="MediaServiceObjectDetectorVersions" ma:index="32" nillable="true" ma:displayName="MediaServiceObjectDetectorVersions" ma:description="" ma:hidden="true" ma:indexed="true" ma:internalName="MediaServiceObjectDetectorVersions" ma:readOnly="true">
      <xsd:simpleType>
        <xsd:restriction base="dms:Text"/>
      </xsd:simpleType>
    </xsd:element>
    <xsd:element name="MediaServiceBillingMetadata" ma:index="33"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a2caa2f-2a29-4f16-9f14-08171f49be17"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6" nillable="true" ma:displayName="Taxonomy Catch All Column" ma:hidden="true" ma:list="{4ec5ccb9-eb68-4ed1-a982-ef13267632b8}" ma:internalName="TaxCatchAll" ma:showField="CatchAllData" ma:web="5a2caa2f-2a29-4f16-9f14-08171f49be1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7408FAF-CBE3-4F39-A65B-E485EBB71C53}">
  <ds:schemaRefs>
    <ds:schemaRef ds:uri="5a2caa2f-2a29-4f16-9f14-08171f49be17"/>
    <ds:schemaRef ds:uri="8dd04453-5d86-49ae-a1fb-6a969702f4b8"/>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E8906998-5EFF-412E-B37E-98DFACFD3DB8}">
  <ds:schemaRefs>
    <ds:schemaRef ds:uri="http://schemas.microsoft.com/sharepoint/v3/contenttype/forms"/>
  </ds:schemaRefs>
</ds:datastoreItem>
</file>

<file path=customXml/itemProps3.xml><?xml version="1.0" encoding="utf-8"?>
<ds:datastoreItem xmlns:ds="http://schemas.openxmlformats.org/officeDocument/2006/customXml" ds:itemID="{D22219EC-E7C8-414A-9ABF-AFF894C1DAD6}">
  <ds:schemaRefs>
    <ds:schemaRef ds:uri="5a2caa2f-2a29-4f16-9f14-08171f49be17"/>
    <ds:schemaRef ds:uri="8dd04453-5d86-49ae-a1fb-6a969702f4b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0</TotalTime>
  <Words>4489</Words>
  <Application>Microsoft Macintosh PowerPoint</Application>
  <PresentationFormat>Custom</PresentationFormat>
  <Paragraphs>492</Paragraphs>
  <Slides>29</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29</vt:i4>
      </vt:variant>
    </vt:vector>
  </HeadingPairs>
  <TitlesOfParts>
    <vt:vector size="34" baseType="lpstr">
      <vt:lpstr>Enduro</vt:lpstr>
      <vt:lpstr>Enduro Bold</vt:lpstr>
      <vt:lpstr>Enduro Italics</vt:lpstr>
      <vt:lpstr>Enduro Narrow</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Redesign - (WIP outline) Go1 customer launch guide/kit</dc:title>
  <cp:lastModifiedBy>Josh Trach</cp:lastModifiedBy>
  <cp:revision>1</cp:revision>
  <dcterms:created xsi:type="dcterms:W3CDTF">2006-08-16T00:00:00Z</dcterms:created>
  <dcterms:modified xsi:type="dcterms:W3CDTF">2025-08-28T21:29:25Z</dcterms:modified>
  <dc:identifier>DAGqgDkTS4Q</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0x0101002C4AC4DEE57CB9448DACEC08BB0FA076</vt:lpwstr>
  </property>
  <property fmtid="{D5CDD505-2E9C-101B-9397-08002B2CF9AE}" pid="3" name="MediaServiceImageTags">
    <vt:lpwstr/>
  </property>
</Properties>
</file>