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95" r:id="rId6"/>
    <p:sldId id="288" r:id="rId7"/>
    <p:sldId id="289" r:id="rId8"/>
    <p:sldId id="290" r:id="rId9"/>
    <p:sldId id="291" r:id="rId10"/>
    <p:sldId id="292" r:id="rId11"/>
    <p:sldId id="293" r:id="rId12"/>
    <p:sldId id="294" r:id="rId13"/>
  </p:sldIdLst>
  <p:sldSz cx="18288000" cy="10287000"/>
  <p:notesSz cx="6858000" cy="9144000"/>
  <p:embeddedFontLst>
    <p:embeddedFont>
      <p:font typeface="Enduro" panose="02000000000000000000" pitchFamily="2" charset="0"/>
      <p:regular r:id="rId15"/>
    </p:embeddedFont>
    <p:embeddedFont>
      <p:font typeface="Enduro Bold" panose="02000000000000000000" pitchFamily="2" charset="0"/>
      <p:regular r:id="rId16"/>
      <p:bold r:id="rId17"/>
    </p:embeddedFont>
    <p:embeddedFont>
      <p:font typeface="Enduro Narrow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14B"/>
    <a:srgbClr val="FA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BF1E6-66ED-E5E5-8ED8-B602F4062DF1}" v="17" dt="2025-08-29T15:45:35.970"/>
    <p1510:client id="{CD9BE67D-CEBA-7658-3033-437247A17F86}" v="98" dt="2025-08-29T15:43:19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Trach" userId="S::joshua.trach@go1.com::73d33ed1-5131-4757-a11f-da8c495b7e88" providerId="AD" clId="Web-{CA569403-F284-9769-0CAC-248785BC3DA4}"/>
    <pc:docChg chg="modSld">
      <pc:chgData name="Josh Trach" userId="S::joshua.trach@go1.com::73d33ed1-5131-4757-a11f-da8c495b7e88" providerId="AD" clId="Web-{CA569403-F284-9769-0CAC-248785BC3DA4}" dt="2025-08-05T19:19:05.034" v="2" actId="20577"/>
      <pc:docMkLst>
        <pc:docMk/>
      </pc:docMkLst>
      <pc:sldChg chg="modSp">
        <pc:chgData name="Josh Trach" userId="S::joshua.trach@go1.com::73d33ed1-5131-4757-a11f-da8c495b7e88" providerId="AD" clId="Web-{CA569403-F284-9769-0CAC-248785BC3DA4}" dt="2025-08-05T19:19:05.034" v="2" actId="20577"/>
        <pc:sldMkLst>
          <pc:docMk/>
          <pc:sldMk cId="1010302834" sldId="295"/>
        </pc:sldMkLst>
        <pc:spChg chg="mod">
          <ac:chgData name="Josh Trach" userId="S::joshua.trach@go1.com::73d33ed1-5131-4757-a11f-da8c495b7e88" providerId="AD" clId="Web-{CA569403-F284-9769-0CAC-248785BC3DA4}" dt="2025-08-05T19:19:05.034" v="2" actId="20577"/>
          <ac:spMkLst>
            <pc:docMk/>
            <pc:sldMk cId="1010302834" sldId="295"/>
            <ac:spMk id="60" creationId="{B354DF95-DA9D-6F4D-76AA-EB8DE82F3C68}"/>
          </ac:spMkLst>
        </pc:spChg>
      </pc:sldChg>
    </pc:docChg>
  </pc:docChgLst>
  <pc:docChgLst>
    <pc:chgData name="Josh Trach" userId="S::joshua.trach@go1.com::73d33ed1-5131-4757-a11f-da8c495b7e88" providerId="AD" clId="Web-{9BEBF1E6-66ED-E5E5-8ED8-B602F4062DF1}"/>
    <pc:docChg chg="modSld">
      <pc:chgData name="Josh Trach" userId="S::joshua.trach@go1.com::73d33ed1-5131-4757-a11f-da8c495b7e88" providerId="AD" clId="Web-{9BEBF1E6-66ED-E5E5-8ED8-B602F4062DF1}" dt="2025-08-29T15:45:35.970" v="13" actId="1076"/>
      <pc:docMkLst>
        <pc:docMk/>
      </pc:docMkLst>
      <pc:sldChg chg="addSp delSp modSp">
        <pc:chgData name="Josh Trach" userId="S::joshua.trach@go1.com::73d33ed1-5131-4757-a11f-da8c495b7e88" providerId="AD" clId="Web-{9BEBF1E6-66ED-E5E5-8ED8-B602F4062DF1}" dt="2025-08-29T15:45:35.970" v="13" actId="1076"/>
        <pc:sldMkLst>
          <pc:docMk/>
          <pc:sldMk cId="1010302834" sldId="295"/>
        </pc:sldMkLst>
        <pc:grpChg chg="del">
          <ac:chgData name="Josh Trach" userId="S::joshua.trach@go1.com::73d33ed1-5131-4757-a11f-da8c495b7e88" providerId="AD" clId="Web-{9BEBF1E6-66ED-E5E5-8ED8-B602F4062DF1}" dt="2025-08-29T15:45:33.970" v="12"/>
          <ac:grpSpMkLst>
            <pc:docMk/>
            <pc:sldMk cId="1010302834" sldId="295"/>
            <ac:grpSpMk id="52" creationId="{70FBB096-657F-7341-7C63-0D322343495F}"/>
          </ac:grpSpMkLst>
        </pc:grpChg>
        <pc:picChg chg="add mod">
          <ac:chgData name="Josh Trach" userId="S::joshua.trach@go1.com::73d33ed1-5131-4757-a11f-da8c495b7e88" providerId="AD" clId="Web-{9BEBF1E6-66ED-E5E5-8ED8-B602F4062DF1}" dt="2025-08-29T15:45:35.970" v="13" actId="1076"/>
          <ac:picMkLst>
            <pc:docMk/>
            <pc:sldMk cId="1010302834" sldId="295"/>
            <ac:picMk id="7" creationId="{73F394C1-349F-4DC0-E456-FB94E97F897E}"/>
          </ac:picMkLst>
        </pc:picChg>
      </pc:sldChg>
    </pc:docChg>
  </pc:docChgLst>
  <pc:docChgLst>
    <pc:chgData name="Josh Trach" userId="S::joshua.trach@go1.com::73d33ed1-5131-4757-a11f-da8c495b7e88" providerId="AD" clId="Web-{CD9BE67D-CEBA-7658-3033-437247A17F86}"/>
    <pc:docChg chg="modSld">
      <pc:chgData name="Josh Trach" userId="S::joshua.trach@go1.com::73d33ed1-5131-4757-a11f-da8c495b7e88" providerId="AD" clId="Web-{CD9BE67D-CEBA-7658-3033-437247A17F86}" dt="2025-08-29T15:43:19.138" v="54"/>
      <pc:docMkLst>
        <pc:docMk/>
      </pc:docMkLst>
      <pc:sldChg chg="addSp delSp modSp">
        <pc:chgData name="Josh Trach" userId="S::joshua.trach@go1.com::73d33ed1-5131-4757-a11f-da8c495b7e88" providerId="AD" clId="Web-{CD9BE67D-CEBA-7658-3033-437247A17F86}" dt="2025-08-29T15:43:19.138" v="54"/>
        <pc:sldMkLst>
          <pc:docMk/>
          <pc:sldMk cId="1010302834" sldId="295"/>
        </pc:sldMkLst>
        <pc:spChg chg="mod">
          <ac:chgData name="Josh Trach" userId="S::joshua.trach@go1.com::73d33ed1-5131-4757-a11f-da8c495b7e88" providerId="AD" clId="Web-{CD9BE67D-CEBA-7658-3033-437247A17F86}" dt="2025-08-29T15:40:33.173" v="43" actId="20577"/>
          <ac:spMkLst>
            <pc:docMk/>
            <pc:sldMk cId="1010302834" sldId="295"/>
            <ac:spMk id="60" creationId="{B354DF95-DA9D-6F4D-76AA-EB8DE82F3C68}"/>
          </ac:spMkLst>
        </pc:spChg>
        <pc:grpChg chg="mod">
          <ac:chgData name="Josh Trach" userId="S::joshua.trach@go1.com::73d33ed1-5131-4757-a11f-da8c495b7e88" providerId="AD" clId="Web-{CD9BE67D-CEBA-7658-3033-437247A17F86}" dt="2025-08-29T15:40:38.595" v="45" actId="1076"/>
          <ac:grpSpMkLst>
            <pc:docMk/>
            <pc:sldMk cId="1010302834" sldId="295"/>
            <ac:grpSpMk id="52" creationId="{70FBB096-657F-7341-7C63-0D322343495F}"/>
          </ac:grpSpMkLst>
        </pc:grpChg>
        <pc:picChg chg="add del mod">
          <ac:chgData name="Josh Trach" userId="S::joshua.trach@go1.com::73d33ed1-5131-4757-a11f-da8c495b7e88" providerId="AD" clId="Web-{CD9BE67D-CEBA-7658-3033-437247A17F86}" dt="2025-08-29T15:43:18.498" v="53"/>
          <ac:picMkLst>
            <pc:docMk/>
            <pc:sldMk cId="1010302834" sldId="295"/>
            <ac:picMk id="6" creationId="{A8C16114-897D-9EFC-CA56-65A8107BF9F0}"/>
          </ac:picMkLst>
        </pc:picChg>
        <pc:picChg chg="add del mod">
          <ac:chgData name="Josh Trach" userId="S::joshua.trach@go1.com::73d33ed1-5131-4757-a11f-da8c495b7e88" providerId="AD" clId="Web-{CD9BE67D-CEBA-7658-3033-437247A17F86}" dt="2025-08-29T15:43:19.138" v="54"/>
          <ac:picMkLst>
            <pc:docMk/>
            <pc:sldMk cId="1010302834" sldId="295"/>
            <ac:picMk id="7" creationId="{B189A614-08C7-3746-9FA6-69D6D3D3A36B}"/>
          </ac:picMkLst>
        </pc:picChg>
      </pc:sldChg>
    </pc:docChg>
  </pc:docChgLst>
  <pc:docChgLst>
    <pc:chgData name="Grace Myers" userId="e33135ae-ebd2-4b9c-a6b8-3b4f44837128" providerId="ADAL" clId="{1E24AEF8-031B-3746-804F-A314157B80D9}"/>
    <pc:docChg chg="undo custSel delSld modSld">
      <pc:chgData name="Grace Myers" userId="e33135ae-ebd2-4b9c-a6b8-3b4f44837128" providerId="ADAL" clId="{1E24AEF8-031B-3746-804F-A314157B80D9}" dt="2025-07-19T01:53:51.188" v="72" actId="1076"/>
      <pc:docMkLst>
        <pc:docMk/>
      </pc:docMkLst>
      <pc:sldChg chg="del">
        <pc:chgData name="Grace Myers" userId="e33135ae-ebd2-4b9c-a6b8-3b4f44837128" providerId="ADAL" clId="{1E24AEF8-031B-3746-804F-A314157B80D9}" dt="2025-07-17T00:01:00.821" v="24" actId="2696"/>
        <pc:sldMkLst>
          <pc:docMk/>
          <pc:sldMk cId="0" sldId="257"/>
        </pc:sldMkLst>
      </pc:sldChg>
      <pc:sldChg chg="del">
        <pc:chgData name="Grace Myers" userId="e33135ae-ebd2-4b9c-a6b8-3b4f44837128" providerId="ADAL" clId="{1E24AEF8-031B-3746-804F-A314157B80D9}" dt="2025-07-17T00:01:00.758" v="18" actId="2696"/>
        <pc:sldMkLst>
          <pc:docMk/>
          <pc:sldMk cId="0" sldId="258"/>
        </pc:sldMkLst>
      </pc:sldChg>
      <pc:sldChg chg="del">
        <pc:chgData name="Grace Myers" userId="e33135ae-ebd2-4b9c-a6b8-3b4f44837128" providerId="ADAL" clId="{1E24AEF8-031B-3746-804F-A314157B80D9}" dt="2025-07-17T00:01:00.619" v="17" actId="2696"/>
        <pc:sldMkLst>
          <pc:docMk/>
          <pc:sldMk cId="0" sldId="259"/>
        </pc:sldMkLst>
      </pc:sldChg>
      <pc:sldChg chg="del">
        <pc:chgData name="Grace Myers" userId="e33135ae-ebd2-4b9c-a6b8-3b4f44837128" providerId="ADAL" clId="{1E24AEF8-031B-3746-804F-A314157B80D9}" dt="2025-07-17T00:01:00.472" v="15" actId="2696"/>
        <pc:sldMkLst>
          <pc:docMk/>
          <pc:sldMk cId="0" sldId="260"/>
        </pc:sldMkLst>
      </pc:sldChg>
      <pc:sldChg chg="del">
        <pc:chgData name="Grace Myers" userId="e33135ae-ebd2-4b9c-a6b8-3b4f44837128" providerId="ADAL" clId="{1E24AEF8-031B-3746-804F-A314157B80D9}" dt="2025-07-17T00:01:00.815" v="23" actId="2696"/>
        <pc:sldMkLst>
          <pc:docMk/>
          <pc:sldMk cId="0" sldId="261"/>
        </pc:sldMkLst>
      </pc:sldChg>
      <pc:sldChg chg="del">
        <pc:chgData name="Grace Myers" userId="e33135ae-ebd2-4b9c-a6b8-3b4f44837128" providerId="ADAL" clId="{1E24AEF8-031B-3746-804F-A314157B80D9}" dt="2025-07-17T00:01:00.477" v="16" actId="2696"/>
        <pc:sldMkLst>
          <pc:docMk/>
          <pc:sldMk cId="0" sldId="262"/>
        </pc:sldMkLst>
      </pc:sldChg>
      <pc:sldChg chg="del">
        <pc:chgData name="Grace Myers" userId="e33135ae-ebd2-4b9c-a6b8-3b4f44837128" providerId="ADAL" clId="{1E24AEF8-031B-3746-804F-A314157B80D9}" dt="2025-07-17T00:01:00.781" v="20" actId="2696"/>
        <pc:sldMkLst>
          <pc:docMk/>
          <pc:sldMk cId="0" sldId="263"/>
        </pc:sldMkLst>
      </pc:sldChg>
      <pc:sldChg chg="del">
        <pc:chgData name="Grace Myers" userId="e33135ae-ebd2-4b9c-a6b8-3b4f44837128" providerId="ADAL" clId="{1E24AEF8-031B-3746-804F-A314157B80D9}" dt="2025-07-17T00:01:00.433" v="10" actId="2696"/>
        <pc:sldMkLst>
          <pc:docMk/>
          <pc:sldMk cId="0" sldId="264"/>
        </pc:sldMkLst>
      </pc:sldChg>
      <pc:sldChg chg="del">
        <pc:chgData name="Grace Myers" userId="e33135ae-ebd2-4b9c-a6b8-3b4f44837128" providerId="ADAL" clId="{1E24AEF8-031B-3746-804F-A314157B80D9}" dt="2025-07-17T00:01:00.467" v="14" actId="2696"/>
        <pc:sldMkLst>
          <pc:docMk/>
          <pc:sldMk cId="0" sldId="265"/>
        </pc:sldMkLst>
      </pc:sldChg>
      <pc:sldChg chg="del">
        <pc:chgData name="Grace Myers" userId="e33135ae-ebd2-4b9c-a6b8-3b4f44837128" providerId="ADAL" clId="{1E24AEF8-031B-3746-804F-A314157B80D9}" dt="2025-07-17T00:01:00.417" v="7" actId="2696"/>
        <pc:sldMkLst>
          <pc:docMk/>
          <pc:sldMk cId="0" sldId="266"/>
        </pc:sldMkLst>
      </pc:sldChg>
      <pc:sldChg chg="del">
        <pc:chgData name="Grace Myers" userId="e33135ae-ebd2-4b9c-a6b8-3b4f44837128" providerId="ADAL" clId="{1E24AEF8-031B-3746-804F-A314157B80D9}" dt="2025-07-17T00:01:00.443" v="11" actId="2696"/>
        <pc:sldMkLst>
          <pc:docMk/>
          <pc:sldMk cId="0" sldId="267"/>
        </pc:sldMkLst>
      </pc:sldChg>
      <pc:sldChg chg="del">
        <pc:chgData name="Grace Myers" userId="e33135ae-ebd2-4b9c-a6b8-3b4f44837128" providerId="ADAL" clId="{1E24AEF8-031B-3746-804F-A314157B80D9}" dt="2025-07-17T00:01:00.376" v="3" actId="2696"/>
        <pc:sldMkLst>
          <pc:docMk/>
          <pc:sldMk cId="0" sldId="268"/>
        </pc:sldMkLst>
      </pc:sldChg>
      <pc:sldChg chg="del">
        <pc:chgData name="Grace Myers" userId="e33135ae-ebd2-4b9c-a6b8-3b4f44837128" providerId="ADAL" clId="{1E24AEF8-031B-3746-804F-A314157B80D9}" dt="2025-07-17T00:01:00.392" v="4" actId="2696"/>
        <pc:sldMkLst>
          <pc:docMk/>
          <pc:sldMk cId="0" sldId="269"/>
        </pc:sldMkLst>
      </pc:sldChg>
      <pc:sldChg chg="del">
        <pc:chgData name="Grace Myers" userId="e33135ae-ebd2-4b9c-a6b8-3b4f44837128" providerId="ADAL" clId="{1E24AEF8-031B-3746-804F-A314157B80D9}" dt="2025-07-17T00:01:00.408" v="6" actId="2696"/>
        <pc:sldMkLst>
          <pc:docMk/>
          <pc:sldMk cId="0" sldId="270"/>
        </pc:sldMkLst>
      </pc:sldChg>
      <pc:sldChg chg="del">
        <pc:chgData name="Grace Myers" userId="e33135ae-ebd2-4b9c-a6b8-3b4f44837128" providerId="ADAL" clId="{1E24AEF8-031B-3746-804F-A314157B80D9}" dt="2025-07-17T00:01:00.422" v="8" actId="2696"/>
        <pc:sldMkLst>
          <pc:docMk/>
          <pc:sldMk cId="0" sldId="271"/>
        </pc:sldMkLst>
      </pc:sldChg>
      <pc:sldChg chg="del">
        <pc:chgData name="Grace Myers" userId="e33135ae-ebd2-4b9c-a6b8-3b4f44837128" providerId="ADAL" clId="{1E24AEF8-031B-3746-804F-A314157B80D9}" dt="2025-07-17T00:01:00.847" v="29" actId="2696"/>
        <pc:sldMkLst>
          <pc:docMk/>
          <pc:sldMk cId="0" sldId="272"/>
        </pc:sldMkLst>
      </pc:sldChg>
      <pc:sldChg chg="del">
        <pc:chgData name="Grace Myers" userId="e33135ae-ebd2-4b9c-a6b8-3b4f44837128" providerId="ADAL" clId="{1E24AEF8-031B-3746-804F-A314157B80D9}" dt="2025-07-17T00:01:00.446" v="12" actId="2696"/>
        <pc:sldMkLst>
          <pc:docMk/>
          <pc:sldMk cId="0" sldId="273"/>
        </pc:sldMkLst>
      </pc:sldChg>
      <pc:sldChg chg="del">
        <pc:chgData name="Grace Myers" userId="e33135ae-ebd2-4b9c-a6b8-3b4f44837128" providerId="ADAL" clId="{1E24AEF8-031B-3746-804F-A314157B80D9}" dt="2025-07-17T00:01:00.824" v="25" actId="2696"/>
        <pc:sldMkLst>
          <pc:docMk/>
          <pc:sldMk cId="0" sldId="274"/>
        </pc:sldMkLst>
      </pc:sldChg>
      <pc:sldChg chg="del">
        <pc:chgData name="Grace Myers" userId="e33135ae-ebd2-4b9c-a6b8-3b4f44837128" providerId="ADAL" clId="{1E24AEF8-031B-3746-804F-A314157B80D9}" dt="2025-07-17T00:01:00.342" v="1" actId="2696"/>
        <pc:sldMkLst>
          <pc:docMk/>
          <pc:sldMk cId="0" sldId="275"/>
        </pc:sldMkLst>
      </pc:sldChg>
      <pc:sldChg chg="del">
        <pc:chgData name="Grace Myers" userId="e33135ae-ebd2-4b9c-a6b8-3b4f44837128" providerId="ADAL" clId="{1E24AEF8-031B-3746-804F-A314157B80D9}" dt="2025-07-17T00:01:00.833" v="26" actId="2696"/>
        <pc:sldMkLst>
          <pc:docMk/>
          <pc:sldMk cId="0" sldId="276"/>
        </pc:sldMkLst>
      </pc:sldChg>
      <pc:sldChg chg="del">
        <pc:chgData name="Grace Myers" userId="e33135ae-ebd2-4b9c-a6b8-3b4f44837128" providerId="ADAL" clId="{1E24AEF8-031B-3746-804F-A314157B80D9}" dt="2025-07-17T00:01:00.402" v="5" actId="2696"/>
        <pc:sldMkLst>
          <pc:docMk/>
          <pc:sldMk cId="0" sldId="277"/>
        </pc:sldMkLst>
      </pc:sldChg>
      <pc:sldChg chg="del">
        <pc:chgData name="Grace Myers" userId="e33135ae-ebd2-4b9c-a6b8-3b4f44837128" providerId="ADAL" clId="{1E24AEF8-031B-3746-804F-A314157B80D9}" dt="2025-07-17T00:01:00.462" v="13" actId="2696"/>
        <pc:sldMkLst>
          <pc:docMk/>
          <pc:sldMk cId="0" sldId="278"/>
        </pc:sldMkLst>
      </pc:sldChg>
      <pc:sldChg chg="del">
        <pc:chgData name="Grace Myers" userId="e33135ae-ebd2-4b9c-a6b8-3b4f44837128" providerId="ADAL" clId="{1E24AEF8-031B-3746-804F-A314157B80D9}" dt="2025-07-17T00:01:00.359" v="2" actId="2696"/>
        <pc:sldMkLst>
          <pc:docMk/>
          <pc:sldMk cId="0" sldId="279"/>
        </pc:sldMkLst>
      </pc:sldChg>
      <pc:sldChg chg="del">
        <pc:chgData name="Grace Myers" userId="e33135ae-ebd2-4b9c-a6b8-3b4f44837128" providerId="ADAL" clId="{1E24AEF8-031B-3746-804F-A314157B80D9}" dt="2025-07-17T00:01:00.428" v="9" actId="2696"/>
        <pc:sldMkLst>
          <pc:docMk/>
          <pc:sldMk cId="0" sldId="280"/>
        </pc:sldMkLst>
      </pc:sldChg>
      <pc:sldChg chg="del">
        <pc:chgData name="Grace Myers" userId="e33135ae-ebd2-4b9c-a6b8-3b4f44837128" providerId="ADAL" clId="{1E24AEF8-031B-3746-804F-A314157B80D9}" dt="2025-07-17T00:01:00.790" v="21" actId="2696"/>
        <pc:sldMkLst>
          <pc:docMk/>
          <pc:sldMk cId="0" sldId="281"/>
        </pc:sldMkLst>
      </pc:sldChg>
      <pc:sldChg chg="del">
        <pc:chgData name="Grace Myers" userId="e33135ae-ebd2-4b9c-a6b8-3b4f44837128" providerId="ADAL" clId="{1E24AEF8-031B-3746-804F-A314157B80D9}" dt="2025-07-17T00:01:00.839" v="27" actId="2696"/>
        <pc:sldMkLst>
          <pc:docMk/>
          <pc:sldMk cId="0" sldId="282"/>
        </pc:sldMkLst>
      </pc:sldChg>
      <pc:sldChg chg="del">
        <pc:chgData name="Grace Myers" userId="e33135ae-ebd2-4b9c-a6b8-3b4f44837128" providerId="ADAL" clId="{1E24AEF8-031B-3746-804F-A314157B80D9}" dt="2025-07-17T00:01:00.843" v="28" actId="2696"/>
        <pc:sldMkLst>
          <pc:docMk/>
          <pc:sldMk cId="0" sldId="283"/>
        </pc:sldMkLst>
      </pc:sldChg>
      <pc:sldChg chg="del">
        <pc:chgData name="Grace Myers" userId="e33135ae-ebd2-4b9c-a6b8-3b4f44837128" providerId="ADAL" clId="{1E24AEF8-031B-3746-804F-A314157B80D9}" dt="2025-07-17T00:01:00.809" v="22" actId="2696"/>
        <pc:sldMkLst>
          <pc:docMk/>
          <pc:sldMk cId="0" sldId="284"/>
        </pc:sldMkLst>
      </pc:sldChg>
      <pc:sldChg chg="del">
        <pc:chgData name="Grace Myers" userId="e33135ae-ebd2-4b9c-a6b8-3b4f44837128" providerId="ADAL" clId="{1E24AEF8-031B-3746-804F-A314157B80D9}" dt="2025-07-17T00:01:00.776" v="19" actId="2696"/>
        <pc:sldMkLst>
          <pc:docMk/>
          <pc:sldMk cId="0" sldId="285"/>
        </pc:sldMkLst>
      </pc:sldChg>
      <pc:sldChg chg="del">
        <pc:chgData name="Grace Myers" userId="e33135ae-ebd2-4b9c-a6b8-3b4f44837128" providerId="ADAL" clId="{1E24AEF8-031B-3746-804F-A314157B80D9}" dt="2025-07-17T00:01:00.331" v="0" actId="2696"/>
        <pc:sldMkLst>
          <pc:docMk/>
          <pc:sldMk cId="0" sldId="286"/>
        </pc:sldMkLst>
      </pc:sldChg>
      <pc:sldChg chg="modSp mod">
        <pc:chgData name="Grace Myers" userId="e33135ae-ebd2-4b9c-a6b8-3b4f44837128" providerId="ADAL" clId="{1E24AEF8-031B-3746-804F-A314157B80D9}" dt="2025-07-17T21:42:35.426" v="66" actId="1036"/>
        <pc:sldMkLst>
          <pc:docMk/>
          <pc:sldMk cId="0" sldId="288"/>
        </pc:sldMkLst>
      </pc:sldChg>
      <pc:sldChg chg="addSp delSp modSp mod">
        <pc:chgData name="Grace Myers" userId="e33135ae-ebd2-4b9c-a6b8-3b4f44837128" providerId="ADAL" clId="{1E24AEF8-031B-3746-804F-A314157B80D9}" dt="2025-07-19T01:53:51.188" v="72" actId="1076"/>
        <pc:sldMkLst>
          <pc:docMk/>
          <pc:sldMk cId="0" sldId="289"/>
        </pc:sldMkLst>
      </pc:sldChg>
      <pc:sldChg chg="modSp mod">
        <pc:chgData name="Grace Myers" userId="e33135ae-ebd2-4b9c-a6b8-3b4f44837128" providerId="ADAL" clId="{1E24AEF8-031B-3746-804F-A314157B80D9}" dt="2025-07-17T21:42:03.433" v="43" actId="1036"/>
        <pc:sldMkLst>
          <pc:docMk/>
          <pc:sldMk cId="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hyperlink" Target="https://go1.sharepoint.com/:v:/s/MarketingTeam/EdAJmDUNzJtLv01uLwzVcJIBVP3D-LqzUNfgOhXDKZDXeA?e=7kQ7vL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o1.sharepoint.com/:w:/s/MarketingTeam/EagehQlvcRBMnpXzHOtto4EBISuO6AfFRwD1K5yGh5EA2g" TargetMode="External"/><Relationship Id="rId13" Type="http://schemas.openxmlformats.org/officeDocument/2006/relationships/hyperlink" Target="https://demo.go1.com/demo/gggcn2zqkmpv" TargetMode="External"/><Relationship Id="rId3" Type="http://schemas.openxmlformats.org/officeDocument/2006/relationships/hyperlink" Target="https://go1-com.cdn.prismic.io/go1-com/aCN8fCdWJ-7kSCTS_TheL%26DPlaybookforEnablingBusyManagers.pdf" TargetMode="External"/><Relationship Id="rId7" Type="http://schemas.openxmlformats.org/officeDocument/2006/relationships/hyperlink" Target="https://www.go1.com/customer-success-hub" TargetMode="External"/><Relationship Id="rId12" Type="http://schemas.openxmlformats.org/officeDocument/2006/relationships/hyperlink" Target="https://go1-com.cdn.prismic.io/go1-com/aHRvZ0MqNJQqH00H_UpskillingPlaybook-Leadership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go1-com.cdn.prismic.io/go1-com/aCNtLCdWJ-7kSCHF_10-SkillsForBusinessSuccess.pdf" TargetMode="External"/><Relationship Id="rId5" Type="http://schemas.openxmlformats.org/officeDocument/2006/relationships/hyperlink" Target="https://go1.sharepoint.com/:w:/s/MarketingTeam/EagehQlvcRBMnpXzHOtto4EBYodM5NvTngRms6RPyTHBAQ?e=gWBYTp" TargetMode="External"/><Relationship Id="rId10" Type="http://schemas.openxmlformats.org/officeDocument/2006/relationships/hyperlink" Target="https://www.go1.com/learningcalendar2025" TargetMode="External"/><Relationship Id="rId4" Type="http://schemas.openxmlformats.org/officeDocument/2006/relationships/hyperlink" Target="https://go1.sharepoint.com/:w:/s/MarketingTeam/EagehQlvcRBMnpXzHOtto4EBlaay0QBQV3l02ASafyvb8g?e=Qj8pIK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o1-com.cdn.prismic.io/go1-com/aGIYlnfc4bHWi0XX_Go1LearnforLearners-3-.pdf" TargetMode="External"/><Relationship Id="rId13" Type="http://schemas.openxmlformats.org/officeDocument/2006/relationships/hyperlink" Target="https://go1-4.wistia.com/medias/6q3ozrr1vc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hyperlink" Target="https://go1-4.wistia.com/medias/s4ch8xtz8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1-com.cdn.prismic.io/go1-com/aGIZz3fc4bHWi0XY_Go1LearnforAdmins-1-.pdf" TargetMode="External"/><Relationship Id="rId11" Type="http://schemas.openxmlformats.org/officeDocument/2006/relationships/hyperlink" Target="https://www.go1.com/customer-success-hub" TargetMode="External"/><Relationship Id="rId5" Type="http://schemas.openxmlformats.org/officeDocument/2006/relationships/hyperlink" Target="https://go1.sharepoint.com/:w:/s/MarketingTeam/EagehQlvcRBMnpXzHOtto4EBYodM5NvTngRms6RPyTHBAQ?e=gWBYTp" TargetMode="External"/><Relationship Id="rId15" Type="http://schemas.openxmlformats.org/officeDocument/2006/relationships/hyperlink" Target="https://go1-com.cdn.prismic.io/go1-com/aHR59EMqNJQqH01f_SampleGo1BrandedLaunchemails.pdf" TargetMode="External"/><Relationship Id="rId10" Type="http://schemas.openxmlformats.org/officeDocument/2006/relationships/hyperlink" Target="https://go1.sharepoint.com/:w:/s/MarketingTeam/EagehQlvcRBMnpXzHOtto4EBISuO6AfFRwD1K5yGh5EA2g?e=BZGVaN" TargetMode="External"/><Relationship Id="rId4" Type="http://schemas.openxmlformats.org/officeDocument/2006/relationships/hyperlink" Target="https://go1-com.cdn.prismic.io/go1-com/aCN2cSdWJ-7kSCPV_CustomerLaunchHypeVideo.mp4" TargetMode="External"/><Relationship Id="rId9" Type="http://schemas.openxmlformats.org/officeDocument/2006/relationships/hyperlink" Target="https://go1-com.cdn.prismic.io/go1-com/aHr5DkMqNJQqIHaP_Go1OnePager_Learners.pdf" TargetMode="External"/><Relationship Id="rId14" Type="http://schemas.openxmlformats.org/officeDocument/2006/relationships/hyperlink" Target="https://go1-4.wistia.com/medias/x1ne13rwf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go1.com/en/" TargetMode="External"/><Relationship Id="rId3" Type="http://schemas.openxmlformats.org/officeDocument/2006/relationships/hyperlink" Target="https://go1-com.cdn.prismic.io/go1-com/aCN8fCdWJ-7kSCTS_TheL%26DPlaybookforEnablingBusyManagers.pdf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hyperlink" Target="https://www.go1.com/customer-success-hub" TargetMode="External"/><Relationship Id="rId4" Type="http://schemas.openxmlformats.org/officeDocument/2006/relationships/hyperlink" Target="https://go1.sharepoint.com/:w:/s/MarketingTeam/EagehQlvcRBMnpXzHOtto4EBlaay0QBQV3l02ASafyvb8g?e=Qj8pIK" TargetMode="External"/><Relationship Id="rId9" Type="http://schemas.openxmlformats.org/officeDocument/2006/relationships/hyperlink" Target="https://go1-com.cdn.prismic.io/go1-com/aCN73idWJ-7kSCS6_ImpactTool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44578" y="1119130"/>
            <a:ext cx="1479433" cy="803472"/>
            <a:chOff x="0" y="0"/>
            <a:chExt cx="1479436" cy="803466"/>
          </a:xfrm>
        </p:grpSpPr>
        <p:sp>
          <p:nvSpPr>
            <p:cNvPr id="4" name="Freeform 4"/>
            <p:cNvSpPr/>
            <p:nvPr/>
          </p:nvSpPr>
          <p:spPr>
            <a:xfrm>
              <a:off x="63500" y="63500"/>
              <a:ext cx="614553" cy="676402"/>
            </a:xfrm>
            <a:custGeom>
              <a:avLst/>
              <a:gdLst/>
              <a:ahLst/>
              <a:cxnLst/>
              <a:rect l="l" t="t" r="r" b="b"/>
              <a:pathLst>
                <a:path w="614553" h="676402">
                  <a:moveTo>
                    <a:pt x="496443" y="293878"/>
                  </a:moveTo>
                  <a:cubicBezTo>
                    <a:pt x="412877" y="293878"/>
                    <a:pt x="321437" y="345694"/>
                    <a:pt x="270383" y="377698"/>
                  </a:cubicBezTo>
                  <a:lnTo>
                    <a:pt x="250571" y="391541"/>
                  </a:lnTo>
                  <a:lnTo>
                    <a:pt x="275590" y="433705"/>
                  </a:lnTo>
                  <a:lnTo>
                    <a:pt x="297561" y="422021"/>
                  </a:lnTo>
                  <a:cubicBezTo>
                    <a:pt x="349758" y="394081"/>
                    <a:pt x="403733" y="381000"/>
                    <a:pt x="454152" y="381000"/>
                  </a:cubicBezTo>
                  <a:cubicBezTo>
                    <a:pt x="504571" y="381000"/>
                    <a:pt x="533273" y="404876"/>
                    <a:pt x="533273" y="445008"/>
                  </a:cubicBezTo>
                  <a:cubicBezTo>
                    <a:pt x="533273" y="502031"/>
                    <a:pt x="468757" y="586359"/>
                    <a:pt x="330581" y="586359"/>
                  </a:cubicBezTo>
                  <a:cubicBezTo>
                    <a:pt x="192405" y="586359"/>
                    <a:pt x="94361" y="472694"/>
                    <a:pt x="94361" y="322072"/>
                  </a:cubicBezTo>
                  <a:cubicBezTo>
                    <a:pt x="94361" y="229362"/>
                    <a:pt x="130683" y="171069"/>
                    <a:pt x="161163" y="138430"/>
                  </a:cubicBezTo>
                  <a:cubicBezTo>
                    <a:pt x="200406" y="96520"/>
                    <a:pt x="253746" y="72517"/>
                    <a:pt x="307594" y="72517"/>
                  </a:cubicBezTo>
                  <a:cubicBezTo>
                    <a:pt x="361442" y="72517"/>
                    <a:pt x="416560" y="99060"/>
                    <a:pt x="463423" y="149225"/>
                  </a:cubicBezTo>
                  <a:lnTo>
                    <a:pt x="476377" y="163068"/>
                  </a:lnTo>
                  <a:lnTo>
                    <a:pt x="558292" y="73152"/>
                  </a:lnTo>
                  <a:lnTo>
                    <a:pt x="541782" y="61849"/>
                  </a:lnTo>
                  <a:cubicBezTo>
                    <a:pt x="482727" y="21336"/>
                    <a:pt x="416179" y="0"/>
                    <a:pt x="349123" y="0"/>
                  </a:cubicBezTo>
                  <a:cubicBezTo>
                    <a:pt x="259207" y="0"/>
                    <a:pt x="170688" y="35560"/>
                    <a:pt x="106426" y="97536"/>
                  </a:cubicBezTo>
                  <a:cubicBezTo>
                    <a:pt x="37846" y="163576"/>
                    <a:pt x="0" y="255143"/>
                    <a:pt x="0" y="355346"/>
                  </a:cubicBezTo>
                  <a:cubicBezTo>
                    <a:pt x="0" y="563880"/>
                    <a:pt x="152908" y="676402"/>
                    <a:pt x="296672" y="676402"/>
                  </a:cubicBezTo>
                  <a:cubicBezTo>
                    <a:pt x="384429" y="676402"/>
                    <a:pt x="466852" y="643382"/>
                    <a:pt x="528447" y="583692"/>
                  </a:cubicBezTo>
                  <a:cubicBezTo>
                    <a:pt x="581533" y="532130"/>
                    <a:pt x="614553" y="464058"/>
                    <a:pt x="614553" y="405765"/>
                  </a:cubicBezTo>
                  <a:cubicBezTo>
                    <a:pt x="614553" y="336677"/>
                    <a:pt x="569214" y="293878"/>
                    <a:pt x="496316" y="293878"/>
                  </a:cubicBezTo>
                  <a:close/>
                </a:path>
              </a:pathLst>
            </a:custGeom>
            <a:solidFill>
              <a:srgbClr val="3946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734441" y="265430"/>
              <a:ext cx="450977" cy="474599"/>
            </a:xfrm>
            <a:custGeom>
              <a:avLst/>
              <a:gdLst/>
              <a:ahLst/>
              <a:cxnLst/>
              <a:rect l="l" t="t" r="r" b="b"/>
              <a:pathLst>
                <a:path w="450977" h="474599">
                  <a:moveTo>
                    <a:pt x="213995" y="71501"/>
                  </a:moveTo>
                  <a:cubicBezTo>
                    <a:pt x="308991" y="71501"/>
                    <a:pt x="358648" y="162687"/>
                    <a:pt x="358648" y="252730"/>
                  </a:cubicBezTo>
                  <a:cubicBezTo>
                    <a:pt x="358648" y="325120"/>
                    <a:pt x="320548" y="403098"/>
                    <a:pt x="236982" y="403098"/>
                  </a:cubicBezTo>
                  <a:cubicBezTo>
                    <a:pt x="141986" y="403098"/>
                    <a:pt x="92456" y="311912"/>
                    <a:pt x="92456" y="221869"/>
                  </a:cubicBezTo>
                  <a:cubicBezTo>
                    <a:pt x="92456" y="149479"/>
                    <a:pt x="130556" y="71501"/>
                    <a:pt x="214122" y="71501"/>
                  </a:cubicBezTo>
                  <a:close/>
                  <a:moveTo>
                    <a:pt x="236093" y="0"/>
                  </a:moveTo>
                  <a:cubicBezTo>
                    <a:pt x="101473" y="0"/>
                    <a:pt x="0" y="106934"/>
                    <a:pt x="0" y="248666"/>
                  </a:cubicBezTo>
                  <a:cubicBezTo>
                    <a:pt x="0" y="379349"/>
                    <a:pt x="90043" y="474218"/>
                    <a:pt x="214249" y="474599"/>
                  </a:cubicBezTo>
                  <a:lnTo>
                    <a:pt x="215519" y="474599"/>
                  </a:lnTo>
                  <a:cubicBezTo>
                    <a:pt x="349758" y="474218"/>
                    <a:pt x="450977" y="367538"/>
                    <a:pt x="450977" y="225933"/>
                  </a:cubicBezTo>
                  <a:cubicBezTo>
                    <a:pt x="450977" y="95123"/>
                    <a:pt x="360553" y="0"/>
                    <a:pt x="236093" y="0"/>
                  </a:cubicBezTo>
                  <a:close/>
                </a:path>
              </a:pathLst>
            </a:custGeom>
            <a:solidFill>
              <a:srgbClr val="3946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83005" y="63500"/>
              <a:ext cx="232791" cy="668274"/>
            </a:xfrm>
            <a:custGeom>
              <a:avLst/>
              <a:gdLst/>
              <a:ahLst/>
              <a:cxnLst/>
              <a:rect l="l" t="t" r="r" b="b"/>
              <a:pathLst>
                <a:path w="232791" h="668274">
                  <a:moveTo>
                    <a:pt x="201168" y="0"/>
                  </a:moveTo>
                  <a:lnTo>
                    <a:pt x="196088" y="4572"/>
                  </a:lnTo>
                  <a:cubicBezTo>
                    <a:pt x="130810" y="64008"/>
                    <a:pt x="68834" y="114554"/>
                    <a:pt x="11938" y="154686"/>
                  </a:cubicBezTo>
                  <a:lnTo>
                    <a:pt x="0" y="163068"/>
                  </a:lnTo>
                  <a:lnTo>
                    <a:pt x="19431" y="204470"/>
                  </a:lnTo>
                  <a:lnTo>
                    <a:pt x="136398" y="147828"/>
                  </a:lnTo>
                  <a:lnTo>
                    <a:pt x="136398" y="668274"/>
                  </a:lnTo>
                  <a:lnTo>
                    <a:pt x="232791" y="668274"/>
                  </a:lnTo>
                  <a:lnTo>
                    <a:pt x="232791" y="0"/>
                  </a:lnTo>
                  <a:close/>
                </a:path>
              </a:pathLst>
            </a:custGeom>
            <a:solidFill>
              <a:srgbClr val="39464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4578" y="3801075"/>
            <a:ext cx="6971172" cy="297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64"/>
              </a:lnSpc>
            </a:pPr>
            <a:r>
              <a:rPr lang="en-US" sz="11962" spc="454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Your Go1 </a:t>
            </a:r>
          </a:p>
          <a:p>
            <a:pPr algn="l">
              <a:lnSpc>
                <a:spcPts val="11364"/>
              </a:lnSpc>
            </a:pPr>
            <a:r>
              <a:rPr lang="en-US" sz="11962" spc="454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launch kit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4578" y="7050806"/>
            <a:ext cx="9375859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Your interactive guide to prepare your organization, 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launch Go1 with impact, and drive adoption &amp; engagement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3927F-C3BE-BF77-CEBC-EFF302E8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>
            <a:extLst>
              <a:ext uri="{FF2B5EF4-FFF2-40B4-BE49-F238E27FC236}">
                <a16:creationId xmlns:a16="http://schemas.microsoft.com/office/drawing/2014/main" id="{C6DF0EB0-5956-1065-A5EF-0475EF41728D}"/>
              </a:ext>
            </a:extLst>
          </p:cNvPr>
          <p:cNvSpPr/>
          <p:nvPr/>
        </p:nvSpPr>
        <p:spPr>
          <a:xfrm>
            <a:off x="952500" y="949907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0"/>
                </a:moveTo>
                <a:lnTo>
                  <a:pt x="609600" y="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196424-9983-9E54-2726-CF165967DF93}"/>
              </a:ext>
            </a:extLst>
          </p:cNvPr>
          <p:cNvGrpSpPr/>
          <p:nvPr/>
        </p:nvGrpSpPr>
        <p:grpSpPr>
          <a:xfrm>
            <a:off x="955623" y="773116"/>
            <a:ext cx="9575799" cy="2381250"/>
            <a:chOff x="0" y="0"/>
            <a:chExt cx="12767732" cy="3175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921F3B-7E46-A1EA-9E65-B86C9459C6C1}"/>
                </a:ext>
              </a:extLst>
            </p:cNvPr>
            <p:cNvSpPr/>
            <p:nvPr/>
          </p:nvSpPr>
          <p:spPr>
            <a:xfrm>
              <a:off x="0" y="0"/>
              <a:ext cx="12767732" cy="3175000"/>
            </a:xfrm>
            <a:custGeom>
              <a:avLst/>
              <a:gdLst/>
              <a:ahLst/>
              <a:cxnLst/>
              <a:rect l="l" t="t" r="r" b="b"/>
              <a:pathLst>
                <a:path w="12767732" h="3175000">
                  <a:moveTo>
                    <a:pt x="0" y="0"/>
                  </a:moveTo>
                  <a:lnTo>
                    <a:pt x="12767732" y="0"/>
                  </a:lnTo>
                  <a:lnTo>
                    <a:pt x="12767732" y="3175000"/>
                  </a:lnTo>
                  <a:lnTo>
                    <a:pt x="0" y="3175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1C4F046-C5D9-4BBF-E063-A53C617B0BCE}"/>
                </a:ext>
              </a:extLst>
            </p:cNvPr>
            <p:cNvSpPr txBox="1"/>
            <p:nvPr/>
          </p:nvSpPr>
          <p:spPr>
            <a:xfrm>
              <a:off x="0" y="0"/>
              <a:ext cx="12767732" cy="317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399"/>
                </a:lnSpc>
              </a:pPr>
              <a:r>
                <a:rPr lang="en-US" sz="6999">
                  <a:solidFill>
                    <a:srgbClr val="394646"/>
                  </a:solidFill>
                  <a:latin typeface="Enduro Narrow"/>
                  <a:ea typeface="Enduro Narrow"/>
                  <a:cs typeface="Enduro Narrow"/>
                  <a:sym typeface="Enduro Narrow"/>
                </a:rPr>
                <a:t>How to use your personal launch kit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24A63FA-7DDE-9206-CE73-2FF71856CF73}"/>
              </a:ext>
            </a:extLst>
          </p:cNvPr>
          <p:cNvGrpSpPr/>
          <p:nvPr/>
        </p:nvGrpSpPr>
        <p:grpSpPr>
          <a:xfrm>
            <a:off x="1762125" y="4625260"/>
            <a:ext cx="1587252" cy="624642"/>
            <a:chOff x="0" y="0"/>
            <a:chExt cx="418042" cy="16451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ACD14F8-FA34-06D4-ECD5-FF9276461D9A}"/>
                </a:ext>
              </a:extLst>
            </p:cNvPr>
            <p:cNvSpPr/>
            <p:nvPr/>
          </p:nvSpPr>
          <p:spPr>
            <a:xfrm>
              <a:off x="0" y="0"/>
              <a:ext cx="418042" cy="164515"/>
            </a:xfrm>
            <a:custGeom>
              <a:avLst/>
              <a:gdLst/>
              <a:ahLst/>
              <a:cxnLst/>
              <a:rect l="l" t="t" r="r" b="b"/>
              <a:pathLst>
                <a:path w="418042" h="164515">
                  <a:moveTo>
                    <a:pt x="29265" y="0"/>
                  </a:moveTo>
                  <a:lnTo>
                    <a:pt x="388776" y="0"/>
                  </a:lnTo>
                  <a:cubicBezTo>
                    <a:pt x="404939" y="0"/>
                    <a:pt x="418042" y="13103"/>
                    <a:pt x="418042" y="29265"/>
                  </a:cubicBezTo>
                  <a:lnTo>
                    <a:pt x="418042" y="135249"/>
                  </a:lnTo>
                  <a:cubicBezTo>
                    <a:pt x="418042" y="151412"/>
                    <a:pt x="404939" y="164515"/>
                    <a:pt x="388776" y="164515"/>
                  </a:cubicBezTo>
                  <a:lnTo>
                    <a:pt x="29265" y="164515"/>
                  </a:lnTo>
                  <a:cubicBezTo>
                    <a:pt x="13103" y="164515"/>
                    <a:pt x="0" y="151412"/>
                    <a:pt x="0" y="135249"/>
                  </a:cubicBezTo>
                  <a:lnTo>
                    <a:pt x="0" y="29265"/>
                  </a:lnTo>
                  <a:cubicBezTo>
                    <a:pt x="0" y="13103"/>
                    <a:pt x="13103" y="0"/>
                    <a:pt x="29265" y="0"/>
                  </a:cubicBezTo>
                  <a:close/>
                </a:path>
              </a:pathLst>
            </a:custGeom>
            <a:solidFill>
              <a:srgbClr val="B05C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3B5B351-EE17-3B27-0C9A-94D44957632E}"/>
                </a:ext>
              </a:extLst>
            </p:cNvPr>
            <p:cNvSpPr txBox="1"/>
            <p:nvPr/>
          </p:nvSpPr>
          <p:spPr>
            <a:xfrm>
              <a:off x="0" y="-9525"/>
              <a:ext cx="418042" cy="174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C1A41ED-6E1D-1231-315C-782A4F7FE5BF}"/>
              </a:ext>
            </a:extLst>
          </p:cNvPr>
          <p:cNvGrpSpPr/>
          <p:nvPr/>
        </p:nvGrpSpPr>
        <p:grpSpPr>
          <a:xfrm rot="-5400000">
            <a:off x="-178444" y="6880487"/>
            <a:ext cx="2871487" cy="536133"/>
            <a:chOff x="0" y="0"/>
            <a:chExt cx="881128" cy="16451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E64456-9504-166D-FF34-8D74E9D57C38}"/>
                </a:ext>
              </a:extLst>
            </p:cNvPr>
            <p:cNvSpPr/>
            <p:nvPr/>
          </p:nvSpPr>
          <p:spPr>
            <a:xfrm>
              <a:off x="0" y="0"/>
              <a:ext cx="881128" cy="164515"/>
            </a:xfrm>
            <a:custGeom>
              <a:avLst/>
              <a:gdLst/>
              <a:ahLst/>
              <a:cxnLst/>
              <a:rect l="l" t="t" r="r" b="b"/>
              <a:pathLst>
                <a:path w="881128" h="164515">
                  <a:moveTo>
                    <a:pt x="16177" y="0"/>
                  </a:moveTo>
                  <a:lnTo>
                    <a:pt x="864951" y="0"/>
                  </a:lnTo>
                  <a:cubicBezTo>
                    <a:pt x="873885" y="0"/>
                    <a:pt x="881128" y="7243"/>
                    <a:pt x="881128" y="16177"/>
                  </a:cubicBezTo>
                  <a:lnTo>
                    <a:pt x="881128" y="148338"/>
                  </a:lnTo>
                  <a:cubicBezTo>
                    <a:pt x="881128" y="152628"/>
                    <a:pt x="879424" y="156743"/>
                    <a:pt x="876390" y="159777"/>
                  </a:cubicBezTo>
                  <a:cubicBezTo>
                    <a:pt x="873356" y="162810"/>
                    <a:pt x="869242" y="164515"/>
                    <a:pt x="864951" y="164515"/>
                  </a:cubicBezTo>
                  <a:lnTo>
                    <a:pt x="16177" y="164515"/>
                  </a:lnTo>
                  <a:cubicBezTo>
                    <a:pt x="7243" y="164515"/>
                    <a:pt x="0" y="157272"/>
                    <a:pt x="0" y="148338"/>
                  </a:cubicBezTo>
                  <a:lnTo>
                    <a:pt x="0" y="16177"/>
                  </a:lnTo>
                  <a:cubicBezTo>
                    <a:pt x="0" y="7243"/>
                    <a:pt x="7243" y="0"/>
                    <a:pt x="16177" y="0"/>
                  </a:cubicBez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BA33785-AAB7-61D3-3061-C6A03D10A967}"/>
                </a:ext>
              </a:extLst>
            </p:cNvPr>
            <p:cNvSpPr txBox="1"/>
            <p:nvPr/>
          </p:nvSpPr>
          <p:spPr>
            <a:xfrm>
              <a:off x="0" y="-9525"/>
              <a:ext cx="881128" cy="174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0C38749-59C4-C9FC-4F2E-599D28B5B295}"/>
              </a:ext>
            </a:extLst>
          </p:cNvPr>
          <p:cNvGrpSpPr/>
          <p:nvPr/>
        </p:nvGrpSpPr>
        <p:grpSpPr>
          <a:xfrm>
            <a:off x="6567605" y="4625260"/>
            <a:ext cx="1587252" cy="624642"/>
            <a:chOff x="0" y="0"/>
            <a:chExt cx="418042" cy="16451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CF44483-2276-50E3-AF89-51884F742541}"/>
                </a:ext>
              </a:extLst>
            </p:cNvPr>
            <p:cNvSpPr/>
            <p:nvPr/>
          </p:nvSpPr>
          <p:spPr>
            <a:xfrm>
              <a:off x="0" y="0"/>
              <a:ext cx="418042" cy="164515"/>
            </a:xfrm>
            <a:custGeom>
              <a:avLst/>
              <a:gdLst/>
              <a:ahLst/>
              <a:cxnLst/>
              <a:rect l="l" t="t" r="r" b="b"/>
              <a:pathLst>
                <a:path w="418042" h="164515">
                  <a:moveTo>
                    <a:pt x="29265" y="0"/>
                  </a:moveTo>
                  <a:lnTo>
                    <a:pt x="388776" y="0"/>
                  </a:lnTo>
                  <a:cubicBezTo>
                    <a:pt x="404939" y="0"/>
                    <a:pt x="418042" y="13103"/>
                    <a:pt x="418042" y="29265"/>
                  </a:cubicBezTo>
                  <a:lnTo>
                    <a:pt x="418042" y="135249"/>
                  </a:lnTo>
                  <a:cubicBezTo>
                    <a:pt x="418042" y="151412"/>
                    <a:pt x="404939" y="164515"/>
                    <a:pt x="388776" y="164515"/>
                  </a:cubicBezTo>
                  <a:lnTo>
                    <a:pt x="29265" y="164515"/>
                  </a:lnTo>
                  <a:cubicBezTo>
                    <a:pt x="13103" y="164515"/>
                    <a:pt x="0" y="151412"/>
                    <a:pt x="0" y="135249"/>
                  </a:cubicBezTo>
                  <a:lnTo>
                    <a:pt x="0" y="29265"/>
                  </a:lnTo>
                  <a:cubicBezTo>
                    <a:pt x="0" y="13103"/>
                    <a:pt x="13103" y="0"/>
                    <a:pt x="29265" y="0"/>
                  </a:cubicBezTo>
                  <a:close/>
                </a:path>
              </a:pathLst>
            </a:custGeom>
            <a:solidFill>
              <a:srgbClr val="DAAB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5A70141-078F-C750-4940-1BFCE8A8EF5D}"/>
                </a:ext>
              </a:extLst>
            </p:cNvPr>
            <p:cNvSpPr txBox="1"/>
            <p:nvPr/>
          </p:nvSpPr>
          <p:spPr>
            <a:xfrm>
              <a:off x="0" y="-9525"/>
              <a:ext cx="418042" cy="174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A29616C-FAC4-33E7-62EA-BBC1934BBADB}"/>
              </a:ext>
            </a:extLst>
          </p:cNvPr>
          <p:cNvGrpSpPr/>
          <p:nvPr/>
        </p:nvGrpSpPr>
        <p:grpSpPr>
          <a:xfrm>
            <a:off x="11758678" y="4625260"/>
            <a:ext cx="1587252" cy="624642"/>
            <a:chOff x="0" y="0"/>
            <a:chExt cx="418042" cy="16451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60BC7EF-28A6-94C1-50ED-5EBFB67611EB}"/>
                </a:ext>
              </a:extLst>
            </p:cNvPr>
            <p:cNvSpPr/>
            <p:nvPr/>
          </p:nvSpPr>
          <p:spPr>
            <a:xfrm>
              <a:off x="0" y="0"/>
              <a:ext cx="418042" cy="164515"/>
            </a:xfrm>
            <a:custGeom>
              <a:avLst/>
              <a:gdLst/>
              <a:ahLst/>
              <a:cxnLst/>
              <a:rect l="l" t="t" r="r" b="b"/>
              <a:pathLst>
                <a:path w="418042" h="164515">
                  <a:moveTo>
                    <a:pt x="29265" y="0"/>
                  </a:moveTo>
                  <a:lnTo>
                    <a:pt x="388776" y="0"/>
                  </a:lnTo>
                  <a:cubicBezTo>
                    <a:pt x="404939" y="0"/>
                    <a:pt x="418042" y="13103"/>
                    <a:pt x="418042" y="29265"/>
                  </a:cubicBezTo>
                  <a:lnTo>
                    <a:pt x="418042" y="135249"/>
                  </a:lnTo>
                  <a:cubicBezTo>
                    <a:pt x="418042" y="151412"/>
                    <a:pt x="404939" y="164515"/>
                    <a:pt x="388776" y="164515"/>
                  </a:cubicBezTo>
                  <a:lnTo>
                    <a:pt x="29265" y="164515"/>
                  </a:lnTo>
                  <a:cubicBezTo>
                    <a:pt x="13103" y="164515"/>
                    <a:pt x="0" y="151412"/>
                    <a:pt x="0" y="135249"/>
                  </a:cubicBezTo>
                  <a:lnTo>
                    <a:pt x="0" y="29265"/>
                  </a:lnTo>
                  <a:cubicBezTo>
                    <a:pt x="0" y="13103"/>
                    <a:pt x="13103" y="0"/>
                    <a:pt x="29265" y="0"/>
                  </a:cubicBezTo>
                  <a:close/>
                </a:path>
              </a:pathLst>
            </a:custGeom>
            <a:solidFill>
              <a:srgbClr val="527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3509D6D-FEEF-9F80-668F-8536C08FC13F}"/>
                </a:ext>
              </a:extLst>
            </p:cNvPr>
            <p:cNvSpPr txBox="1"/>
            <p:nvPr/>
          </p:nvSpPr>
          <p:spPr>
            <a:xfrm>
              <a:off x="0" y="-9525"/>
              <a:ext cx="418042" cy="174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CB22F939-C206-E33A-E867-5686D4D3E9DF}"/>
              </a:ext>
            </a:extLst>
          </p:cNvPr>
          <p:cNvGrpSpPr/>
          <p:nvPr/>
        </p:nvGrpSpPr>
        <p:grpSpPr>
          <a:xfrm>
            <a:off x="6567605" y="6269766"/>
            <a:ext cx="4714822" cy="681371"/>
            <a:chOff x="0" y="0"/>
            <a:chExt cx="6286430" cy="90849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0CB7558-FE2F-8E56-4162-351A196C489C}"/>
                </a:ext>
              </a:extLst>
            </p:cNvPr>
            <p:cNvSpPr/>
            <p:nvPr/>
          </p:nvSpPr>
          <p:spPr>
            <a:xfrm>
              <a:off x="0" y="0"/>
              <a:ext cx="6286430" cy="908495"/>
            </a:xfrm>
            <a:custGeom>
              <a:avLst/>
              <a:gdLst/>
              <a:ahLst/>
              <a:cxnLst/>
              <a:rect l="l" t="t" r="r" b="b"/>
              <a:pathLst>
                <a:path w="6286430" h="908495">
                  <a:moveTo>
                    <a:pt x="0" y="0"/>
                  </a:moveTo>
                  <a:lnTo>
                    <a:pt x="6286430" y="0"/>
                  </a:lnTo>
                  <a:lnTo>
                    <a:pt x="6286430" y="908495"/>
                  </a:lnTo>
                  <a:lnTo>
                    <a:pt x="0" y="908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48A5F51-2695-CF0E-009E-1791423F1EA0}"/>
                </a:ext>
              </a:extLst>
            </p:cNvPr>
            <p:cNvSpPr txBox="1"/>
            <p:nvPr/>
          </p:nvSpPr>
          <p:spPr>
            <a:xfrm>
              <a:off x="0" y="-9525"/>
              <a:ext cx="6286430" cy="9180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Announce Go1 with clarity and confidence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B3D9EF9-B624-0006-B189-8DB148DC2BEC}"/>
              </a:ext>
            </a:extLst>
          </p:cNvPr>
          <p:cNvGrpSpPr/>
          <p:nvPr/>
        </p:nvGrpSpPr>
        <p:grpSpPr>
          <a:xfrm>
            <a:off x="11768203" y="6269766"/>
            <a:ext cx="4636030" cy="709676"/>
            <a:chOff x="0" y="0"/>
            <a:chExt cx="6181373" cy="946235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9432977-5544-7FA6-0AA9-FF3D4BFB71B2}"/>
                </a:ext>
              </a:extLst>
            </p:cNvPr>
            <p:cNvSpPr/>
            <p:nvPr/>
          </p:nvSpPr>
          <p:spPr>
            <a:xfrm>
              <a:off x="0" y="0"/>
              <a:ext cx="6181373" cy="946235"/>
            </a:xfrm>
            <a:custGeom>
              <a:avLst/>
              <a:gdLst/>
              <a:ahLst/>
              <a:cxnLst/>
              <a:rect l="l" t="t" r="r" b="b"/>
              <a:pathLst>
                <a:path w="6181373" h="946235">
                  <a:moveTo>
                    <a:pt x="0" y="0"/>
                  </a:moveTo>
                  <a:lnTo>
                    <a:pt x="6181373" y="0"/>
                  </a:lnTo>
                  <a:lnTo>
                    <a:pt x="6181373" y="946235"/>
                  </a:lnTo>
                  <a:lnTo>
                    <a:pt x="0" y="946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4CB9F07-B638-CFA6-CD12-3CAC197BA41C}"/>
                </a:ext>
              </a:extLst>
            </p:cNvPr>
            <p:cNvSpPr txBox="1"/>
            <p:nvPr/>
          </p:nvSpPr>
          <p:spPr>
            <a:xfrm>
              <a:off x="0" y="-9525"/>
              <a:ext cx="6181373" cy="9557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What to aim for 30, 60, 90 days after launching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B5B34C6B-7956-2A89-E058-496BC859A80F}"/>
              </a:ext>
            </a:extLst>
          </p:cNvPr>
          <p:cNvGrpSpPr/>
          <p:nvPr/>
        </p:nvGrpSpPr>
        <p:grpSpPr>
          <a:xfrm>
            <a:off x="1762125" y="5552661"/>
            <a:ext cx="2933700" cy="485851"/>
            <a:chOff x="0" y="0"/>
            <a:chExt cx="3911600" cy="647802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36B0906-D204-590D-99FB-53FC2F3C5129}"/>
                </a:ext>
              </a:extLst>
            </p:cNvPr>
            <p:cNvSpPr/>
            <p:nvPr/>
          </p:nvSpPr>
          <p:spPr>
            <a:xfrm>
              <a:off x="0" y="0"/>
              <a:ext cx="3911600" cy="647802"/>
            </a:xfrm>
            <a:custGeom>
              <a:avLst/>
              <a:gdLst/>
              <a:ahLst/>
              <a:cxnLst/>
              <a:rect l="l" t="t" r="r" b="b"/>
              <a:pathLst>
                <a:path w="3911600" h="647802">
                  <a:moveTo>
                    <a:pt x="0" y="0"/>
                  </a:moveTo>
                  <a:lnTo>
                    <a:pt x="3911600" y="0"/>
                  </a:lnTo>
                  <a:lnTo>
                    <a:pt x="3911600" y="647802"/>
                  </a:lnTo>
                  <a:lnTo>
                    <a:pt x="0" y="6478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47CC75FF-9F1C-BE67-BAB0-07135D9DA58A}"/>
                </a:ext>
              </a:extLst>
            </p:cNvPr>
            <p:cNvSpPr txBox="1"/>
            <p:nvPr/>
          </p:nvSpPr>
          <p:spPr>
            <a:xfrm>
              <a:off x="0" y="47625"/>
              <a:ext cx="3911600" cy="6001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250"/>
                </a:lnSpc>
              </a:pPr>
              <a:r>
                <a:rPr lang="en-US" sz="2400" u="sng" spc="-75">
                  <a:latin typeface="Enduro"/>
                  <a:ea typeface="Enduro"/>
                  <a:cs typeface="Enduro"/>
                  <a:sym typeface="Endur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Plan your launch</a:t>
              </a: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82C723D-3DE6-5A81-C3AC-6C5A6947CF0E}"/>
              </a:ext>
            </a:extLst>
          </p:cNvPr>
          <p:cNvGrpSpPr/>
          <p:nvPr/>
        </p:nvGrpSpPr>
        <p:grpSpPr>
          <a:xfrm>
            <a:off x="6567605" y="5552661"/>
            <a:ext cx="3214580" cy="523875"/>
            <a:chOff x="0" y="0"/>
            <a:chExt cx="4286107" cy="6985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5381C0-D07A-E7BA-662D-3C2B959978F8}"/>
                </a:ext>
              </a:extLst>
            </p:cNvPr>
            <p:cNvSpPr/>
            <p:nvPr/>
          </p:nvSpPr>
          <p:spPr>
            <a:xfrm>
              <a:off x="0" y="0"/>
              <a:ext cx="4286107" cy="698500"/>
            </a:xfrm>
            <a:custGeom>
              <a:avLst/>
              <a:gdLst/>
              <a:ahLst/>
              <a:cxnLst/>
              <a:rect l="l" t="t" r="r" b="b"/>
              <a:pathLst>
                <a:path w="4286107" h="698500">
                  <a:moveTo>
                    <a:pt x="0" y="0"/>
                  </a:moveTo>
                  <a:lnTo>
                    <a:pt x="4286107" y="0"/>
                  </a:lnTo>
                  <a:lnTo>
                    <a:pt x="4286107" y="698500"/>
                  </a:lnTo>
                  <a:lnTo>
                    <a:pt x="0" y="698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3018A0B-7F63-AC42-601E-36A4BA0A9C25}"/>
                </a:ext>
              </a:extLst>
            </p:cNvPr>
            <p:cNvSpPr txBox="1"/>
            <p:nvPr/>
          </p:nvSpPr>
          <p:spPr>
            <a:xfrm>
              <a:off x="0" y="28575"/>
              <a:ext cx="4286107" cy="6699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400" u="sng" spc="-75">
                  <a:latin typeface="Enduro"/>
                  <a:ea typeface="Enduro"/>
                  <a:cs typeface="Enduro"/>
                  <a:sym typeface="Endur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Launch with impact</a:t>
              </a: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5591DBC-64D8-5DE6-462B-C0D004BA981C}"/>
              </a:ext>
            </a:extLst>
          </p:cNvPr>
          <p:cNvGrpSpPr/>
          <p:nvPr/>
        </p:nvGrpSpPr>
        <p:grpSpPr>
          <a:xfrm>
            <a:off x="11768203" y="5552661"/>
            <a:ext cx="4782597" cy="485851"/>
            <a:chOff x="0" y="0"/>
            <a:chExt cx="6376796" cy="647802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C74D150-00F5-C3D8-4FB5-FB4398795B82}"/>
                </a:ext>
              </a:extLst>
            </p:cNvPr>
            <p:cNvSpPr/>
            <p:nvPr/>
          </p:nvSpPr>
          <p:spPr>
            <a:xfrm>
              <a:off x="0" y="0"/>
              <a:ext cx="6376796" cy="647802"/>
            </a:xfrm>
            <a:custGeom>
              <a:avLst/>
              <a:gdLst/>
              <a:ahLst/>
              <a:cxnLst/>
              <a:rect l="l" t="t" r="r" b="b"/>
              <a:pathLst>
                <a:path w="6376796" h="647802">
                  <a:moveTo>
                    <a:pt x="0" y="0"/>
                  </a:moveTo>
                  <a:lnTo>
                    <a:pt x="6376796" y="0"/>
                  </a:lnTo>
                  <a:lnTo>
                    <a:pt x="6376796" y="647802"/>
                  </a:lnTo>
                  <a:lnTo>
                    <a:pt x="0" y="6478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0474A94-B851-3951-9AAC-F23ADC830163}"/>
                </a:ext>
              </a:extLst>
            </p:cNvPr>
            <p:cNvSpPr txBox="1"/>
            <p:nvPr/>
          </p:nvSpPr>
          <p:spPr>
            <a:xfrm>
              <a:off x="0" y="28575"/>
              <a:ext cx="6376796" cy="6192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400" u="sng" spc="-75">
                  <a:latin typeface="Enduro"/>
                  <a:ea typeface="Enduro"/>
                  <a:cs typeface="Enduro"/>
                  <a:sym typeface="Endur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Drive adoption and engagement </a:t>
              </a: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8204558-A467-294F-5D42-DE25957B02C3}"/>
              </a:ext>
            </a:extLst>
          </p:cNvPr>
          <p:cNvGrpSpPr/>
          <p:nvPr/>
        </p:nvGrpSpPr>
        <p:grpSpPr>
          <a:xfrm>
            <a:off x="1762125" y="6269766"/>
            <a:ext cx="4714822" cy="709676"/>
            <a:chOff x="0" y="0"/>
            <a:chExt cx="6286430" cy="946235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0F6D6FE-A007-0697-4F99-3537BFA17CCA}"/>
                </a:ext>
              </a:extLst>
            </p:cNvPr>
            <p:cNvSpPr/>
            <p:nvPr/>
          </p:nvSpPr>
          <p:spPr>
            <a:xfrm>
              <a:off x="0" y="0"/>
              <a:ext cx="6286430" cy="946235"/>
            </a:xfrm>
            <a:custGeom>
              <a:avLst/>
              <a:gdLst/>
              <a:ahLst/>
              <a:cxnLst/>
              <a:rect l="l" t="t" r="r" b="b"/>
              <a:pathLst>
                <a:path w="6286430" h="946235">
                  <a:moveTo>
                    <a:pt x="0" y="0"/>
                  </a:moveTo>
                  <a:lnTo>
                    <a:pt x="6286430" y="0"/>
                  </a:lnTo>
                  <a:lnTo>
                    <a:pt x="6286430" y="946235"/>
                  </a:lnTo>
                  <a:lnTo>
                    <a:pt x="0" y="946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F4DF5830-1BF1-2C8B-31F7-7CBD8778C4EC}"/>
                </a:ext>
              </a:extLst>
            </p:cNvPr>
            <p:cNvSpPr txBox="1"/>
            <p:nvPr/>
          </p:nvSpPr>
          <p:spPr>
            <a:xfrm>
              <a:off x="0" y="-9525"/>
              <a:ext cx="6286430" cy="9557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Make key launch planning decisions (audience, scope, timeline)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CDED20E8-D6FC-AE75-34CE-69F059120168}"/>
              </a:ext>
            </a:extLst>
          </p:cNvPr>
          <p:cNvGrpSpPr/>
          <p:nvPr/>
        </p:nvGrpSpPr>
        <p:grpSpPr>
          <a:xfrm>
            <a:off x="1762125" y="7043657"/>
            <a:ext cx="4714822" cy="1624076"/>
            <a:chOff x="0" y="0"/>
            <a:chExt cx="6286430" cy="216543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67E0297-FBE3-57D1-4DEF-84BB57D16E0F}"/>
                </a:ext>
              </a:extLst>
            </p:cNvPr>
            <p:cNvSpPr/>
            <p:nvPr/>
          </p:nvSpPr>
          <p:spPr>
            <a:xfrm>
              <a:off x="0" y="0"/>
              <a:ext cx="6286430" cy="2165435"/>
            </a:xfrm>
            <a:custGeom>
              <a:avLst/>
              <a:gdLst/>
              <a:ahLst/>
              <a:cxnLst/>
              <a:rect l="l" t="t" r="r" b="b"/>
              <a:pathLst>
                <a:path w="6286430" h="2165435">
                  <a:moveTo>
                    <a:pt x="0" y="0"/>
                  </a:moveTo>
                  <a:lnTo>
                    <a:pt x="6286430" y="0"/>
                  </a:lnTo>
                  <a:lnTo>
                    <a:pt x="6286430" y="2165435"/>
                  </a:lnTo>
                  <a:lnTo>
                    <a:pt x="0" y="21654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D5D263C5-9B9C-13A4-C2FD-76EFEE9FD6D6}"/>
                </a:ext>
              </a:extLst>
            </p:cNvPr>
            <p:cNvSpPr txBox="1"/>
            <p:nvPr/>
          </p:nvSpPr>
          <p:spPr>
            <a:xfrm>
              <a:off x="0" y="-9525"/>
              <a:ext cx="6286430" cy="21749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Get inspired by Go1's program launch playbooks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l">
                <a:lnSpc>
                  <a:spcPts val="2400"/>
                </a:lnSpc>
              </a:pPr>
              <a:endParaRPr lang="en-US" sz="2000" spc="-75">
                <a:latin typeface="Enduro"/>
                <a:ea typeface="Enduro"/>
                <a:cs typeface="Enduro"/>
                <a:sym typeface="Endur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l">
                <a:lnSpc>
                  <a:spcPts val="2400"/>
                </a:lnSpc>
              </a:pPr>
              <a:r>
                <a:rPr lang="en-US" sz="2000" spc="-74">
                  <a:latin typeface="Enduro"/>
                  <a:ea typeface="Enduro"/>
                  <a:cs typeface="Enduro"/>
                  <a:sym typeface="Enduro"/>
                </a:rPr>
                <a:t>Curate relevant content and start planning effective communications</a:t>
              </a:r>
              <a:endParaRPr lang="en-US" sz="2000" spc="-74">
                <a:latin typeface="Enduro"/>
                <a:ea typeface="Enduro"/>
                <a:cs typeface="Enduro"/>
                <a:sym typeface="Endur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235AF6AB-B274-FCEF-03BE-E3BE45F316AC}"/>
              </a:ext>
            </a:extLst>
          </p:cNvPr>
          <p:cNvGrpSpPr/>
          <p:nvPr/>
        </p:nvGrpSpPr>
        <p:grpSpPr>
          <a:xfrm>
            <a:off x="6567605" y="7043657"/>
            <a:ext cx="4206684" cy="750976"/>
            <a:chOff x="0" y="0"/>
            <a:chExt cx="5608912" cy="1001301"/>
          </a:xfrm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2008DE56-2F5A-92BA-6B99-3B26803527DF}"/>
                </a:ext>
              </a:extLst>
            </p:cNvPr>
            <p:cNvSpPr/>
            <p:nvPr/>
          </p:nvSpPr>
          <p:spPr>
            <a:xfrm>
              <a:off x="0" y="0"/>
              <a:ext cx="5608912" cy="1001301"/>
            </a:xfrm>
            <a:custGeom>
              <a:avLst/>
              <a:gdLst/>
              <a:ahLst/>
              <a:cxnLst/>
              <a:rect l="l" t="t" r="r" b="b"/>
              <a:pathLst>
                <a:path w="5608912" h="1001301">
                  <a:moveTo>
                    <a:pt x="0" y="0"/>
                  </a:moveTo>
                  <a:lnTo>
                    <a:pt x="5608912" y="0"/>
                  </a:lnTo>
                  <a:lnTo>
                    <a:pt x="5608912" y="1001301"/>
                  </a:lnTo>
                  <a:lnTo>
                    <a:pt x="0" y="10013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CE5DD06A-A975-1009-1746-806E85B4C404}"/>
                </a:ext>
              </a:extLst>
            </p:cNvPr>
            <p:cNvSpPr txBox="1"/>
            <p:nvPr/>
          </p:nvSpPr>
          <p:spPr>
            <a:xfrm>
              <a:off x="0" y="-9525"/>
              <a:ext cx="5608912" cy="101082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Access and personalize ready-made promotional resources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6A2F5732-0E61-D7B1-EB74-17B21C9A0C49}"/>
              </a:ext>
            </a:extLst>
          </p:cNvPr>
          <p:cNvGrpSpPr/>
          <p:nvPr/>
        </p:nvGrpSpPr>
        <p:grpSpPr>
          <a:xfrm>
            <a:off x="6567605" y="7945194"/>
            <a:ext cx="4714822" cy="1014476"/>
            <a:chOff x="0" y="0"/>
            <a:chExt cx="6286430" cy="1352635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DBE3482-F1D0-BD54-1C17-37C6868EE1C1}"/>
                </a:ext>
              </a:extLst>
            </p:cNvPr>
            <p:cNvSpPr/>
            <p:nvPr/>
          </p:nvSpPr>
          <p:spPr>
            <a:xfrm>
              <a:off x="0" y="0"/>
              <a:ext cx="6286430" cy="1352635"/>
            </a:xfrm>
            <a:custGeom>
              <a:avLst/>
              <a:gdLst/>
              <a:ahLst/>
              <a:cxnLst/>
              <a:rect l="l" t="t" r="r" b="b"/>
              <a:pathLst>
                <a:path w="6286430" h="1352635">
                  <a:moveTo>
                    <a:pt x="0" y="0"/>
                  </a:moveTo>
                  <a:lnTo>
                    <a:pt x="6286430" y="0"/>
                  </a:lnTo>
                  <a:lnTo>
                    <a:pt x="6286430" y="1352635"/>
                  </a:lnTo>
                  <a:lnTo>
                    <a:pt x="0" y="1352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1B51E2F-F602-904A-3B88-47D4B2800098}"/>
                </a:ext>
              </a:extLst>
            </p:cNvPr>
            <p:cNvSpPr txBox="1"/>
            <p:nvPr/>
          </p:nvSpPr>
          <p:spPr>
            <a:xfrm>
              <a:off x="0" y="-9525"/>
              <a:ext cx="6286430" cy="13621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4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Get learners,  admins, and managers familiar and show them where to start</a:t>
              </a:r>
            </a:p>
            <a:p>
              <a:pPr algn="l">
                <a:lnSpc>
                  <a:spcPts val="2400"/>
                </a:lnSpc>
              </a:pPr>
              <a:endParaRPr lang="en-US" sz="2000" spc="-74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1F336B6-33FC-8CB6-6D43-8BB6A97867BA}"/>
              </a:ext>
            </a:extLst>
          </p:cNvPr>
          <p:cNvGrpSpPr/>
          <p:nvPr/>
        </p:nvGrpSpPr>
        <p:grpSpPr>
          <a:xfrm>
            <a:off x="11768203" y="7043657"/>
            <a:ext cx="5241163" cy="690626"/>
            <a:chOff x="0" y="0"/>
            <a:chExt cx="6988217" cy="920835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172E5D5-733E-E4A5-3997-80708193F2F8}"/>
                </a:ext>
              </a:extLst>
            </p:cNvPr>
            <p:cNvSpPr/>
            <p:nvPr/>
          </p:nvSpPr>
          <p:spPr>
            <a:xfrm>
              <a:off x="0" y="0"/>
              <a:ext cx="6988217" cy="920835"/>
            </a:xfrm>
            <a:custGeom>
              <a:avLst/>
              <a:gdLst/>
              <a:ahLst/>
              <a:cxnLst/>
              <a:rect l="l" t="t" r="r" b="b"/>
              <a:pathLst>
                <a:path w="6988217" h="920835">
                  <a:moveTo>
                    <a:pt x="0" y="0"/>
                  </a:moveTo>
                  <a:lnTo>
                    <a:pt x="6988217" y="0"/>
                  </a:lnTo>
                  <a:lnTo>
                    <a:pt x="6988217" y="920835"/>
                  </a:lnTo>
                  <a:lnTo>
                    <a:pt x="0" y="9208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6BFCC1B3-EC92-AFE5-CF80-EA89F267A5B0}"/>
                </a:ext>
              </a:extLst>
            </p:cNvPr>
            <p:cNvSpPr txBox="1"/>
            <p:nvPr/>
          </p:nvSpPr>
          <p:spPr>
            <a:xfrm>
              <a:off x="0" y="-9525"/>
              <a:ext cx="6988217" cy="9303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spc="-75">
                  <a:latin typeface="Enduro"/>
                  <a:ea typeface="Enduro"/>
                  <a:cs typeface="Enduro"/>
                  <a:sym typeface="Enduro"/>
                </a:rPr>
                <a:t>Ideas to drive engagement and foster a learning culture</a:t>
              </a:r>
              <a:endParaRPr lang="en-US" sz="2000" spc="-75">
                <a:latin typeface="Enduro"/>
                <a:ea typeface="Enduro"/>
                <a:cs typeface="Enduro"/>
                <a:sym typeface="Endur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54" name="TextBox 54">
            <a:extLst>
              <a:ext uri="{FF2B5EF4-FFF2-40B4-BE49-F238E27FC236}">
                <a16:creationId xmlns:a16="http://schemas.microsoft.com/office/drawing/2014/main" id="{46BD28E8-BA45-B63E-ED14-82DFFD34F965}"/>
              </a:ext>
            </a:extLst>
          </p:cNvPr>
          <p:cNvSpPr txBox="1"/>
          <p:nvPr/>
        </p:nvSpPr>
        <p:spPr>
          <a:xfrm>
            <a:off x="955623" y="3076861"/>
            <a:ext cx="9578922" cy="76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Learn from what’s worked across thousands of customers—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so you can move forward with confidence at every stage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F6BB847C-44D0-BF71-B583-4D5717FE13C3}"/>
              </a:ext>
            </a:extLst>
          </p:cNvPr>
          <p:cNvSpPr txBox="1"/>
          <p:nvPr/>
        </p:nvSpPr>
        <p:spPr>
          <a:xfrm>
            <a:off x="1876425" y="4699456"/>
            <a:ext cx="135865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2">
                <a:solidFill>
                  <a:srgbClr val="FFFFFF"/>
                </a:solidFill>
                <a:latin typeface="Enduro Narrow"/>
                <a:ea typeface="Enduro Narrow"/>
                <a:cs typeface="Enduro Narrow"/>
                <a:sym typeface="Enduro Narrow"/>
              </a:rPr>
              <a:t>Step 1</a:t>
            </a: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25538470-CFF3-FD0D-9A45-ACDA8FE8E9BB}"/>
              </a:ext>
            </a:extLst>
          </p:cNvPr>
          <p:cNvSpPr txBox="1"/>
          <p:nvPr/>
        </p:nvSpPr>
        <p:spPr>
          <a:xfrm rot="-5400000">
            <a:off x="669468" y="6962816"/>
            <a:ext cx="116613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spc="-90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Milestone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8087145E-D4B4-E726-6EED-BABCC3514803}"/>
              </a:ext>
            </a:extLst>
          </p:cNvPr>
          <p:cNvSpPr txBox="1"/>
          <p:nvPr/>
        </p:nvSpPr>
        <p:spPr>
          <a:xfrm>
            <a:off x="6681905" y="4699456"/>
            <a:ext cx="135865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2">
                <a:solidFill>
                  <a:srgbClr val="FFFFFF"/>
                </a:solidFill>
                <a:latin typeface="Enduro Narrow"/>
                <a:ea typeface="Enduro Narrow"/>
                <a:cs typeface="Enduro Narrow"/>
                <a:sym typeface="Enduro Narrow"/>
              </a:rPr>
              <a:t>Step 2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41678D73-F0EF-35E4-9164-E24A50750F0A}"/>
              </a:ext>
            </a:extLst>
          </p:cNvPr>
          <p:cNvSpPr txBox="1"/>
          <p:nvPr/>
        </p:nvSpPr>
        <p:spPr>
          <a:xfrm>
            <a:off x="11872978" y="4699456"/>
            <a:ext cx="135865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2">
                <a:solidFill>
                  <a:srgbClr val="FFFFFF"/>
                </a:solidFill>
                <a:latin typeface="Enduro Narrow"/>
                <a:ea typeface="Enduro Narrow"/>
                <a:cs typeface="Enduro Narrow"/>
                <a:sym typeface="Enduro Narrow"/>
              </a:rPr>
              <a:t>Step 3</a:t>
            </a: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B354DF95-DA9D-6F4D-76AA-EB8DE82F3C68}"/>
              </a:ext>
            </a:extLst>
          </p:cNvPr>
          <p:cNvSpPr txBox="1"/>
          <p:nvPr/>
        </p:nvSpPr>
        <p:spPr>
          <a:xfrm>
            <a:off x="14214009" y="1764250"/>
            <a:ext cx="3055777" cy="1703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26"/>
              </a:lnSpc>
            </a:pPr>
            <a:r>
              <a:rPr lang="en-US" sz="1900" b="1">
                <a:latin typeface="Enduro"/>
                <a:ea typeface="Enduro"/>
                <a:cs typeface="Enduro"/>
                <a:sym typeface="Endu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a quick hello and tips from Alex </a:t>
            </a:r>
            <a:br>
              <a:rPr lang="en-US" sz="1900" b="1">
                <a:latin typeface="Enduro"/>
                <a:ea typeface="Enduro"/>
                <a:cs typeface="Endu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900" b="1">
                <a:latin typeface="Enduro"/>
                <a:ea typeface="Enduro"/>
                <a:cs typeface="Enduro"/>
                <a:sym typeface="Endu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 Blasio, our global scaled Customer Success leader</a:t>
            </a:r>
            <a:endParaRPr lang="en-US" sz="1900" b="1">
              <a:latin typeface="Enduro"/>
              <a:ea typeface="Enduro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 descr="A person in glasses making a face&#10;&#10;AI-generated content may be incorrect.">
            <a:extLst>
              <a:ext uri="{FF2B5EF4-FFF2-40B4-BE49-F238E27FC236}">
                <a16:creationId xmlns:a16="http://schemas.microsoft.com/office/drawing/2014/main" id="{73F394C1-349F-4DC0-E456-FB94E97F8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4746" y="1200998"/>
            <a:ext cx="2737624" cy="2640214"/>
          </a:xfrm>
          <a:prstGeom prst="flowChartConnector">
            <a:avLst/>
          </a:prstGeom>
          <a:ln w="57150">
            <a:solidFill>
              <a:srgbClr val="53714B"/>
            </a:solidFill>
          </a:ln>
        </p:spPr>
      </p:pic>
    </p:spTree>
    <p:extLst>
      <p:ext uri="{BB962C8B-B14F-4D97-AF65-F5344CB8AC3E}">
        <p14:creationId xmlns:p14="http://schemas.microsoft.com/office/powerpoint/2010/main" val="101030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92491">
            <a:off x="12423652" y="182671"/>
            <a:ext cx="7348429" cy="7121325"/>
          </a:xfrm>
          <a:custGeom>
            <a:avLst/>
            <a:gdLst/>
            <a:ahLst/>
            <a:cxnLst/>
            <a:rect l="l" t="t" r="r" b="b"/>
            <a:pathLst>
              <a:path w="7348429" h="7121325">
                <a:moveTo>
                  <a:pt x="0" y="0"/>
                </a:moveTo>
                <a:lnTo>
                  <a:pt x="7348429" y="0"/>
                </a:lnTo>
                <a:lnTo>
                  <a:pt x="7348429" y="7121325"/>
                </a:lnTo>
                <a:lnTo>
                  <a:pt x="0" y="712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16588" y="-1734081"/>
            <a:ext cx="8405991" cy="7996038"/>
          </a:xfrm>
          <a:custGeom>
            <a:avLst/>
            <a:gdLst/>
            <a:ahLst/>
            <a:cxnLst/>
            <a:rect l="l" t="t" r="r" b="b"/>
            <a:pathLst>
              <a:path w="8405991" h="7996038">
                <a:moveTo>
                  <a:pt x="0" y="0"/>
                </a:moveTo>
                <a:lnTo>
                  <a:pt x="8405991" y="0"/>
                </a:lnTo>
                <a:lnTo>
                  <a:pt x="8405991" y="7996038"/>
                </a:lnTo>
                <a:lnTo>
                  <a:pt x="0" y="799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b="-18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27957" y="1730092"/>
            <a:ext cx="7324831" cy="6989304"/>
            <a:chOff x="0" y="0"/>
            <a:chExt cx="1929174" cy="1840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9174" cy="1840804"/>
            </a:xfrm>
            <a:custGeom>
              <a:avLst/>
              <a:gdLst/>
              <a:ahLst/>
              <a:cxnLst/>
              <a:rect l="l" t="t" r="r" b="b"/>
              <a:pathLst>
                <a:path w="1929174" h="1840804">
                  <a:moveTo>
                    <a:pt x="19025" y="0"/>
                  </a:moveTo>
                  <a:lnTo>
                    <a:pt x="1910149" y="0"/>
                  </a:lnTo>
                  <a:cubicBezTo>
                    <a:pt x="1920656" y="0"/>
                    <a:pt x="1929174" y="8518"/>
                    <a:pt x="1929174" y="19025"/>
                  </a:cubicBezTo>
                  <a:lnTo>
                    <a:pt x="1929174" y="1821779"/>
                  </a:lnTo>
                  <a:cubicBezTo>
                    <a:pt x="1929174" y="1826825"/>
                    <a:pt x="1927169" y="1831664"/>
                    <a:pt x="1923601" y="1835232"/>
                  </a:cubicBezTo>
                  <a:cubicBezTo>
                    <a:pt x="1920033" y="1838800"/>
                    <a:pt x="1915194" y="1840804"/>
                    <a:pt x="1910149" y="1840804"/>
                  </a:cubicBezTo>
                  <a:lnTo>
                    <a:pt x="19025" y="1840804"/>
                  </a:lnTo>
                  <a:cubicBezTo>
                    <a:pt x="13979" y="1840804"/>
                    <a:pt x="9140" y="1838800"/>
                    <a:pt x="5572" y="1835232"/>
                  </a:cubicBezTo>
                  <a:cubicBezTo>
                    <a:pt x="2004" y="1831664"/>
                    <a:pt x="0" y="1826825"/>
                    <a:pt x="0" y="1821779"/>
                  </a:cubicBezTo>
                  <a:lnTo>
                    <a:pt x="0" y="19025"/>
                  </a:lnTo>
                  <a:cubicBezTo>
                    <a:pt x="0" y="13979"/>
                    <a:pt x="2004" y="9140"/>
                    <a:pt x="5572" y="5572"/>
                  </a:cubicBezTo>
                  <a:cubicBezTo>
                    <a:pt x="9140" y="2004"/>
                    <a:pt x="13979" y="0"/>
                    <a:pt x="190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929174" cy="1850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57566" y="2432084"/>
            <a:ext cx="6852898" cy="5445717"/>
            <a:chOff x="0" y="0"/>
            <a:chExt cx="1804879" cy="1434263"/>
          </a:xfrm>
        </p:grpSpPr>
        <p:sp>
          <p:nvSpPr>
            <p:cNvPr id="8" name="Freeform 8">
              <a:hlinkClick r:id="rId3" tooltip="https://go1-com.cdn.prismic.io/go1-com/aCN8fCdWJ-7kSCTS_TheL%26DPlaybookforEnablingBusyManagers.pdf"/>
            </p:cNvPr>
            <p:cNvSpPr/>
            <p:nvPr/>
          </p:nvSpPr>
          <p:spPr>
            <a:xfrm>
              <a:off x="0" y="0"/>
              <a:ext cx="1804879" cy="1434263"/>
            </a:xfrm>
            <a:custGeom>
              <a:avLst/>
              <a:gdLst/>
              <a:ahLst/>
              <a:cxnLst/>
              <a:rect l="l" t="t" r="r" b="b"/>
              <a:pathLst>
                <a:path w="1804879" h="1434263">
                  <a:moveTo>
                    <a:pt x="20335" y="0"/>
                  </a:moveTo>
                  <a:lnTo>
                    <a:pt x="1784543" y="0"/>
                  </a:lnTo>
                  <a:cubicBezTo>
                    <a:pt x="1795774" y="0"/>
                    <a:pt x="1804879" y="9104"/>
                    <a:pt x="1804879" y="20335"/>
                  </a:cubicBezTo>
                  <a:lnTo>
                    <a:pt x="1804879" y="1413928"/>
                  </a:lnTo>
                  <a:cubicBezTo>
                    <a:pt x="1804879" y="1425158"/>
                    <a:pt x="1795774" y="1434263"/>
                    <a:pt x="1784543" y="1434263"/>
                  </a:cubicBezTo>
                  <a:lnTo>
                    <a:pt x="20335" y="1434263"/>
                  </a:lnTo>
                  <a:cubicBezTo>
                    <a:pt x="9104" y="1434263"/>
                    <a:pt x="0" y="1425158"/>
                    <a:pt x="0" y="1413928"/>
                  </a:cubicBezTo>
                  <a:lnTo>
                    <a:pt x="0" y="20335"/>
                  </a:lnTo>
                  <a:cubicBezTo>
                    <a:pt x="0" y="9104"/>
                    <a:pt x="9104" y="0"/>
                    <a:pt x="20335" y="0"/>
                  </a:cubicBezTo>
                  <a:close/>
                </a:path>
              </a:pathLst>
            </a:custGeom>
            <a:solidFill>
              <a:srgbClr val="FEE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804879" cy="1443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7230" y="1305064"/>
            <a:ext cx="7730425" cy="1352616"/>
            <a:chOff x="0" y="0"/>
            <a:chExt cx="10307234" cy="1803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07234" cy="1803488"/>
            </a:xfrm>
            <a:custGeom>
              <a:avLst/>
              <a:gdLst/>
              <a:ahLst/>
              <a:cxnLst/>
              <a:rect l="l" t="t" r="r" b="b"/>
              <a:pathLst>
                <a:path w="10307234" h="1803488">
                  <a:moveTo>
                    <a:pt x="0" y="0"/>
                  </a:moveTo>
                  <a:lnTo>
                    <a:pt x="10307234" y="0"/>
                  </a:lnTo>
                  <a:lnTo>
                    <a:pt x="10307234" y="1803488"/>
                  </a:lnTo>
                  <a:lnTo>
                    <a:pt x="0" y="1803488"/>
                  </a:lnTo>
                  <a:close/>
                </a:path>
              </a:pathLst>
            </a:custGeom>
            <a:solidFill>
              <a:srgbClr val="FAF9F4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0307234" cy="18034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99"/>
                </a:lnSpc>
              </a:pPr>
              <a:r>
                <a:rPr lang="en-US" sz="3999">
                  <a:solidFill>
                    <a:srgbClr val="394646"/>
                  </a:solidFill>
                  <a:latin typeface="Enduro Narrow"/>
                  <a:ea typeface="Enduro Narrow"/>
                  <a:cs typeface="Enduro Narrow"/>
                  <a:sym typeface="Enduro Narrow"/>
                </a:rPr>
                <a:t>Prepare your organization and build momentum for your Go1 launch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20284" y="2802481"/>
            <a:ext cx="528404" cy="528404"/>
            <a:chOff x="0" y="0"/>
            <a:chExt cx="1016276" cy="1016276"/>
          </a:xfrm>
        </p:grpSpPr>
        <p:sp>
          <p:nvSpPr>
            <p:cNvPr id="14" name="Freeform 14">
              <a:hlinkClick r:id="rId4" tooltip="https://go1.sharepoint.com/:w:/s/MarketingTeam/EagehQlvcRBMnpXzHOtto4EBlaay0QBQV3l02ASafyvb8g?e=Qj8pIK"/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20284" y="3724374"/>
            <a:ext cx="528404" cy="528404"/>
            <a:chOff x="0" y="0"/>
            <a:chExt cx="1016276" cy="1016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20284" y="4577625"/>
            <a:ext cx="528404" cy="528404"/>
            <a:chOff x="0" y="0"/>
            <a:chExt cx="1016276" cy="1016276"/>
          </a:xfrm>
        </p:grpSpPr>
        <p:sp>
          <p:nvSpPr>
            <p:cNvPr id="18" name="Freeform 18">
              <a:hlinkClick r:id="rId3" tooltip="https://go1-com.cdn.prismic.io/go1-com/aCN8fCdWJ-7kSCTS_TheL%26DPlaybookforEnablingBusyManagers.pdf"/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020284" y="5430875"/>
            <a:ext cx="528404" cy="528404"/>
            <a:chOff x="0" y="0"/>
            <a:chExt cx="1016276" cy="10162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20284" y="6284125"/>
            <a:ext cx="528404" cy="528404"/>
            <a:chOff x="0" y="0"/>
            <a:chExt cx="1016276" cy="1016276"/>
          </a:xfrm>
        </p:grpSpPr>
        <p:sp>
          <p:nvSpPr>
            <p:cNvPr id="22" name="Freeform 22">
              <a:hlinkClick r:id="rId5" tooltip="https://go1.sharepoint.com/:w:/s/MarketingTeam/EagehQlvcRBMnpXzHOtto4EBYodM5NvTngRms6RPyTHBAQ?e=gWBYTp"/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0659" y="3042538"/>
            <a:ext cx="2227223" cy="481043"/>
            <a:chOff x="0" y="0"/>
            <a:chExt cx="360684" cy="779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0684" cy="77902"/>
            </a:xfrm>
            <a:custGeom>
              <a:avLst/>
              <a:gdLst/>
              <a:ahLst/>
              <a:cxnLst/>
              <a:rect l="l" t="t" r="r" b="b"/>
              <a:pathLst>
                <a:path w="360684" h="77902">
                  <a:moveTo>
                    <a:pt x="20856" y="0"/>
                  </a:moveTo>
                  <a:lnTo>
                    <a:pt x="339827" y="0"/>
                  </a:lnTo>
                  <a:cubicBezTo>
                    <a:pt x="351346" y="0"/>
                    <a:pt x="360684" y="9338"/>
                    <a:pt x="360684" y="20856"/>
                  </a:cubicBezTo>
                  <a:lnTo>
                    <a:pt x="360684" y="57045"/>
                  </a:lnTo>
                  <a:cubicBezTo>
                    <a:pt x="360684" y="68564"/>
                    <a:pt x="351346" y="77902"/>
                    <a:pt x="339827" y="77902"/>
                  </a:cubicBezTo>
                  <a:lnTo>
                    <a:pt x="20856" y="77902"/>
                  </a:lnTo>
                  <a:cubicBezTo>
                    <a:pt x="9338" y="77902"/>
                    <a:pt x="0" y="68564"/>
                    <a:pt x="0" y="57045"/>
                  </a:cubicBezTo>
                  <a:lnTo>
                    <a:pt x="0" y="20856"/>
                  </a:lnTo>
                  <a:cubicBezTo>
                    <a:pt x="0" y="9338"/>
                    <a:pt x="9338" y="0"/>
                    <a:pt x="20856" y="0"/>
                  </a:cubicBez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360684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Key decision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18241" y="585991"/>
            <a:ext cx="3374523" cy="518240"/>
            <a:chOff x="0" y="0"/>
            <a:chExt cx="888763" cy="1364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88763" cy="136491"/>
            </a:xfrm>
            <a:custGeom>
              <a:avLst/>
              <a:gdLst/>
              <a:ahLst/>
              <a:cxnLst/>
              <a:rect l="l" t="t" r="r" b="b"/>
              <a:pathLst>
                <a:path w="888763" h="136491">
                  <a:moveTo>
                    <a:pt x="13765" y="0"/>
                  </a:moveTo>
                  <a:lnTo>
                    <a:pt x="874998" y="0"/>
                  </a:lnTo>
                  <a:cubicBezTo>
                    <a:pt x="882600" y="0"/>
                    <a:pt x="888763" y="6163"/>
                    <a:pt x="888763" y="13765"/>
                  </a:cubicBezTo>
                  <a:lnTo>
                    <a:pt x="888763" y="122726"/>
                  </a:lnTo>
                  <a:cubicBezTo>
                    <a:pt x="888763" y="130328"/>
                    <a:pt x="882600" y="136491"/>
                    <a:pt x="874998" y="136491"/>
                  </a:cubicBezTo>
                  <a:lnTo>
                    <a:pt x="13765" y="136491"/>
                  </a:lnTo>
                  <a:cubicBezTo>
                    <a:pt x="6163" y="136491"/>
                    <a:pt x="0" y="130328"/>
                    <a:pt x="0" y="122726"/>
                  </a:cubicBezTo>
                  <a:lnTo>
                    <a:pt x="0" y="13765"/>
                  </a:lnTo>
                  <a:cubicBezTo>
                    <a:pt x="0" y="6163"/>
                    <a:pt x="6163" y="0"/>
                    <a:pt x="13765" y="0"/>
                  </a:cubicBezTo>
                  <a:close/>
                </a:path>
              </a:pathLst>
            </a:custGeom>
            <a:solidFill>
              <a:srgbClr val="9B46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88763" cy="146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032031" y="7136380"/>
            <a:ext cx="528404" cy="528404"/>
            <a:chOff x="0" y="0"/>
            <a:chExt cx="1016276" cy="101627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58668" y="4514520"/>
            <a:ext cx="428620" cy="428620"/>
            <a:chOff x="0" y="0"/>
            <a:chExt cx="152486" cy="15248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466084" y="4655110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8" y="0"/>
                </a:lnTo>
                <a:lnTo>
                  <a:pt x="213788" y="147440"/>
                </a:lnTo>
                <a:lnTo>
                  <a:pt x="0" y="14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3138937" y="3042538"/>
            <a:ext cx="6756304" cy="481043"/>
            <a:chOff x="0" y="0"/>
            <a:chExt cx="1094138" cy="7790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94138" cy="77902"/>
            </a:xfrm>
            <a:custGeom>
              <a:avLst/>
              <a:gdLst/>
              <a:ahLst/>
              <a:cxnLst/>
              <a:rect l="l" t="t" r="r" b="b"/>
              <a:pathLst>
                <a:path w="1094138" h="77902">
                  <a:moveTo>
                    <a:pt x="6875" y="0"/>
                  </a:moveTo>
                  <a:lnTo>
                    <a:pt x="1087263" y="0"/>
                  </a:lnTo>
                  <a:cubicBezTo>
                    <a:pt x="1089086" y="0"/>
                    <a:pt x="1090835" y="724"/>
                    <a:pt x="1092124" y="2014"/>
                  </a:cubicBezTo>
                  <a:cubicBezTo>
                    <a:pt x="1093413" y="3303"/>
                    <a:pt x="1094138" y="5052"/>
                    <a:pt x="1094138" y="6875"/>
                  </a:cubicBezTo>
                  <a:lnTo>
                    <a:pt x="1094138" y="71026"/>
                  </a:lnTo>
                  <a:cubicBezTo>
                    <a:pt x="1094138" y="72850"/>
                    <a:pt x="1093413" y="74599"/>
                    <a:pt x="1092124" y="75888"/>
                  </a:cubicBezTo>
                  <a:cubicBezTo>
                    <a:pt x="1090835" y="77177"/>
                    <a:pt x="1089086" y="77902"/>
                    <a:pt x="1087263" y="77902"/>
                  </a:cubicBezTo>
                  <a:lnTo>
                    <a:pt x="6875" y="77902"/>
                  </a:lnTo>
                  <a:cubicBezTo>
                    <a:pt x="5052" y="77902"/>
                    <a:pt x="3303" y="77177"/>
                    <a:pt x="2014" y="75888"/>
                  </a:cubicBezTo>
                  <a:cubicBezTo>
                    <a:pt x="724" y="74599"/>
                    <a:pt x="0" y="72850"/>
                    <a:pt x="0" y="71026"/>
                  </a:cubicBezTo>
                  <a:lnTo>
                    <a:pt x="0" y="6875"/>
                  </a:lnTo>
                  <a:cubicBezTo>
                    <a:pt x="0" y="5052"/>
                    <a:pt x="724" y="3303"/>
                    <a:pt x="2014" y="2014"/>
                  </a:cubicBezTo>
                  <a:cubicBezTo>
                    <a:pt x="3303" y="724"/>
                    <a:pt x="5052" y="0"/>
                    <a:pt x="6875" y="0"/>
                  </a:cubicBezTo>
                  <a:close/>
                </a:path>
              </a:pathLst>
            </a:custGeom>
            <a:solidFill>
              <a:srgbClr val="DEF1D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1094138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Go1's recommendation</a:t>
              </a:r>
            </a:p>
          </p:txBody>
        </p:sp>
      </p:grpSp>
      <p:graphicFrame>
        <p:nvGraphicFramePr>
          <p:cNvPr id="38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56930"/>
              </p:ext>
            </p:extLst>
          </p:nvPr>
        </p:nvGraphicFramePr>
        <p:xfrm>
          <a:off x="810659" y="3678377"/>
          <a:ext cx="9322023" cy="6499866"/>
        </p:xfrm>
        <a:graphic>
          <a:graphicData uri="http://schemas.openxmlformats.org/drawingml/2006/table">
            <a:tbl>
              <a:tblPr/>
              <a:tblGrid>
                <a:gridCol w="206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6470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Phased launch vs big bang? What audiences?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For organizations with more than 500 employees, we suggest starting with a phased launch. Begin with a small, targeted group—such as a specific team, department, or region—made up of motivated learners and influential managers.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785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How should we pick our launch date?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Launch alongside other learning tools to streamline your rollout. Tie it to a company campaign, specific earning program, or the start of a new quarter to boost visibility. Choose a dedicated learning day to create space for discovery and engagement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068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Who should I engage internally and what should I expect of them?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Learners: </a:t>
                      </a: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Learners should understand that Go1 is here to help them grow. Encourage them to work with their manager to define a learning path and explore at least one course or playlist in their first week.</a:t>
                      </a:r>
                      <a:endParaRPr lang="en-US" sz="1100"/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Managers: </a:t>
                      </a: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Managers play a key role. Involve them in launch planning, promote Go1 in team meetings and internal channels. 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Leaders: </a:t>
                      </a: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Visible leadership support goes a long way. Ask influential leaders to share a launch message or video endorsing the initiative.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Marketing/comms team: </a:t>
                      </a: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Make sure internal teams have reviewed launch materials &amp; can amplify your messaging.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9" name="Group 39"/>
          <p:cNvGrpSpPr/>
          <p:nvPr/>
        </p:nvGrpSpPr>
        <p:grpSpPr>
          <a:xfrm>
            <a:off x="382040" y="6261957"/>
            <a:ext cx="428620" cy="428620"/>
            <a:chOff x="0" y="0"/>
            <a:chExt cx="152486" cy="15248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489455" y="6402546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9" y="0"/>
                </a:lnTo>
                <a:lnTo>
                  <a:pt x="213789" y="147441"/>
                </a:lnTo>
                <a:lnTo>
                  <a:pt x="0" y="147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382040" y="8448680"/>
            <a:ext cx="428620" cy="428620"/>
            <a:chOff x="0" y="0"/>
            <a:chExt cx="152486" cy="15248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489455" y="8593291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9" y="0"/>
                </a:lnTo>
                <a:lnTo>
                  <a:pt x="213789" y="147441"/>
                </a:lnTo>
                <a:lnTo>
                  <a:pt x="0" y="147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1848331" y="2813974"/>
            <a:ext cx="499063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Key stakeholder email templates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848331" y="3766629"/>
            <a:ext cx="544003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Engaging busy managers playbook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848331" y="4605498"/>
            <a:ext cx="56430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Content ideas: 12 months of learning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848331" y="5444400"/>
            <a:ext cx="499063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Content ideas: Business Skills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848331" y="6297650"/>
            <a:ext cx="443135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Program launch playbooks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791647" y="1816157"/>
            <a:ext cx="6496353" cy="52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Top pre-launch resources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293404" y="8227302"/>
            <a:ext cx="546261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 u="sng" spc="-63">
                <a:latin typeface="Enduro"/>
                <a:ea typeface="Enduro"/>
                <a:cs typeface="Enduro"/>
                <a:sym typeface="Enduro"/>
                <a:hlinkClick r:id="rId7" tooltip="https://www.go1.com/customer-success-hu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resources, check out our  Customer Success Hub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14460" y="683202"/>
            <a:ext cx="222874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Enduro"/>
                <a:ea typeface="Enduro"/>
                <a:cs typeface="Enduro"/>
                <a:sym typeface="Enduro"/>
              </a:rPr>
              <a:t>Plan your launch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860077" y="7149904"/>
            <a:ext cx="513785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Interactive curation walkthrough</a:t>
            </a:r>
          </a:p>
        </p:txBody>
      </p:sp>
      <p:sp>
        <p:nvSpPr>
          <p:cNvPr id="56" name="Freeform 56">
            <a:hlinkClick r:id="rId8" tooltip="https://go1.sharepoint.com/:w:/s/MarketingTeam/EagehQlvcRBMnpXzHOtto4EBISuO6AfFRwD1K5yGh5EA2g"/>
          </p:cNvPr>
          <p:cNvSpPr/>
          <p:nvPr/>
        </p:nvSpPr>
        <p:spPr>
          <a:xfrm>
            <a:off x="11110213" y="2892409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>
            <a:hlinkClick r:id="rId3" tooltip="https://go1-com.cdn.prismic.io/go1-com/aCN8fCdWJ-7kSCTS_TheL%26DPlaybookforEnablingBusyManagers.pdf"/>
          </p:cNvPr>
          <p:cNvSpPr/>
          <p:nvPr/>
        </p:nvSpPr>
        <p:spPr>
          <a:xfrm>
            <a:off x="11110213" y="3823779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>
            <a:hlinkClick r:id="rId10" tooltip="https://www.go1.com/learningcalendar2025"/>
          </p:cNvPr>
          <p:cNvSpPr/>
          <p:nvPr/>
        </p:nvSpPr>
        <p:spPr>
          <a:xfrm>
            <a:off x="11110213" y="4667444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>
            <a:hlinkClick r:id="rId11" tooltip="https://go1-com.cdn.prismic.io/go1-com/aCNtLCdWJ-7kSCHF_10-SkillsForBusinessSuccess.pdf"/>
          </p:cNvPr>
          <p:cNvSpPr/>
          <p:nvPr/>
        </p:nvSpPr>
        <p:spPr>
          <a:xfrm>
            <a:off x="11110213" y="5520803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>
            <a:hlinkClick r:id="rId12" tooltip="https://go1-com.cdn.prismic.io/go1-com/aHRvZ0MqNJQqH00H_UpskillingPlaybook-Leadership.pdf"/>
          </p:cNvPr>
          <p:cNvSpPr/>
          <p:nvPr/>
        </p:nvSpPr>
        <p:spPr>
          <a:xfrm>
            <a:off x="11110213" y="6374053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>
            <a:hlinkClick r:id="rId13" tooltip="https://demo.go1.com/demo/gggcn2zqkmpv"/>
          </p:cNvPr>
          <p:cNvSpPr/>
          <p:nvPr/>
        </p:nvSpPr>
        <p:spPr>
          <a:xfrm>
            <a:off x="11110213" y="7203055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7"/>
                </a:lnTo>
                <a:lnTo>
                  <a:pt x="0" y="348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6588" y="-1734081"/>
            <a:ext cx="8405991" cy="7996038"/>
          </a:xfrm>
          <a:custGeom>
            <a:avLst/>
            <a:gdLst/>
            <a:ahLst/>
            <a:cxnLst/>
            <a:rect l="l" t="t" r="r" b="b"/>
            <a:pathLst>
              <a:path w="8405991" h="7996038">
                <a:moveTo>
                  <a:pt x="0" y="0"/>
                </a:moveTo>
                <a:lnTo>
                  <a:pt x="8405991" y="0"/>
                </a:lnTo>
                <a:lnTo>
                  <a:pt x="8405991" y="7996038"/>
                </a:lnTo>
                <a:lnTo>
                  <a:pt x="0" y="799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b="-18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292491">
            <a:off x="12423652" y="182671"/>
            <a:ext cx="7348429" cy="7121325"/>
          </a:xfrm>
          <a:custGeom>
            <a:avLst/>
            <a:gdLst/>
            <a:ahLst/>
            <a:cxnLst/>
            <a:rect l="l" t="t" r="r" b="b"/>
            <a:pathLst>
              <a:path w="7348429" h="7121325">
                <a:moveTo>
                  <a:pt x="0" y="0"/>
                </a:moveTo>
                <a:lnTo>
                  <a:pt x="7348429" y="0"/>
                </a:lnTo>
                <a:lnTo>
                  <a:pt x="7348429" y="7121325"/>
                </a:lnTo>
                <a:lnTo>
                  <a:pt x="0" y="712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27957" y="1171478"/>
            <a:ext cx="7324831" cy="8546673"/>
            <a:chOff x="0" y="0"/>
            <a:chExt cx="1929174" cy="2103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9174" cy="2103851"/>
            </a:xfrm>
            <a:custGeom>
              <a:avLst/>
              <a:gdLst/>
              <a:ahLst/>
              <a:cxnLst/>
              <a:rect l="l" t="t" r="r" b="b"/>
              <a:pathLst>
                <a:path w="1929174" h="2103851">
                  <a:moveTo>
                    <a:pt x="19025" y="0"/>
                  </a:moveTo>
                  <a:lnTo>
                    <a:pt x="1910149" y="0"/>
                  </a:lnTo>
                  <a:cubicBezTo>
                    <a:pt x="1920656" y="0"/>
                    <a:pt x="1929174" y="8518"/>
                    <a:pt x="1929174" y="19025"/>
                  </a:cubicBezTo>
                  <a:lnTo>
                    <a:pt x="1929174" y="2084826"/>
                  </a:lnTo>
                  <a:cubicBezTo>
                    <a:pt x="1929174" y="2089872"/>
                    <a:pt x="1927169" y="2094711"/>
                    <a:pt x="1923601" y="2098279"/>
                  </a:cubicBezTo>
                  <a:cubicBezTo>
                    <a:pt x="1920033" y="2101847"/>
                    <a:pt x="1915194" y="2103851"/>
                    <a:pt x="1910149" y="2103851"/>
                  </a:cubicBezTo>
                  <a:lnTo>
                    <a:pt x="19025" y="2103851"/>
                  </a:lnTo>
                  <a:cubicBezTo>
                    <a:pt x="13979" y="2103851"/>
                    <a:pt x="9140" y="2101847"/>
                    <a:pt x="5572" y="2098279"/>
                  </a:cubicBezTo>
                  <a:cubicBezTo>
                    <a:pt x="2004" y="2094711"/>
                    <a:pt x="0" y="2089872"/>
                    <a:pt x="0" y="2084826"/>
                  </a:cubicBezTo>
                  <a:lnTo>
                    <a:pt x="0" y="19025"/>
                  </a:lnTo>
                  <a:cubicBezTo>
                    <a:pt x="0" y="13979"/>
                    <a:pt x="2004" y="9140"/>
                    <a:pt x="5572" y="5572"/>
                  </a:cubicBezTo>
                  <a:cubicBezTo>
                    <a:pt x="9140" y="2004"/>
                    <a:pt x="13979" y="0"/>
                    <a:pt x="190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929174" cy="211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7230" y="1305064"/>
            <a:ext cx="6601666" cy="1352616"/>
            <a:chOff x="0" y="0"/>
            <a:chExt cx="8802222" cy="1803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02222" cy="1803488"/>
            </a:xfrm>
            <a:custGeom>
              <a:avLst/>
              <a:gdLst/>
              <a:ahLst/>
              <a:cxnLst/>
              <a:rect l="l" t="t" r="r" b="b"/>
              <a:pathLst>
                <a:path w="8802222" h="1803488">
                  <a:moveTo>
                    <a:pt x="0" y="0"/>
                  </a:moveTo>
                  <a:lnTo>
                    <a:pt x="8802222" y="0"/>
                  </a:lnTo>
                  <a:lnTo>
                    <a:pt x="8802222" y="1803488"/>
                  </a:lnTo>
                  <a:lnTo>
                    <a:pt x="0" y="1803488"/>
                  </a:lnTo>
                  <a:close/>
                </a:path>
              </a:pathLst>
            </a:custGeom>
            <a:solidFill>
              <a:srgbClr val="FAF9F4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802222" cy="18034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99"/>
                </a:lnSpc>
              </a:pPr>
              <a:r>
                <a:rPr lang="en-US" sz="3999">
                  <a:solidFill>
                    <a:srgbClr val="394646"/>
                  </a:solidFill>
                  <a:latin typeface="Enduro Narrow"/>
                  <a:ea typeface="Enduro Narrow"/>
                  <a:cs typeface="Enduro Narrow"/>
                  <a:sym typeface="Enduro Narrow"/>
                </a:rPr>
                <a:t>Set your learners up for success from day one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10659" y="3042538"/>
            <a:ext cx="2227223" cy="481043"/>
            <a:chOff x="0" y="0"/>
            <a:chExt cx="360684" cy="77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0684" cy="77902"/>
            </a:xfrm>
            <a:custGeom>
              <a:avLst/>
              <a:gdLst/>
              <a:ahLst/>
              <a:cxnLst/>
              <a:rect l="l" t="t" r="r" b="b"/>
              <a:pathLst>
                <a:path w="360684" h="77902">
                  <a:moveTo>
                    <a:pt x="20856" y="0"/>
                  </a:moveTo>
                  <a:lnTo>
                    <a:pt x="339827" y="0"/>
                  </a:lnTo>
                  <a:cubicBezTo>
                    <a:pt x="351346" y="0"/>
                    <a:pt x="360684" y="9338"/>
                    <a:pt x="360684" y="20856"/>
                  </a:cubicBezTo>
                  <a:lnTo>
                    <a:pt x="360684" y="57045"/>
                  </a:lnTo>
                  <a:cubicBezTo>
                    <a:pt x="360684" y="68564"/>
                    <a:pt x="351346" y="77902"/>
                    <a:pt x="339827" y="77902"/>
                  </a:cubicBezTo>
                  <a:lnTo>
                    <a:pt x="20856" y="77902"/>
                  </a:lnTo>
                  <a:cubicBezTo>
                    <a:pt x="9338" y="77902"/>
                    <a:pt x="0" y="68564"/>
                    <a:pt x="0" y="57045"/>
                  </a:cubicBezTo>
                  <a:lnTo>
                    <a:pt x="0" y="20856"/>
                  </a:lnTo>
                  <a:cubicBezTo>
                    <a:pt x="0" y="9338"/>
                    <a:pt x="9338" y="0"/>
                    <a:pt x="20856" y="0"/>
                  </a:cubicBez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360684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Key decision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18241" y="585991"/>
            <a:ext cx="3374523" cy="518240"/>
            <a:chOff x="0" y="0"/>
            <a:chExt cx="888763" cy="13649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88763" cy="136491"/>
            </a:xfrm>
            <a:custGeom>
              <a:avLst/>
              <a:gdLst/>
              <a:ahLst/>
              <a:cxnLst/>
              <a:rect l="l" t="t" r="r" b="b"/>
              <a:pathLst>
                <a:path w="888763" h="136491">
                  <a:moveTo>
                    <a:pt x="13765" y="0"/>
                  </a:moveTo>
                  <a:lnTo>
                    <a:pt x="874998" y="0"/>
                  </a:lnTo>
                  <a:cubicBezTo>
                    <a:pt x="882600" y="0"/>
                    <a:pt x="888763" y="6163"/>
                    <a:pt x="888763" y="13765"/>
                  </a:cubicBezTo>
                  <a:lnTo>
                    <a:pt x="888763" y="122726"/>
                  </a:lnTo>
                  <a:cubicBezTo>
                    <a:pt x="888763" y="130328"/>
                    <a:pt x="882600" y="136491"/>
                    <a:pt x="874998" y="136491"/>
                  </a:cubicBezTo>
                  <a:lnTo>
                    <a:pt x="13765" y="136491"/>
                  </a:lnTo>
                  <a:cubicBezTo>
                    <a:pt x="6163" y="136491"/>
                    <a:pt x="0" y="130328"/>
                    <a:pt x="0" y="122726"/>
                  </a:cubicBezTo>
                  <a:lnTo>
                    <a:pt x="0" y="13765"/>
                  </a:lnTo>
                  <a:cubicBezTo>
                    <a:pt x="0" y="6163"/>
                    <a:pt x="6163" y="0"/>
                    <a:pt x="13765" y="0"/>
                  </a:cubicBezTo>
                  <a:close/>
                </a:path>
              </a:pathLst>
            </a:custGeom>
            <a:solidFill>
              <a:srgbClr val="DAAB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88763" cy="146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58668" y="4514520"/>
            <a:ext cx="428620" cy="428620"/>
            <a:chOff x="0" y="0"/>
            <a:chExt cx="152486" cy="15248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466084" y="4655110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8" y="0"/>
                </a:lnTo>
                <a:lnTo>
                  <a:pt x="213788" y="147440"/>
                </a:lnTo>
                <a:lnTo>
                  <a:pt x="0" y="14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3138937" y="3042538"/>
            <a:ext cx="6756304" cy="481043"/>
            <a:chOff x="0" y="0"/>
            <a:chExt cx="1094138" cy="7790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94138" cy="77902"/>
            </a:xfrm>
            <a:custGeom>
              <a:avLst/>
              <a:gdLst/>
              <a:ahLst/>
              <a:cxnLst/>
              <a:rect l="l" t="t" r="r" b="b"/>
              <a:pathLst>
                <a:path w="1094138" h="77902">
                  <a:moveTo>
                    <a:pt x="6875" y="0"/>
                  </a:moveTo>
                  <a:lnTo>
                    <a:pt x="1087263" y="0"/>
                  </a:lnTo>
                  <a:cubicBezTo>
                    <a:pt x="1089086" y="0"/>
                    <a:pt x="1090835" y="724"/>
                    <a:pt x="1092124" y="2014"/>
                  </a:cubicBezTo>
                  <a:cubicBezTo>
                    <a:pt x="1093413" y="3303"/>
                    <a:pt x="1094138" y="5052"/>
                    <a:pt x="1094138" y="6875"/>
                  </a:cubicBezTo>
                  <a:lnTo>
                    <a:pt x="1094138" y="71026"/>
                  </a:lnTo>
                  <a:cubicBezTo>
                    <a:pt x="1094138" y="72850"/>
                    <a:pt x="1093413" y="74599"/>
                    <a:pt x="1092124" y="75888"/>
                  </a:cubicBezTo>
                  <a:cubicBezTo>
                    <a:pt x="1090835" y="77177"/>
                    <a:pt x="1089086" y="77902"/>
                    <a:pt x="1087263" y="77902"/>
                  </a:cubicBezTo>
                  <a:lnTo>
                    <a:pt x="6875" y="77902"/>
                  </a:lnTo>
                  <a:cubicBezTo>
                    <a:pt x="5052" y="77902"/>
                    <a:pt x="3303" y="77177"/>
                    <a:pt x="2014" y="75888"/>
                  </a:cubicBezTo>
                  <a:cubicBezTo>
                    <a:pt x="724" y="74599"/>
                    <a:pt x="0" y="72850"/>
                    <a:pt x="0" y="71026"/>
                  </a:cubicBezTo>
                  <a:lnTo>
                    <a:pt x="0" y="6875"/>
                  </a:lnTo>
                  <a:cubicBezTo>
                    <a:pt x="0" y="5052"/>
                    <a:pt x="724" y="3303"/>
                    <a:pt x="2014" y="2014"/>
                  </a:cubicBezTo>
                  <a:cubicBezTo>
                    <a:pt x="3303" y="724"/>
                    <a:pt x="5052" y="0"/>
                    <a:pt x="6875" y="0"/>
                  </a:cubicBezTo>
                  <a:close/>
                </a:path>
              </a:pathLst>
            </a:custGeom>
            <a:solidFill>
              <a:srgbClr val="DEF1D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1094138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Go1's recommendation</a:t>
              </a:r>
            </a:p>
          </p:txBody>
        </p:sp>
      </p:grpSp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810659" y="3678377"/>
          <a:ext cx="9483947" cy="6592224"/>
        </p:xfrm>
        <a:graphic>
          <a:graphicData uri="http://schemas.openxmlformats.org/drawingml/2006/table">
            <a:tbl>
              <a:tblPr/>
              <a:tblGrid>
                <a:gridCol w="212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771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How should we announce Go1 to the business?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Send a launch message from L&amp;D and a senior leader to reinforce why learning matters. Use multiple channels (email, Slack/Teams, intranet, TV screens) to boost visibility. Tailor messages to learners, managers, and leaders.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253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What else can we do on launch day to make a splash?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Make sure learners can access the platform and know where to start </a:t>
                      </a:r>
                      <a:endParaRPr lang="en-US" sz="1100"/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Spotlight 2–3 top courses or playlists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Encourage teams to explore and share interesting content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Host a Go1 demo session or office hours and provide tips on how to best utilize the platform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Post live updates on your Slack/Teams channels or leave a note on employees’ desks (for in-person employees)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100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100">
                <a:tc>
                  <a:txBody>
                    <a:bodyPr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8"/>
          <p:cNvGrpSpPr/>
          <p:nvPr/>
        </p:nvGrpSpPr>
        <p:grpSpPr>
          <a:xfrm>
            <a:off x="382040" y="6810315"/>
            <a:ext cx="428620" cy="428620"/>
            <a:chOff x="0" y="0"/>
            <a:chExt cx="152486" cy="15248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489455" y="6950905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9" y="0"/>
                </a:lnTo>
                <a:lnTo>
                  <a:pt x="213789" y="147440"/>
                </a:lnTo>
                <a:lnTo>
                  <a:pt x="0" y="14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1764614" y="1359476"/>
            <a:ext cx="6496353" cy="52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Top launch-day resources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52402" y="683203"/>
            <a:ext cx="268547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Enduro"/>
                <a:ea typeface="Enduro"/>
                <a:cs typeface="Enduro"/>
                <a:sym typeface="Enduro"/>
              </a:rPr>
              <a:t>Launch with impact</a:t>
            </a:r>
          </a:p>
        </p:txBody>
      </p:sp>
      <p:grpSp>
        <p:nvGrpSpPr>
          <p:cNvPr id="58" name="Group 7">
            <a:extLst>
              <a:ext uri="{FF2B5EF4-FFF2-40B4-BE49-F238E27FC236}">
                <a16:creationId xmlns:a16="http://schemas.microsoft.com/office/drawing/2014/main" id="{793B8E08-2B81-85E3-67CA-BD5AA16F1961}"/>
              </a:ext>
            </a:extLst>
          </p:cNvPr>
          <p:cNvGrpSpPr/>
          <p:nvPr/>
        </p:nvGrpSpPr>
        <p:grpSpPr>
          <a:xfrm>
            <a:off x="10638516" y="2107115"/>
            <a:ext cx="7157310" cy="7310617"/>
            <a:chOff x="0" y="0"/>
            <a:chExt cx="1885053" cy="1528691"/>
          </a:xfrm>
        </p:grpSpPr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306671C-8F77-93D2-3213-EAFFA3BEF786}"/>
                </a:ext>
              </a:extLst>
            </p:cNvPr>
            <p:cNvSpPr/>
            <p:nvPr/>
          </p:nvSpPr>
          <p:spPr>
            <a:xfrm>
              <a:off x="0" y="0"/>
              <a:ext cx="1885053" cy="1528691"/>
            </a:xfrm>
            <a:custGeom>
              <a:avLst/>
              <a:gdLst/>
              <a:ahLst/>
              <a:cxnLst/>
              <a:rect l="l" t="t" r="r" b="b"/>
              <a:pathLst>
                <a:path w="1885053" h="1528691">
                  <a:moveTo>
                    <a:pt x="19470" y="0"/>
                  </a:moveTo>
                  <a:lnTo>
                    <a:pt x="1865582" y="0"/>
                  </a:lnTo>
                  <a:cubicBezTo>
                    <a:pt x="1870746" y="0"/>
                    <a:pt x="1875699" y="2051"/>
                    <a:pt x="1879350" y="5703"/>
                  </a:cubicBezTo>
                  <a:cubicBezTo>
                    <a:pt x="1883002" y="9354"/>
                    <a:pt x="1885053" y="14306"/>
                    <a:pt x="1885053" y="19470"/>
                  </a:cubicBezTo>
                  <a:lnTo>
                    <a:pt x="1885053" y="1509220"/>
                  </a:lnTo>
                  <a:cubicBezTo>
                    <a:pt x="1885053" y="1514384"/>
                    <a:pt x="1883002" y="1519336"/>
                    <a:pt x="1879350" y="1522988"/>
                  </a:cubicBezTo>
                  <a:cubicBezTo>
                    <a:pt x="1875699" y="1526639"/>
                    <a:pt x="1870746" y="1528691"/>
                    <a:pt x="1865582" y="1528691"/>
                  </a:cubicBezTo>
                  <a:lnTo>
                    <a:pt x="19470" y="1528691"/>
                  </a:lnTo>
                  <a:cubicBezTo>
                    <a:pt x="14306" y="1528691"/>
                    <a:pt x="9354" y="1526639"/>
                    <a:pt x="5703" y="1522988"/>
                  </a:cubicBezTo>
                  <a:cubicBezTo>
                    <a:pt x="2051" y="1519336"/>
                    <a:pt x="0" y="1514384"/>
                    <a:pt x="0" y="1509220"/>
                  </a:cubicBezTo>
                  <a:lnTo>
                    <a:pt x="0" y="19470"/>
                  </a:lnTo>
                  <a:cubicBezTo>
                    <a:pt x="0" y="14306"/>
                    <a:pt x="2051" y="9354"/>
                    <a:pt x="5703" y="5703"/>
                  </a:cubicBezTo>
                  <a:cubicBezTo>
                    <a:pt x="9354" y="2051"/>
                    <a:pt x="14306" y="0"/>
                    <a:pt x="19470" y="0"/>
                  </a:cubicBezTo>
                  <a:close/>
                </a:path>
              </a:pathLst>
            </a:custGeom>
            <a:solidFill>
              <a:srgbClr val="FEE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9">
              <a:extLst>
                <a:ext uri="{FF2B5EF4-FFF2-40B4-BE49-F238E27FC236}">
                  <a16:creationId xmlns:a16="http://schemas.microsoft.com/office/drawing/2014/main" id="{6B56748F-62EE-31FC-2FE7-6BC05F5B1FE5}"/>
                </a:ext>
              </a:extLst>
            </p:cNvPr>
            <p:cNvSpPr txBox="1"/>
            <p:nvPr/>
          </p:nvSpPr>
          <p:spPr>
            <a:xfrm>
              <a:off x="0" y="-9525"/>
              <a:ext cx="1885053" cy="1538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61" name="Group 13">
            <a:extLst>
              <a:ext uri="{FF2B5EF4-FFF2-40B4-BE49-F238E27FC236}">
                <a16:creationId xmlns:a16="http://schemas.microsoft.com/office/drawing/2014/main" id="{49D8CF5A-5426-9AE8-7F41-C8943F52E155}"/>
              </a:ext>
            </a:extLst>
          </p:cNvPr>
          <p:cNvGrpSpPr/>
          <p:nvPr/>
        </p:nvGrpSpPr>
        <p:grpSpPr>
          <a:xfrm>
            <a:off x="11309215" y="2400300"/>
            <a:ext cx="528404" cy="528404"/>
            <a:chOff x="0" y="0"/>
            <a:chExt cx="1016276" cy="1016276"/>
          </a:xfrm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7877A503-B359-8941-6992-68E31BEC1D4C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15">
            <a:extLst>
              <a:ext uri="{FF2B5EF4-FFF2-40B4-BE49-F238E27FC236}">
                <a16:creationId xmlns:a16="http://schemas.microsoft.com/office/drawing/2014/main" id="{F56B3650-CC1E-438D-2196-622AEF6D5FBA}"/>
              </a:ext>
            </a:extLst>
          </p:cNvPr>
          <p:cNvGrpSpPr/>
          <p:nvPr/>
        </p:nvGrpSpPr>
        <p:grpSpPr>
          <a:xfrm>
            <a:off x="11309215" y="4186984"/>
            <a:ext cx="528404" cy="528404"/>
            <a:chOff x="0" y="0"/>
            <a:chExt cx="1016276" cy="1016276"/>
          </a:xfrm>
        </p:grpSpPr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59E2D457-63F7-840D-951F-45C5188C840B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BFE70322-65A3-68E5-F8B1-AFBFA1E770CC}"/>
              </a:ext>
            </a:extLst>
          </p:cNvPr>
          <p:cNvGrpSpPr/>
          <p:nvPr/>
        </p:nvGrpSpPr>
        <p:grpSpPr>
          <a:xfrm>
            <a:off x="11309215" y="5973668"/>
            <a:ext cx="528404" cy="528404"/>
            <a:chOff x="0" y="0"/>
            <a:chExt cx="1016276" cy="1016276"/>
          </a:xfrm>
        </p:grpSpPr>
        <p:sp>
          <p:nvSpPr>
            <p:cNvPr id="66" name="Freeform 18">
              <a:hlinkClick r:id="rId4" tooltip="https://go1-com.cdn.prismic.io/go1-com/aCN2cSdWJ-7kSCPV_CustomerLaunchHypeVideo.mp4"/>
              <a:extLst>
                <a:ext uri="{FF2B5EF4-FFF2-40B4-BE49-F238E27FC236}">
                  <a16:creationId xmlns:a16="http://schemas.microsoft.com/office/drawing/2014/main" id="{0A211706-145D-9762-2CA7-885DB7FB9A39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19">
            <a:extLst>
              <a:ext uri="{FF2B5EF4-FFF2-40B4-BE49-F238E27FC236}">
                <a16:creationId xmlns:a16="http://schemas.microsoft.com/office/drawing/2014/main" id="{5F5BBCD0-094C-BCFC-E9A1-DA1F1D5A537C}"/>
              </a:ext>
            </a:extLst>
          </p:cNvPr>
          <p:cNvGrpSpPr/>
          <p:nvPr/>
        </p:nvGrpSpPr>
        <p:grpSpPr>
          <a:xfrm>
            <a:off x="11309215" y="7760352"/>
            <a:ext cx="528404" cy="528404"/>
            <a:chOff x="0" y="0"/>
            <a:chExt cx="1016276" cy="1016276"/>
          </a:xfrm>
        </p:grpSpPr>
        <p:sp>
          <p:nvSpPr>
            <p:cNvPr id="68" name="Freeform 20">
              <a:hlinkClick r:id="rId5" tooltip="https://go1.sharepoint.com/:w:/s/MarketingTeam/EagehQlvcRBMnpXzHOtto4EBYodM5NvTngRms6RPyTHBAQ?e=gWBYTp"/>
              <a:extLst>
                <a:ext uri="{FF2B5EF4-FFF2-40B4-BE49-F238E27FC236}">
                  <a16:creationId xmlns:a16="http://schemas.microsoft.com/office/drawing/2014/main" id="{F8AC2612-AEAB-15B7-1DB2-CD42BC0ADB88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28">
            <a:extLst>
              <a:ext uri="{FF2B5EF4-FFF2-40B4-BE49-F238E27FC236}">
                <a16:creationId xmlns:a16="http://schemas.microsoft.com/office/drawing/2014/main" id="{F8442E3B-7C14-1D9A-CEF8-B9CC384B2C5B}"/>
              </a:ext>
            </a:extLst>
          </p:cNvPr>
          <p:cNvGrpSpPr/>
          <p:nvPr/>
        </p:nvGrpSpPr>
        <p:grpSpPr>
          <a:xfrm>
            <a:off x="11309215" y="8653696"/>
            <a:ext cx="528404" cy="528404"/>
            <a:chOff x="0" y="0"/>
            <a:chExt cx="1016276" cy="1016276"/>
          </a:xfrm>
        </p:grpSpPr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F2AF09B7-0775-6091-15BB-12683A8EC1D9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31">
            <a:extLst>
              <a:ext uri="{FF2B5EF4-FFF2-40B4-BE49-F238E27FC236}">
                <a16:creationId xmlns:a16="http://schemas.microsoft.com/office/drawing/2014/main" id="{C51653D8-9E40-6027-7B6B-11B05685A855}"/>
              </a:ext>
            </a:extLst>
          </p:cNvPr>
          <p:cNvGrpSpPr/>
          <p:nvPr/>
        </p:nvGrpSpPr>
        <p:grpSpPr>
          <a:xfrm>
            <a:off x="11309215" y="6867010"/>
            <a:ext cx="528404" cy="528404"/>
            <a:chOff x="0" y="0"/>
            <a:chExt cx="1016276" cy="1016276"/>
          </a:xfrm>
        </p:grpSpPr>
        <p:sp>
          <p:nvSpPr>
            <p:cNvPr id="72" name="Freeform 32">
              <a:hlinkClick r:id="rId5" tooltip="https://go1.sharepoint.com/:w:/s/MarketingTeam/EagehQlvcRBMnpXzHOtto4EBYodM5NvTngRms6RPyTHBAQ?e=gWBYTp"/>
              <a:extLst>
                <a:ext uri="{FF2B5EF4-FFF2-40B4-BE49-F238E27FC236}">
                  <a16:creationId xmlns:a16="http://schemas.microsoft.com/office/drawing/2014/main" id="{9FFFA6FA-1483-114E-F43A-015D1059D47A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Freeform 33">
            <a:hlinkClick r:id="rId6" tooltip="https://go1-com.cdn.prismic.io/go1-com/aGIZz3fc4bHWi0XY_Go1LearnforAdmins-1-.pdf"/>
            <a:extLst>
              <a:ext uri="{FF2B5EF4-FFF2-40B4-BE49-F238E27FC236}">
                <a16:creationId xmlns:a16="http://schemas.microsoft.com/office/drawing/2014/main" id="{FC10D57F-49AA-5B4C-75CD-1A6CD8FC8900}"/>
              </a:ext>
            </a:extLst>
          </p:cNvPr>
          <p:cNvSpPr/>
          <p:nvPr/>
        </p:nvSpPr>
        <p:spPr>
          <a:xfrm>
            <a:off x="11405017" y="2490228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7" y="0"/>
                </a:lnTo>
                <a:lnTo>
                  <a:pt x="348547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34">
            <a:hlinkClick r:id="rId8" tooltip="https://go1-com.cdn.prismic.io/go1-com/aGIYlnfc4bHWi0XX_Go1LearnforLearners-3-.pdf"/>
            <a:extLst>
              <a:ext uri="{FF2B5EF4-FFF2-40B4-BE49-F238E27FC236}">
                <a16:creationId xmlns:a16="http://schemas.microsoft.com/office/drawing/2014/main" id="{F2F2E435-5DB5-A472-87AA-BEB082F4ACAD}"/>
              </a:ext>
            </a:extLst>
          </p:cNvPr>
          <p:cNvSpPr/>
          <p:nvPr/>
        </p:nvSpPr>
        <p:spPr>
          <a:xfrm>
            <a:off x="11405017" y="4306632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7" y="0"/>
                </a:lnTo>
                <a:lnTo>
                  <a:pt x="348547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35">
            <a:hlinkClick r:id="rId9" tooltip="https://go1-com.cdn.prismic.io/go1-com/aHR5j0MqNJQqH01Z_Go1forlearnersOnePager.pdf"/>
            <a:extLst>
              <a:ext uri="{FF2B5EF4-FFF2-40B4-BE49-F238E27FC236}">
                <a16:creationId xmlns:a16="http://schemas.microsoft.com/office/drawing/2014/main" id="{8E4701A2-1E04-7B14-9F0F-5B9A48FA359C}"/>
              </a:ext>
            </a:extLst>
          </p:cNvPr>
          <p:cNvSpPr/>
          <p:nvPr/>
        </p:nvSpPr>
        <p:spPr>
          <a:xfrm>
            <a:off x="11405017" y="6962744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7"/>
                </a:lnTo>
                <a:lnTo>
                  <a:pt x="0" y="348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6" name="Freeform 36">
            <a:hlinkClick r:id="rId10" tooltip="https://go1.sharepoint.com/:w:/s/MarketingTeam/EagehQlvcRBMnpXzHOtto4EBISuO6AfFRwD1K5yGh5EA2g?e=BZGVaN"/>
            <a:extLst>
              <a:ext uri="{FF2B5EF4-FFF2-40B4-BE49-F238E27FC236}">
                <a16:creationId xmlns:a16="http://schemas.microsoft.com/office/drawing/2014/main" id="{0BBFB87A-F19F-E35F-4F6B-7B872FC4DD62}"/>
              </a:ext>
            </a:extLst>
          </p:cNvPr>
          <p:cNvSpPr/>
          <p:nvPr/>
        </p:nvSpPr>
        <p:spPr>
          <a:xfrm>
            <a:off x="11405017" y="7870946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7"/>
                </a:lnTo>
                <a:lnTo>
                  <a:pt x="0" y="348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TextBox 37">
            <a:extLst>
              <a:ext uri="{FF2B5EF4-FFF2-40B4-BE49-F238E27FC236}">
                <a16:creationId xmlns:a16="http://schemas.microsoft.com/office/drawing/2014/main" id="{EAA877E1-F93F-E821-CB69-7B2FF7896FBF}"/>
              </a:ext>
            </a:extLst>
          </p:cNvPr>
          <p:cNvSpPr txBox="1"/>
          <p:nvPr/>
        </p:nvSpPr>
        <p:spPr>
          <a:xfrm>
            <a:off x="12109704" y="2421318"/>
            <a:ext cx="4370581" cy="43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Admin platform guide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E068C938-123A-3F75-A378-BC0E5B93E060}"/>
              </a:ext>
            </a:extLst>
          </p:cNvPr>
          <p:cNvSpPr txBox="1"/>
          <p:nvPr/>
        </p:nvSpPr>
        <p:spPr>
          <a:xfrm>
            <a:off x="12109704" y="4203251"/>
            <a:ext cx="3830018" cy="43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Learner platform guide</a:t>
            </a: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id="{A1473B0D-0B64-70EC-68A1-702F7F29B8E1}"/>
              </a:ext>
            </a:extLst>
          </p:cNvPr>
          <p:cNvSpPr txBox="1"/>
          <p:nvPr/>
        </p:nvSpPr>
        <p:spPr>
          <a:xfrm>
            <a:off x="12109704" y="5985184"/>
            <a:ext cx="4990636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Learner promo video</a:t>
            </a:r>
          </a:p>
        </p:txBody>
      </p:sp>
      <p:sp>
        <p:nvSpPr>
          <p:cNvPr id="80" name="TextBox 40">
            <a:extLst>
              <a:ext uri="{FF2B5EF4-FFF2-40B4-BE49-F238E27FC236}">
                <a16:creationId xmlns:a16="http://schemas.microsoft.com/office/drawing/2014/main" id="{AA3C4B7D-0B58-E5E1-5273-166524856B21}"/>
              </a:ext>
            </a:extLst>
          </p:cNvPr>
          <p:cNvSpPr txBox="1"/>
          <p:nvPr/>
        </p:nvSpPr>
        <p:spPr>
          <a:xfrm>
            <a:off x="12109704" y="7779558"/>
            <a:ext cx="4431351" cy="43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Launch-day email - plain text</a:t>
            </a:r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9369D285-2E43-A774-FA0B-98568D4A5106}"/>
              </a:ext>
            </a:extLst>
          </p:cNvPr>
          <p:cNvSpPr txBox="1"/>
          <p:nvPr/>
        </p:nvSpPr>
        <p:spPr>
          <a:xfrm>
            <a:off x="11293404" y="9620250"/>
            <a:ext cx="546261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 u="sng" spc="-63">
                <a:latin typeface="Enduro"/>
                <a:ea typeface="Enduro"/>
                <a:cs typeface="Enduro"/>
                <a:sym typeface="Enduro"/>
                <a:hlinkClick r:id="rId11" tooltip="https://www.go1.com/customer-success-hu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resources, check out our  Customer Success Hub</a:t>
            </a:r>
          </a:p>
        </p:txBody>
      </p:sp>
      <p:sp>
        <p:nvSpPr>
          <p:cNvPr id="82" name="TextBox 45">
            <a:extLst>
              <a:ext uri="{FF2B5EF4-FFF2-40B4-BE49-F238E27FC236}">
                <a16:creationId xmlns:a16="http://schemas.microsoft.com/office/drawing/2014/main" id="{79D15F06-51CF-0300-ECD5-1297916A46A5}"/>
              </a:ext>
            </a:extLst>
          </p:cNvPr>
          <p:cNvSpPr txBox="1"/>
          <p:nvPr/>
        </p:nvSpPr>
        <p:spPr>
          <a:xfrm>
            <a:off x="12121450" y="8676746"/>
            <a:ext cx="5137850" cy="43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Launch-day email - Go1 branded</a:t>
            </a:r>
          </a:p>
        </p:txBody>
      </p:sp>
      <p:sp>
        <p:nvSpPr>
          <p:cNvPr id="83" name="TextBox 46">
            <a:extLst>
              <a:ext uri="{FF2B5EF4-FFF2-40B4-BE49-F238E27FC236}">
                <a16:creationId xmlns:a16="http://schemas.microsoft.com/office/drawing/2014/main" id="{A1C82E68-5CEC-5554-A251-EA7196563840}"/>
              </a:ext>
            </a:extLst>
          </p:cNvPr>
          <p:cNvSpPr txBox="1"/>
          <p:nvPr/>
        </p:nvSpPr>
        <p:spPr>
          <a:xfrm>
            <a:off x="12109704" y="6882371"/>
            <a:ext cx="5576666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Learner one pager and FAQ</a:t>
            </a:r>
          </a:p>
        </p:txBody>
      </p:sp>
      <p:grpSp>
        <p:nvGrpSpPr>
          <p:cNvPr id="84" name="Group 13">
            <a:extLst>
              <a:ext uri="{FF2B5EF4-FFF2-40B4-BE49-F238E27FC236}">
                <a16:creationId xmlns:a16="http://schemas.microsoft.com/office/drawing/2014/main" id="{C21B530D-E0BA-493F-4B27-A3AAEE8AE705}"/>
              </a:ext>
            </a:extLst>
          </p:cNvPr>
          <p:cNvGrpSpPr/>
          <p:nvPr/>
        </p:nvGrpSpPr>
        <p:grpSpPr>
          <a:xfrm>
            <a:off x="11309215" y="3293642"/>
            <a:ext cx="528404" cy="528404"/>
            <a:chOff x="0" y="0"/>
            <a:chExt cx="1016276" cy="1016276"/>
          </a:xfrm>
        </p:grpSpPr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6A9F57BD-0260-8197-C3F1-FB1188FDAFC3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Freeform 33">
            <a:hlinkClick r:id="rId12" tooltip="https://go1-com.cdn.prismic.io/go1-com/aGIZz3fc4bHWi0XY_Go1LearnforAdmins-1-.pdf"/>
            <a:extLst>
              <a:ext uri="{FF2B5EF4-FFF2-40B4-BE49-F238E27FC236}">
                <a16:creationId xmlns:a16="http://schemas.microsoft.com/office/drawing/2014/main" id="{E9C0BEC9-CEFF-79CC-54B9-8F432069BF79}"/>
              </a:ext>
            </a:extLst>
          </p:cNvPr>
          <p:cNvSpPr/>
          <p:nvPr/>
        </p:nvSpPr>
        <p:spPr>
          <a:xfrm>
            <a:off x="11405017" y="3398430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7" y="0"/>
                </a:lnTo>
                <a:lnTo>
                  <a:pt x="348547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TextBox 37">
            <a:extLst>
              <a:ext uri="{FF2B5EF4-FFF2-40B4-BE49-F238E27FC236}">
                <a16:creationId xmlns:a16="http://schemas.microsoft.com/office/drawing/2014/main" id="{52ACBB8C-2CFE-37D0-8EBD-DA246AF6B6AA}"/>
              </a:ext>
            </a:extLst>
          </p:cNvPr>
          <p:cNvSpPr txBox="1"/>
          <p:nvPr/>
        </p:nvSpPr>
        <p:spPr>
          <a:xfrm>
            <a:off x="12164819" y="3318505"/>
            <a:ext cx="4370581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Admin platform demo</a:t>
            </a:r>
          </a:p>
        </p:txBody>
      </p:sp>
      <p:grpSp>
        <p:nvGrpSpPr>
          <p:cNvPr id="88" name="Group 13">
            <a:extLst>
              <a:ext uri="{FF2B5EF4-FFF2-40B4-BE49-F238E27FC236}">
                <a16:creationId xmlns:a16="http://schemas.microsoft.com/office/drawing/2014/main" id="{FDECB5CD-AF79-5FFD-7BF5-4A387249C5B4}"/>
              </a:ext>
            </a:extLst>
          </p:cNvPr>
          <p:cNvGrpSpPr/>
          <p:nvPr/>
        </p:nvGrpSpPr>
        <p:grpSpPr>
          <a:xfrm>
            <a:off x="11309215" y="5080326"/>
            <a:ext cx="528404" cy="528404"/>
            <a:chOff x="0" y="0"/>
            <a:chExt cx="1016276" cy="1016276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D99983D5-EC3F-C0E4-C6C4-F300F4EE6CE0}"/>
                </a:ext>
              </a:extLst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Freeform 33">
            <a:hlinkClick r:id="rId13" tooltip="https://go1-com.cdn.prismic.io/go1-com/aGIZz3fc4bHWi0XY_Go1LearnforAdmins-1-.pdf"/>
            <a:extLst>
              <a:ext uri="{FF2B5EF4-FFF2-40B4-BE49-F238E27FC236}">
                <a16:creationId xmlns:a16="http://schemas.microsoft.com/office/drawing/2014/main" id="{85D7B95E-0ED8-92ED-D9F8-84BB790B848B}"/>
              </a:ext>
            </a:extLst>
          </p:cNvPr>
          <p:cNvSpPr/>
          <p:nvPr/>
        </p:nvSpPr>
        <p:spPr>
          <a:xfrm>
            <a:off x="11405017" y="5214834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7" y="0"/>
                </a:lnTo>
                <a:lnTo>
                  <a:pt x="348547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1" name="TextBox 37">
            <a:extLst>
              <a:ext uri="{FF2B5EF4-FFF2-40B4-BE49-F238E27FC236}">
                <a16:creationId xmlns:a16="http://schemas.microsoft.com/office/drawing/2014/main" id="{EC7CF90C-FEA0-B489-8803-492275F30592}"/>
              </a:ext>
            </a:extLst>
          </p:cNvPr>
          <p:cNvSpPr txBox="1"/>
          <p:nvPr/>
        </p:nvSpPr>
        <p:spPr>
          <a:xfrm>
            <a:off x="12125932" y="5100438"/>
            <a:ext cx="4370581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2"/>
              </a:lnSpc>
            </a:pPr>
            <a:r>
              <a:rPr lang="en-US" sz="2601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Learner platform demo</a:t>
            </a:r>
          </a:p>
        </p:txBody>
      </p:sp>
      <p:sp>
        <p:nvSpPr>
          <p:cNvPr id="92" name="Freeform 33">
            <a:hlinkClick r:id="rId14" tooltip="https://go1-com.cdn.prismic.io/go1-com/aGIZz3fc4bHWi0XY_Go1LearnforAdmins-1-.pdf"/>
            <a:extLst>
              <a:ext uri="{FF2B5EF4-FFF2-40B4-BE49-F238E27FC236}">
                <a16:creationId xmlns:a16="http://schemas.microsoft.com/office/drawing/2014/main" id="{17B2EFF8-2046-7792-6640-723CF1C811B4}"/>
              </a:ext>
            </a:extLst>
          </p:cNvPr>
          <p:cNvSpPr/>
          <p:nvPr/>
        </p:nvSpPr>
        <p:spPr>
          <a:xfrm>
            <a:off x="11391620" y="6080498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7" y="0"/>
                </a:lnTo>
                <a:lnTo>
                  <a:pt x="348547" y="348548"/>
                </a:lnTo>
                <a:lnTo>
                  <a:pt x="0" y="34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Freeform 36">
            <a:hlinkClick r:id="rId15" tooltip="https://go1.sharepoint.com/:w:/s/MarketingTeam/EagehQlvcRBMnpXzHOtto4EBISuO6AfFRwD1K5yGh5EA2g?e=BZGVaN"/>
            <a:extLst>
              <a:ext uri="{FF2B5EF4-FFF2-40B4-BE49-F238E27FC236}">
                <a16:creationId xmlns:a16="http://schemas.microsoft.com/office/drawing/2014/main" id="{29B040DD-08F9-1AD9-62A2-9DA588FC6133}"/>
              </a:ext>
            </a:extLst>
          </p:cNvPr>
          <p:cNvSpPr/>
          <p:nvPr/>
        </p:nvSpPr>
        <p:spPr>
          <a:xfrm>
            <a:off x="11403366" y="8743618"/>
            <a:ext cx="348548" cy="348548"/>
          </a:xfrm>
          <a:custGeom>
            <a:avLst/>
            <a:gdLst/>
            <a:ahLst/>
            <a:cxnLst/>
            <a:rect l="l" t="t" r="r" b="b"/>
            <a:pathLst>
              <a:path w="348548" h="348548">
                <a:moveTo>
                  <a:pt x="0" y="0"/>
                </a:moveTo>
                <a:lnTo>
                  <a:pt x="348548" y="0"/>
                </a:lnTo>
                <a:lnTo>
                  <a:pt x="348548" y="348547"/>
                </a:lnTo>
                <a:lnTo>
                  <a:pt x="0" y="348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92491">
            <a:off x="12423652" y="182671"/>
            <a:ext cx="7348429" cy="7121325"/>
          </a:xfrm>
          <a:custGeom>
            <a:avLst/>
            <a:gdLst/>
            <a:ahLst/>
            <a:cxnLst/>
            <a:rect l="l" t="t" r="r" b="b"/>
            <a:pathLst>
              <a:path w="7348429" h="7121325">
                <a:moveTo>
                  <a:pt x="0" y="0"/>
                </a:moveTo>
                <a:lnTo>
                  <a:pt x="7348429" y="0"/>
                </a:lnTo>
                <a:lnTo>
                  <a:pt x="7348429" y="7121325"/>
                </a:lnTo>
                <a:lnTo>
                  <a:pt x="0" y="712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16588" y="-1734081"/>
            <a:ext cx="8405991" cy="7996038"/>
          </a:xfrm>
          <a:custGeom>
            <a:avLst/>
            <a:gdLst/>
            <a:ahLst/>
            <a:cxnLst/>
            <a:rect l="l" t="t" r="r" b="b"/>
            <a:pathLst>
              <a:path w="8405991" h="7996038">
                <a:moveTo>
                  <a:pt x="0" y="0"/>
                </a:moveTo>
                <a:lnTo>
                  <a:pt x="8405991" y="0"/>
                </a:lnTo>
                <a:lnTo>
                  <a:pt x="8405991" y="7996038"/>
                </a:lnTo>
                <a:lnTo>
                  <a:pt x="0" y="799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b="-18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27957" y="1730092"/>
            <a:ext cx="7324831" cy="5219205"/>
            <a:chOff x="0" y="0"/>
            <a:chExt cx="1929174" cy="1374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9174" cy="1374605"/>
            </a:xfrm>
            <a:custGeom>
              <a:avLst/>
              <a:gdLst/>
              <a:ahLst/>
              <a:cxnLst/>
              <a:rect l="l" t="t" r="r" b="b"/>
              <a:pathLst>
                <a:path w="1929174" h="1374605">
                  <a:moveTo>
                    <a:pt x="19025" y="0"/>
                  </a:moveTo>
                  <a:lnTo>
                    <a:pt x="1910149" y="0"/>
                  </a:lnTo>
                  <a:cubicBezTo>
                    <a:pt x="1920656" y="0"/>
                    <a:pt x="1929174" y="8518"/>
                    <a:pt x="1929174" y="19025"/>
                  </a:cubicBezTo>
                  <a:lnTo>
                    <a:pt x="1929174" y="1355580"/>
                  </a:lnTo>
                  <a:cubicBezTo>
                    <a:pt x="1929174" y="1360626"/>
                    <a:pt x="1927169" y="1365465"/>
                    <a:pt x="1923601" y="1369033"/>
                  </a:cubicBezTo>
                  <a:cubicBezTo>
                    <a:pt x="1920033" y="1372601"/>
                    <a:pt x="1915194" y="1374605"/>
                    <a:pt x="1910149" y="1374605"/>
                  </a:cubicBezTo>
                  <a:lnTo>
                    <a:pt x="19025" y="1374605"/>
                  </a:lnTo>
                  <a:cubicBezTo>
                    <a:pt x="13979" y="1374605"/>
                    <a:pt x="9140" y="1372601"/>
                    <a:pt x="5572" y="1369033"/>
                  </a:cubicBezTo>
                  <a:cubicBezTo>
                    <a:pt x="2004" y="1365465"/>
                    <a:pt x="0" y="1360626"/>
                    <a:pt x="0" y="1355580"/>
                  </a:cubicBezTo>
                  <a:lnTo>
                    <a:pt x="0" y="19025"/>
                  </a:lnTo>
                  <a:cubicBezTo>
                    <a:pt x="0" y="13979"/>
                    <a:pt x="2004" y="9140"/>
                    <a:pt x="5572" y="5572"/>
                  </a:cubicBezTo>
                  <a:cubicBezTo>
                    <a:pt x="9140" y="2004"/>
                    <a:pt x="13979" y="0"/>
                    <a:pt x="190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929174" cy="1384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38516" y="2432084"/>
            <a:ext cx="6852898" cy="3521695"/>
            <a:chOff x="0" y="0"/>
            <a:chExt cx="1804879" cy="927525"/>
          </a:xfrm>
        </p:grpSpPr>
        <p:sp>
          <p:nvSpPr>
            <p:cNvPr id="8" name="Freeform 8">
              <a:hlinkClick r:id="rId3" tooltip="https://go1-com.cdn.prismic.io/go1-com/aCN8fCdWJ-7kSCTS_TheL%26DPlaybookforEnablingBusyManagers.pdf"/>
            </p:cNvPr>
            <p:cNvSpPr/>
            <p:nvPr/>
          </p:nvSpPr>
          <p:spPr>
            <a:xfrm>
              <a:off x="0" y="0"/>
              <a:ext cx="1804879" cy="927525"/>
            </a:xfrm>
            <a:custGeom>
              <a:avLst/>
              <a:gdLst/>
              <a:ahLst/>
              <a:cxnLst/>
              <a:rect l="l" t="t" r="r" b="b"/>
              <a:pathLst>
                <a:path w="1804879" h="927525">
                  <a:moveTo>
                    <a:pt x="20335" y="0"/>
                  </a:moveTo>
                  <a:lnTo>
                    <a:pt x="1784543" y="0"/>
                  </a:lnTo>
                  <a:cubicBezTo>
                    <a:pt x="1795774" y="0"/>
                    <a:pt x="1804879" y="9104"/>
                    <a:pt x="1804879" y="20335"/>
                  </a:cubicBezTo>
                  <a:lnTo>
                    <a:pt x="1804879" y="907190"/>
                  </a:lnTo>
                  <a:cubicBezTo>
                    <a:pt x="1804879" y="912583"/>
                    <a:pt x="1802736" y="917755"/>
                    <a:pt x="1798923" y="921569"/>
                  </a:cubicBezTo>
                  <a:cubicBezTo>
                    <a:pt x="1795109" y="925382"/>
                    <a:pt x="1789937" y="927525"/>
                    <a:pt x="1784543" y="927525"/>
                  </a:cubicBezTo>
                  <a:lnTo>
                    <a:pt x="20335" y="927525"/>
                  </a:lnTo>
                  <a:cubicBezTo>
                    <a:pt x="9104" y="927525"/>
                    <a:pt x="0" y="918420"/>
                    <a:pt x="0" y="907190"/>
                  </a:cubicBezTo>
                  <a:lnTo>
                    <a:pt x="0" y="20335"/>
                  </a:lnTo>
                  <a:cubicBezTo>
                    <a:pt x="0" y="9104"/>
                    <a:pt x="9104" y="0"/>
                    <a:pt x="20335" y="0"/>
                  </a:cubicBezTo>
                  <a:close/>
                </a:path>
              </a:pathLst>
            </a:custGeom>
            <a:solidFill>
              <a:srgbClr val="FEE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804879" cy="937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7230" y="1305064"/>
            <a:ext cx="6601666" cy="1952724"/>
            <a:chOff x="0" y="0"/>
            <a:chExt cx="8802222" cy="26036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02222" cy="2603632"/>
            </a:xfrm>
            <a:custGeom>
              <a:avLst/>
              <a:gdLst/>
              <a:ahLst/>
              <a:cxnLst/>
              <a:rect l="l" t="t" r="r" b="b"/>
              <a:pathLst>
                <a:path w="8802222" h="2603632">
                  <a:moveTo>
                    <a:pt x="0" y="0"/>
                  </a:moveTo>
                  <a:lnTo>
                    <a:pt x="8802222" y="0"/>
                  </a:lnTo>
                  <a:lnTo>
                    <a:pt x="8802222" y="2603632"/>
                  </a:lnTo>
                  <a:lnTo>
                    <a:pt x="0" y="2603632"/>
                  </a:lnTo>
                  <a:close/>
                </a:path>
              </a:pathLst>
            </a:custGeom>
            <a:solidFill>
              <a:srgbClr val="FAF9F4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802222" cy="26036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99"/>
                </a:lnSpc>
              </a:pPr>
              <a:r>
                <a:rPr lang="en-US" sz="3999">
                  <a:solidFill>
                    <a:srgbClr val="394646"/>
                  </a:solidFill>
                  <a:latin typeface="Enduro Narrow"/>
                  <a:ea typeface="Enduro Narrow"/>
                  <a:cs typeface="Enduro Narrow"/>
                  <a:sym typeface="Enduro Narrow"/>
                </a:rPr>
                <a:t>Drive ongoing adoption and keep learners coming back</a:t>
              </a:r>
            </a:p>
            <a:p>
              <a:pPr algn="l">
                <a:lnSpc>
                  <a:spcPts val="4799"/>
                </a:lnSpc>
              </a:pPr>
              <a:endParaRPr lang="en-US" sz="3999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20284" y="2802481"/>
            <a:ext cx="528404" cy="528404"/>
            <a:chOff x="0" y="0"/>
            <a:chExt cx="1016276" cy="1016276"/>
          </a:xfrm>
        </p:grpSpPr>
        <p:sp>
          <p:nvSpPr>
            <p:cNvPr id="14" name="Freeform 14">
              <a:hlinkClick r:id="rId4" tooltip="https://go1.sharepoint.com/:w:/s/MarketingTeam/EagehQlvcRBMnpXzHOtto4EBlaay0QBQV3l02ASafyvb8g?e=Qj8pIK"/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20284" y="3724374"/>
            <a:ext cx="528404" cy="528404"/>
            <a:chOff x="0" y="0"/>
            <a:chExt cx="1016276" cy="1016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20284" y="4696339"/>
            <a:ext cx="528404" cy="528404"/>
            <a:chOff x="0" y="0"/>
            <a:chExt cx="1016276" cy="1016276"/>
          </a:xfrm>
        </p:grpSpPr>
        <p:sp>
          <p:nvSpPr>
            <p:cNvPr id="18" name="Freeform 18">
              <a:hlinkClick r:id="rId3" tooltip="https://go1-com.cdn.prismic.io/go1-com/aCN8fCdWJ-7kSCTS_TheL%26DPlaybookforEnablingBusyManagers.pdf"/>
            </p:cNvPr>
            <p:cNvSpPr/>
            <p:nvPr/>
          </p:nvSpPr>
          <p:spPr>
            <a:xfrm>
              <a:off x="0" y="0"/>
              <a:ext cx="1016254" cy="1016254"/>
            </a:xfrm>
            <a:custGeom>
              <a:avLst/>
              <a:gdLst/>
              <a:ahLst/>
              <a:cxnLst/>
              <a:rect l="l" t="t" r="r" b="b"/>
              <a:pathLst>
                <a:path w="1016254" h="1016254">
                  <a:moveTo>
                    <a:pt x="0" y="169418"/>
                  </a:moveTo>
                  <a:cubicBezTo>
                    <a:pt x="0" y="75819"/>
                    <a:pt x="75819" y="0"/>
                    <a:pt x="169418" y="0"/>
                  </a:cubicBezTo>
                  <a:lnTo>
                    <a:pt x="846836" y="0"/>
                  </a:lnTo>
                  <a:cubicBezTo>
                    <a:pt x="940435" y="0"/>
                    <a:pt x="1016254" y="75819"/>
                    <a:pt x="1016254" y="169418"/>
                  </a:cubicBezTo>
                  <a:lnTo>
                    <a:pt x="1016254" y="846836"/>
                  </a:lnTo>
                  <a:cubicBezTo>
                    <a:pt x="1016254" y="940435"/>
                    <a:pt x="940435" y="1016254"/>
                    <a:pt x="846836" y="1016254"/>
                  </a:cubicBezTo>
                  <a:lnTo>
                    <a:pt x="169418" y="1016254"/>
                  </a:lnTo>
                  <a:cubicBezTo>
                    <a:pt x="75819" y="1016254"/>
                    <a:pt x="0" y="940435"/>
                    <a:pt x="0" y="8468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0659" y="2734244"/>
            <a:ext cx="2227223" cy="481043"/>
            <a:chOff x="0" y="0"/>
            <a:chExt cx="360684" cy="779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0684" cy="77902"/>
            </a:xfrm>
            <a:custGeom>
              <a:avLst/>
              <a:gdLst/>
              <a:ahLst/>
              <a:cxnLst/>
              <a:rect l="l" t="t" r="r" b="b"/>
              <a:pathLst>
                <a:path w="360684" h="77902">
                  <a:moveTo>
                    <a:pt x="20856" y="0"/>
                  </a:moveTo>
                  <a:lnTo>
                    <a:pt x="339827" y="0"/>
                  </a:lnTo>
                  <a:cubicBezTo>
                    <a:pt x="351346" y="0"/>
                    <a:pt x="360684" y="9338"/>
                    <a:pt x="360684" y="20856"/>
                  </a:cubicBezTo>
                  <a:lnTo>
                    <a:pt x="360684" y="57045"/>
                  </a:lnTo>
                  <a:cubicBezTo>
                    <a:pt x="360684" y="68564"/>
                    <a:pt x="351346" y="77902"/>
                    <a:pt x="339827" y="77902"/>
                  </a:cubicBezTo>
                  <a:lnTo>
                    <a:pt x="20856" y="77902"/>
                  </a:lnTo>
                  <a:cubicBezTo>
                    <a:pt x="9338" y="77902"/>
                    <a:pt x="0" y="68564"/>
                    <a:pt x="0" y="57045"/>
                  </a:cubicBezTo>
                  <a:lnTo>
                    <a:pt x="0" y="20856"/>
                  </a:lnTo>
                  <a:cubicBezTo>
                    <a:pt x="0" y="9338"/>
                    <a:pt x="9338" y="0"/>
                    <a:pt x="20856" y="0"/>
                  </a:cubicBez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360684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Key decision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8241" y="585991"/>
            <a:ext cx="4533633" cy="518240"/>
            <a:chOff x="0" y="0"/>
            <a:chExt cx="1194043" cy="1364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94043" cy="136491"/>
            </a:xfrm>
            <a:custGeom>
              <a:avLst/>
              <a:gdLst/>
              <a:ahLst/>
              <a:cxnLst/>
              <a:rect l="l" t="t" r="r" b="b"/>
              <a:pathLst>
                <a:path w="1194043" h="136491">
                  <a:moveTo>
                    <a:pt x="10246" y="0"/>
                  </a:moveTo>
                  <a:lnTo>
                    <a:pt x="1183797" y="0"/>
                  </a:lnTo>
                  <a:cubicBezTo>
                    <a:pt x="1186515" y="0"/>
                    <a:pt x="1189121" y="1079"/>
                    <a:pt x="1191042" y="3001"/>
                  </a:cubicBezTo>
                  <a:cubicBezTo>
                    <a:pt x="1192964" y="4922"/>
                    <a:pt x="1194043" y="7529"/>
                    <a:pt x="1194043" y="10246"/>
                  </a:cubicBezTo>
                  <a:lnTo>
                    <a:pt x="1194043" y="126245"/>
                  </a:lnTo>
                  <a:cubicBezTo>
                    <a:pt x="1194043" y="131904"/>
                    <a:pt x="1189456" y="136491"/>
                    <a:pt x="1183797" y="136491"/>
                  </a:cubicBezTo>
                  <a:lnTo>
                    <a:pt x="10246" y="136491"/>
                  </a:lnTo>
                  <a:cubicBezTo>
                    <a:pt x="7529" y="136491"/>
                    <a:pt x="4922" y="135412"/>
                    <a:pt x="3001" y="133490"/>
                  </a:cubicBezTo>
                  <a:cubicBezTo>
                    <a:pt x="1079" y="131569"/>
                    <a:pt x="0" y="128963"/>
                    <a:pt x="0" y="126245"/>
                  </a:cubicBezTo>
                  <a:lnTo>
                    <a:pt x="0" y="10246"/>
                  </a:lnTo>
                  <a:cubicBezTo>
                    <a:pt x="0" y="7529"/>
                    <a:pt x="1079" y="4922"/>
                    <a:pt x="3001" y="3001"/>
                  </a:cubicBezTo>
                  <a:cubicBezTo>
                    <a:pt x="4922" y="1079"/>
                    <a:pt x="7529" y="0"/>
                    <a:pt x="10246" y="0"/>
                  </a:cubicBezTo>
                  <a:close/>
                </a:path>
              </a:pathLst>
            </a:custGeom>
            <a:solidFill>
              <a:srgbClr val="527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194043" cy="146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58668" y="3786310"/>
            <a:ext cx="428620" cy="428620"/>
            <a:chOff x="0" y="0"/>
            <a:chExt cx="152486" cy="1524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466084" y="3926900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8" y="0"/>
                </a:lnTo>
                <a:lnTo>
                  <a:pt x="213788" y="147441"/>
                </a:lnTo>
                <a:lnTo>
                  <a:pt x="0" y="147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3138937" y="2734244"/>
            <a:ext cx="6756304" cy="481043"/>
            <a:chOff x="0" y="0"/>
            <a:chExt cx="1094138" cy="7790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94138" cy="77902"/>
            </a:xfrm>
            <a:custGeom>
              <a:avLst/>
              <a:gdLst/>
              <a:ahLst/>
              <a:cxnLst/>
              <a:rect l="l" t="t" r="r" b="b"/>
              <a:pathLst>
                <a:path w="1094138" h="77902">
                  <a:moveTo>
                    <a:pt x="6875" y="0"/>
                  </a:moveTo>
                  <a:lnTo>
                    <a:pt x="1087263" y="0"/>
                  </a:lnTo>
                  <a:cubicBezTo>
                    <a:pt x="1089086" y="0"/>
                    <a:pt x="1090835" y="724"/>
                    <a:pt x="1092124" y="2014"/>
                  </a:cubicBezTo>
                  <a:cubicBezTo>
                    <a:pt x="1093413" y="3303"/>
                    <a:pt x="1094138" y="5052"/>
                    <a:pt x="1094138" y="6875"/>
                  </a:cubicBezTo>
                  <a:lnTo>
                    <a:pt x="1094138" y="71026"/>
                  </a:lnTo>
                  <a:cubicBezTo>
                    <a:pt x="1094138" y="72850"/>
                    <a:pt x="1093413" y="74599"/>
                    <a:pt x="1092124" y="75888"/>
                  </a:cubicBezTo>
                  <a:cubicBezTo>
                    <a:pt x="1090835" y="77177"/>
                    <a:pt x="1089086" y="77902"/>
                    <a:pt x="1087263" y="77902"/>
                  </a:cubicBezTo>
                  <a:lnTo>
                    <a:pt x="6875" y="77902"/>
                  </a:lnTo>
                  <a:cubicBezTo>
                    <a:pt x="5052" y="77902"/>
                    <a:pt x="3303" y="77177"/>
                    <a:pt x="2014" y="75888"/>
                  </a:cubicBezTo>
                  <a:cubicBezTo>
                    <a:pt x="724" y="74599"/>
                    <a:pt x="0" y="72850"/>
                    <a:pt x="0" y="71026"/>
                  </a:cubicBezTo>
                  <a:lnTo>
                    <a:pt x="0" y="6875"/>
                  </a:lnTo>
                  <a:cubicBezTo>
                    <a:pt x="0" y="5052"/>
                    <a:pt x="724" y="3303"/>
                    <a:pt x="2014" y="2014"/>
                  </a:cubicBezTo>
                  <a:cubicBezTo>
                    <a:pt x="3303" y="724"/>
                    <a:pt x="5052" y="0"/>
                    <a:pt x="6875" y="0"/>
                  </a:cubicBezTo>
                  <a:close/>
                </a:path>
              </a:pathLst>
            </a:custGeom>
            <a:solidFill>
              <a:srgbClr val="DEF1D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094138" cy="87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94646"/>
                  </a:solidFill>
                  <a:latin typeface="Enduro"/>
                  <a:ea typeface="Enduro"/>
                  <a:cs typeface="Enduro"/>
                  <a:sym typeface="Enduro"/>
                </a:rPr>
                <a:t>Go1's recommendation</a:t>
              </a:r>
            </a:p>
          </p:txBody>
        </p:sp>
      </p:grpSp>
      <p:graphicFrame>
        <p:nvGraphicFramePr>
          <p:cNvPr id="32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74836"/>
              </p:ext>
            </p:extLst>
          </p:nvPr>
        </p:nvGraphicFramePr>
        <p:xfrm>
          <a:off x="810659" y="3370083"/>
          <a:ext cx="9483947" cy="6679073"/>
        </p:xfrm>
        <a:graphic>
          <a:graphicData uri="http://schemas.openxmlformats.org/drawingml/2006/table">
            <a:tbl>
              <a:tblPr/>
              <a:tblGrid>
                <a:gridCol w="212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8864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How do we keep learners engaged after launch?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Plan a monthly cadence of content promotion — use themes (e.g. “Leadership Month”) or tie into business campaigns. Spotlight a few relevant courses or playlists regularly. Use your intranet, internal newsletters, or Slack to keep Go1 top of mind.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864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What tactics work best to build a learning culture?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Highlight learner success stories, celebrate top learners, and invite leaders to share what they’re learning. Promote Go1 in team meetings, department updates, or as part of onboarding. Run a contest or award to reward engagement.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345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What activities should I aim for over 30, 60, or 90 days?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30 days: </a:t>
                      </a:r>
                      <a:endParaRPr lang="en-US" sz="1100"/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Get started with a few playlists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Spotlight and promote a few pieces of content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Check with your admins that they feel comfortable using the platform</a:t>
                      </a:r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60 days: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spc="-62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Start digging into content insights to see what’s resonating with learners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spc="-62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Launch a campaign or theme (e.g. “Skills Month” or “Wellbeing Week”)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spc="-62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Host a spotlight session or town hall about key learning topics</a:t>
                      </a:r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 b="1">
                          <a:solidFill>
                            <a:srgbClr val="394646"/>
                          </a:solidFill>
                          <a:latin typeface="Enduro Bold"/>
                          <a:ea typeface="Enduro Bold"/>
                          <a:cs typeface="Enduro Bold"/>
                          <a:sym typeface="Enduro Bold"/>
                        </a:rPr>
                        <a:t>90 days: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spc="-65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Launch a learner survey or pulse check to gather feedback</a:t>
                      </a:r>
                    </a:p>
                    <a:p>
                      <a:pPr marL="345439" lvl="1" indent="-172720" algn="l">
                        <a:lnSpc>
                          <a:spcPts val="2239"/>
                        </a:lnSpc>
                        <a:buFont typeface="Arial"/>
                        <a:buChar char="•"/>
                      </a:pPr>
                      <a:r>
                        <a:rPr lang="en-US" sz="1599" spc="-65">
                          <a:solidFill>
                            <a:srgbClr val="394646"/>
                          </a:solidFill>
                          <a:latin typeface="Enduro"/>
                          <a:ea typeface="Enduro"/>
                          <a:cs typeface="Enduro"/>
                          <a:sym typeface="Enduro"/>
                        </a:rPr>
                        <a:t>Share top-used content or completion stats in a company-wide update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BF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Freeform 33">
            <a:hlinkClick r:id="rId6" action="ppaction://hlinksldjump"/>
          </p:cNvPr>
          <p:cNvSpPr/>
          <p:nvPr/>
        </p:nvSpPr>
        <p:spPr>
          <a:xfrm>
            <a:off x="11126464" y="2887405"/>
            <a:ext cx="339539" cy="339539"/>
          </a:xfrm>
          <a:custGeom>
            <a:avLst/>
            <a:gdLst/>
            <a:ahLst/>
            <a:cxnLst/>
            <a:rect l="l" t="t" r="r" b="b"/>
            <a:pathLst>
              <a:path w="339539" h="339539">
                <a:moveTo>
                  <a:pt x="0" y="0"/>
                </a:moveTo>
                <a:lnTo>
                  <a:pt x="339539" y="0"/>
                </a:lnTo>
                <a:lnTo>
                  <a:pt x="339539" y="339539"/>
                </a:lnTo>
                <a:lnTo>
                  <a:pt x="0" y="339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382040" y="5344291"/>
            <a:ext cx="428620" cy="428620"/>
            <a:chOff x="0" y="0"/>
            <a:chExt cx="152486" cy="15248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489455" y="5484880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9" y="0"/>
                </a:lnTo>
                <a:lnTo>
                  <a:pt x="213789" y="147441"/>
                </a:lnTo>
                <a:lnTo>
                  <a:pt x="0" y="147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>
            <a:hlinkClick r:id="rId8" tooltip="https://help.go1.com/en/"/>
          </p:cNvPr>
          <p:cNvSpPr/>
          <p:nvPr/>
        </p:nvSpPr>
        <p:spPr>
          <a:xfrm>
            <a:off x="11126464" y="4781363"/>
            <a:ext cx="339539" cy="339539"/>
          </a:xfrm>
          <a:custGeom>
            <a:avLst/>
            <a:gdLst/>
            <a:ahLst/>
            <a:cxnLst/>
            <a:rect l="l" t="t" r="r" b="b"/>
            <a:pathLst>
              <a:path w="339539" h="339539">
                <a:moveTo>
                  <a:pt x="0" y="0"/>
                </a:moveTo>
                <a:lnTo>
                  <a:pt x="339539" y="0"/>
                </a:lnTo>
                <a:lnTo>
                  <a:pt x="339539" y="339538"/>
                </a:lnTo>
                <a:lnTo>
                  <a:pt x="0" y="339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hlinkClick r:id="rId9" tooltip="https://go1-com.cdn.prismic.io/go1-com/aCN73idWJ-7kSCS6_ImpactTool.pdf"/>
          </p:cNvPr>
          <p:cNvSpPr/>
          <p:nvPr/>
        </p:nvSpPr>
        <p:spPr>
          <a:xfrm>
            <a:off x="11114717" y="3813361"/>
            <a:ext cx="339539" cy="339539"/>
          </a:xfrm>
          <a:custGeom>
            <a:avLst/>
            <a:gdLst/>
            <a:ahLst/>
            <a:cxnLst/>
            <a:rect l="l" t="t" r="r" b="b"/>
            <a:pathLst>
              <a:path w="339539" h="339539">
                <a:moveTo>
                  <a:pt x="0" y="0"/>
                </a:moveTo>
                <a:lnTo>
                  <a:pt x="339539" y="0"/>
                </a:lnTo>
                <a:lnTo>
                  <a:pt x="339539" y="339539"/>
                </a:lnTo>
                <a:lnTo>
                  <a:pt x="0" y="339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11848331" y="2813974"/>
            <a:ext cx="577307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Other adoption &amp; Engagement ideas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848331" y="3766629"/>
            <a:ext cx="544003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Improving impact playbook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848331" y="4724213"/>
            <a:ext cx="56430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Go1 Help Center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791647" y="1816157"/>
            <a:ext cx="6496353" cy="52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Top post-launch resources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93404" y="6457202"/>
            <a:ext cx="546261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 u="sng" spc="-63">
                <a:latin typeface="Enduro"/>
                <a:ea typeface="Enduro"/>
                <a:cs typeface="Enduro"/>
                <a:sym typeface="Enduro"/>
                <a:hlinkClick r:id="rId10" tooltip="https://www.go1.com/customer-success-hu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resources, check out our  Customer Success Hub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0" y="683203"/>
            <a:ext cx="4098063" cy="31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Enduro"/>
                <a:ea typeface="Enduro"/>
                <a:cs typeface="Enduro"/>
                <a:sym typeface="Enduro"/>
              </a:rPr>
              <a:t>Drive adoption &amp; engagement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382040" y="7808207"/>
            <a:ext cx="428620" cy="428620"/>
            <a:chOff x="0" y="0"/>
            <a:chExt cx="152486" cy="15248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2486" cy="152486"/>
            </a:xfrm>
            <a:custGeom>
              <a:avLst/>
              <a:gdLst/>
              <a:ahLst/>
              <a:cxnLst/>
              <a:rect l="l" t="t" r="r" b="b"/>
              <a:pathLst>
                <a:path w="152486" h="152486">
                  <a:moveTo>
                    <a:pt x="76243" y="0"/>
                  </a:moveTo>
                  <a:lnTo>
                    <a:pt x="76243" y="0"/>
                  </a:lnTo>
                  <a:cubicBezTo>
                    <a:pt x="118350" y="0"/>
                    <a:pt x="152486" y="34135"/>
                    <a:pt x="152486" y="76243"/>
                  </a:cubicBezTo>
                  <a:lnTo>
                    <a:pt x="152486" y="76243"/>
                  </a:lnTo>
                  <a:cubicBezTo>
                    <a:pt x="152486" y="96464"/>
                    <a:pt x="144453" y="115856"/>
                    <a:pt x="130155" y="130155"/>
                  </a:cubicBezTo>
                  <a:cubicBezTo>
                    <a:pt x="115856" y="144453"/>
                    <a:pt x="96464" y="152486"/>
                    <a:pt x="76243" y="152486"/>
                  </a:cubicBezTo>
                  <a:lnTo>
                    <a:pt x="76243" y="152486"/>
                  </a:lnTo>
                  <a:cubicBezTo>
                    <a:pt x="56022" y="152486"/>
                    <a:pt x="36629" y="144453"/>
                    <a:pt x="22331" y="130155"/>
                  </a:cubicBezTo>
                  <a:cubicBezTo>
                    <a:pt x="8033" y="115856"/>
                    <a:pt x="0" y="96464"/>
                    <a:pt x="0" y="76243"/>
                  </a:cubicBezTo>
                  <a:lnTo>
                    <a:pt x="0" y="76243"/>
                  </a:lnTo>
                  <a:cubicBezTo>
                    <a:pt x="0" y="56022"/>
                    <a:pt x="8033" y="36629"/>
                    <a:pt x="22331" y="22331"/>
                  </a:cubicBezTo>
                  <a:cubicBezTo>
                    <a:pt x="36629" y="8033"/>
                    <a:pt x="56022" y="0"/>
                    <a:pt x="76243" y="0"/>
                  </a:cubicBezTo>
                  <a:close/>
                </a:path>
              </a:pathLst>
            </a:custGeom>
            <a:solidFill>
              <a:srgbClr val="FFDD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52486" cy="190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489455" y="7948797"/>
            <a:ext cx="213789" cy="147441"/>
          </a:xfrm>
          <a:custGeom>
            <a:avLst/>
            <a:gdLst/>
            <a:ahLst/>
            <a:cxnLst/>
            <a:rect l="l" t="t" r="r" b="b"/>
            <a:pathLst>
              <a:path w="213789" h="147441">
                <a:moveTo>
                  <a:pt x="0" y="0"/>
                </a:moveTo>
                <a:lnTo>
                  <a:pt x="213789" y="0"/>
                </a:lnTo>
                <a:lnTo>
                  <a:pt x="213789" y="147440"/>
                </a:lnTo>
                <a:lnTo>
                  <a:pt x="0" y="147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725674" y="9258300"/>
            <a:ext cx="606051" cy="304800"/>
          </a:xfrm>
          <a:custGeom>
            <a:avLst/>
            <a:gdLst/>
            <a:ahLst/>
            <a:cxnLst/>
            <a:rect l="l" t="t" r="r" b="b"/>
            <a:pathLst>
              <a:path w="606051" h="304800">
                <a:moveTo>
                  <a:pt x="0" y="0"/>
                </a:moveTo>
                <a:lnTo>
                  <a:pt x="606051" y="0"/>
                </a:lnTo>
                <a:lnTo>
                  <a:pt x="606051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4451" y="2745629"/>
            <a:ext cx="1879773" cy="5933693"/>
            <a:chOff x="0" y="0"/>
            <a:chExt cx="495084" cy="15627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084" cy="1562783"/>
            </a:xfrm>
            <a:custGeom>
              <a:avLst/>
              <a:gdLst/>
              <a:ahLst/>
              <a:cxnLst/>
              <a:rect l="l" t="t" r="r" b="b"/>
              <a:pathLst>
                <a:path w="495084" h="1562783">
                  <a:moveTo>
                    <a:pt x="0" y="0"/>
                  </a:moveTo>
                  <a:lnTo>
                    <a:pt x="495084" y="0"/>
                  </a:lnTo>
                  <a:lnTo>
                    <a:pt x="495084" y="1562783"/>
                  </a:lnTo>
                  <a:lnTo>
                    <a:pt x="0" y="1562783"/>
                  </a:ln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5084" cy="158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19797" y="2751592"/>
            <a:ext cx="14401780" cy="757445"/>
            <a:chOff x="0" y="0"/>
            <a:chExt cx="3793061" cy="1994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3061" cy="199492"/>
            </a:xfrm>
            <a:custGeom>
              <a:avLst/>
              <a:gdLst/>
              <a:ahLst/>
              <a:cxnLst/>
              <a:rect l="l" t="t" r="r" b="b"/>
              <a:pathLst>
                <a:path w="3793061" h="199492">
                  <a:moveTo>
                    <a:pt x="0" y="0"/>
                  </a:moveTo>
                  <a:lnTo>
                    <a:pt x="3793061" y="0"/>
                  </a:lnTo>
                  <a:lnTo>
                    <a:pt x="3793061" y="199492"/>
                  </a:lnTo>
                  <a:lnTo>
                    <a:pt x="0" y="199492"/>
                  </a:lnTo>
                  <a:close/>
                </a:path>
              </a:pathLst>
            </a:custGeom>
            <a:solidFill>
              <a:srgbClr val="FEE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793061" cy="21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5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3119797" y="5284059"/>
            <a:ext cx="14401780" cy="0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3119797" y="7061462"/>
            <a:ext cx="14401780" cy="0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6065683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8833059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1586148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4295192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6060921" y="543407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V="1">
            <a:off x="8828297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11581385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4290430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6060921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8828297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1581385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4290430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66423" y="907685"/>
            <a:ext cx="16755155" cy="7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5600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Example launch action-plan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7477" y="2932842"/>
            <a:ext cx="964521" cy="362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  <a:spcBef>
                <a:spcPct val="0"/>
              </a:spcBef>
            </a:pPr>
            <a:r>
              <a:rPr lang="en-US" sz="2400" b="1" spc="-28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Step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07858" y="3954331"/>
            <a:ext cx="2353038" cy="8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Build excitement! Include why the organization is doing this – what’s the L&amp;D driver, and what will happen next.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7477" y="4235714"/>
            <a:ext cx="1041645" cy="22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Objective: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7477" y="5836509"/>
            <a:ext cx="1207726" cy="6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Action to take as launch lead: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27477" y="7698753"/>
            <a:ext cx="1041645" cy="6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Timing: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b="1" spc="-16">
              <a:solidFill>
                <a:srgbClr val="394646"/>
              </a:solidFill>
              <a:latin typeface="Enduro Bold"/>
              <a:ea typeface="Enduro Bold"/>
              <a:cs typeface="Enduro Bold"/>
              <a:sym typeface="Enduro Bold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Channels: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93570" y="5510278"/>
            <a:ext cx="2353038" cy="43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Stakeholder engagement and expectation setting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07858" y="7380549"/>
            <a:ext cx="2353038" cy="13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Timing: 5 weeks before launch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Channel(s): Email, Slack/Teams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270471" y="3954331"/>
            <a:ext cx="2353038" cy="10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Finalize your playlists or library setup and map out comms touchpoints for different audiences (learners, managers, execs).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70471" y="5510278"/>
            <a:ext cx="2353038" cy="10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Login and use Go1's AI curation capabilities, work with your CSM, or book a call with Go1's Learning Services team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33084" y="5510278"/>
            <a:ext cx="2353038" cy="10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Send launch messages across key channels, tailored by audience 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033084" y="7380549"/>
            <a:ext cx="2353038" cy="13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Morning of launch day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Channel(s): Email, Slack/Teams, intranet, digital signage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270471" y="7380549"/>
            <a:ext cx="2353038" cy="8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Timing: 1 week before launch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Channel(s): Shared document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033084" y="3954331"/>
            <a:ext cx="2331016" cy="6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Deliver a coordinated message to all launch audiences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73676" y="3954331"/>
            <a:ext cx="2331016" cy="8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Understand how learners are responding to Go1 and what’s working or needs improvement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73676" y="5510278"/>
            <a:ext cx="2331016" cy="13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Run a short survey or pulse using a form or your survey tool. Ask about content relevance, ease of access, and motivation to return 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1773676" y="7380549"/>
            <a:ext cx="2331016" cy="13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Timing: 1–2 weeks post-launch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Channel(s): Slack/Teams, email, survey tool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519030" y="3954331"/>
            <a:ext cx="2740270" cy="6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Create ongoing interest with a content campaign or spotlight (e.g. Skills Month, AI focus)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514267" y="5510278"/>
            <a:ext cx="3007310" cy="8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Launch a themed campaign around a learning topic like Wellbeing, Leadership, or AI. Create a quick post and suggest relevant playlists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514267" y="7380549"/>
            <a:ext cx="2331016" cy="13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Timing: 3–4 weeks post-launch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Channel(s): Email, intranet, Slack/Teams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endParaRPr lang="en-US" sz="1400" spc="-16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507858" y="2878016"/>
            <a:ext cx="2034814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Announcement &amp; teaser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270471" y="2878016"/>
            <a:ext cx="2331016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Curate content and prep your comms plan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33084" y="2878016"/>
            <a:ext cx="2331016" cy="24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Internal comms go-live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73676" y="2878016"/>
            <a:ext cx="2033167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Send a learner survey or pulse check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514267" y="2878016"/>
            <a:ext cx="2033167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Launch a content theme</a:t>
            </a:r>
          </a:p>
        </p:txBody>
      </p:sp>
      <p:sp>
        <p:nvSpPr>
          <p:cNvPr id="48" name="Freeform 48" descr="Megaphone outline"/>
          <p:cNvSpPr/>
          <p:nvPr/>
        </p:nvSpPr>
        <p:spPr>
          <a:xfrm>
            <a:off x="4240176" y="2025515"/>
            <a:ext cx="570176" cy="570176"/>
          </a:xfrm>
          <a:custGeom>
            <a:avLst/>
            <a:gdLst/>
            <a:ahLst/>
            <a:cxnLst/>
            <a:rect l="l" t="t" r="r" b="b"/>
            <a:pathLst>
              <a:path w="570176" h="570176">
                <a:moveTo>
                  <a:pt x="0" y="0"/>
                </a:moveTo>
                <a:lnTo>
                  <a:pt x="570177" y="0"/>
                </a:lnTo>
                <a:lnTo>
                  <a:pt x="570177" y="570176"/>
                </a:lnTo>
                <a:lnTo>
                  <a:pt x="0" y="57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 descr="Megaphone outline"/>
          <p:cNvSpPr/>
          <p:nvPr/>
        </p:nvSpPr>
        <p:spPr>
          <a:xfrm>
            <a:off x="9924515" y="2025515"/>
            <a:ext cx="570176" cy="570176"/>
          </a:xfrm>
          <a:custGeom>
            <a:avLst/>
            <a:gdLst/>
            <a:ahLst/>
            <a:cxnLst/>
            <a:rect l="l" t="t" r="r" b="b"/>
            <a:pathLst>
              <a:path w="570176" h="570176">
                <a:moveTo>
                  <a:pt x="0" y="0"/>
                </a:moveTo>
                <a:lnTo>
                  <a:pt x="570177" y="0"/>
                </a:lnTo>
                <a:lnTo>
                  <a:pt x="570177" y="570176"/>
                </a:lnTo>
                <a:lnTo>
                  <a:pt x="0" y="57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 descr="Bell outline"/>
          <p:cNvSpPr/>
          <p:nvPr/>
        </p:nvSpPr>
        <p:spPr>
          <a:xfrm>
            <a:off x="12703574" y="2057730"/>
            <a:ext cx="471221" cy="471221"/>
          </a:xfrm>
          <a:custGeom>
            <a:avLst/>
            <a:gdLst/>
            <a:ahLst/>
            <a:cxnLst/>
            <a:rect l="l" t="t" r="r" b="b"/>
            <a:pathLst>
              <a:path w="471221" h="471221">
                <a:moveTo>
                  <a:pt x="0" y="0"/>
                </a:moveTo>
                <a:lnTo>
                  <a:pt x="471220" y="0"/>
                </a:lnTo>
                <a:lnTo>
                  <a:pt x="471220" y="471221"/>
                </a:lnTo>
                <a:lnTo>
                  <a:pt x="0" y="471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 descr="Information outline"/>
          <p:cNvSpPr/>
          <p:nvPr/>
        </p:nvSpPr>
        <p:spPr>
          <a:xfrm>
            <a:off x="7194117" y="2057730"/>
            <a:ext cx="505745" cy="505745"/>
          </a:xfrm>
          <a:custGeom>
            <a:avLst/>
            <a:gdLst/>
            <a:ahLst/>
            <a:cxnLst/>
            <a:rect l="l" t="t" r="r" b="b"/>
            <a:pathLst>
              <a:path w="505745" h="505745">
                <a:moveTo>
                  <a:pt x="0" y="0"/>
                </a:moveTo>
                <a:lnTo>
                  <a:pt x="505746" y="0"/>
                </a:lnTo>
                <a:lnTo>
                  <a:pt x="505746" y="505746"/>
                </a:lnTo>
                <a:lnTo>
                  <a:pt x="0" y="50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 descr="Information outline"/>
          <p:cNvSpPr/>
          <p:nvPr/>
        </p:nvSpPr>
        <p:spPr>
          <a:xfrm>
            <a:off x="15426903" y="2057730"/>
            <a:ext cx="505745" cy="505745"/>
          </a:xfrm>
          <a:custGeom>
            <a:avLst/>
            <a:gdLst/>
            <a:ahLst/>
            <a:cxnLst/>
            <a:rect l="l" t="t" r="r" b="b"/>
            <a:pathLst>
              <a:path w="505745" h="505745">
                <a:moveTo>
                  <a:pt x="0" y="0"/>
                </a:moveTo>
                <a:lnTo>
                  <a:pt x="505745" y="0"/>
                </a:lnTo>
                <a:lnTo>
                  <a:pt x="505745" y="505746"/>
                </a:lnTo>
                <a:lnTo>
                  <a:pt x="0" y="50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3" name="Group 53"/>
          <p:cNvGrpSpPr/>
          <p:nvPr/>
        </p:nvGrpSpPr>
        <p:grpSpPr>
          <a:xfrm>
            <a:off x="3008714" y="8974596"/>
            <a:ext cx="5824346" cy="436104"/>
            <a:chOff x="0" y="0"/>
            <a:chExt cx="1533984" cy="11485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533984" cy="114859"/>
            </a:xfrm>
            <a:custGeom>
              <a:avLst/>
              <a:gdLst/>
              <a:ahLst/>
              <a:cxnLst/>
              <a:rect l="l" t="t" r="r" b="b"/>
              <a:pathLst>
                <a:path w="1533984" h="114859">
                  <a:moveTo>
                    <a:pt x="0" y="0"/>
                  </a:moveTo>
                  <a:lnTo>
                    <a:pt x="1533984" y="0"/>
                  </a:lnTo>
                  <a:lnTo>
                    <a:pt x="1533984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9B46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9525"/>
              <a:ext cx="1533984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Pre-launch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890078" y="8965071"/>
            <a:ext cx="2724645" cy="436104"/>
            <a:chOff x="0" y="0"/>
            <a:chExt cx="717602" cy="11485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17602" cy="114859"/>
            </a:xfrm>
            <a:custGeom>
              <a:avLst/>
              <a:gdLst/>
              <a:ahLst/>
              <a:cxnLst/>
              <a:rect l="l" t="t" r="r" b="b"/>
              <a:pathLst>
                <a:path w="717602" h="114859">
                  <a:moveTo>
                    <a:pt x="0" y="0"/>
                  </a:moveTo>
                  <a:lnTo>
                    <a:pt x="717602" y="0"/>
                  </a:lnTo>
                  <a:lnTo>
                    <a:pt x="717602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DAAB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9525"/>
              <a:ext cx="717602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Launch day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1683482" y="8965071"/>
            <a:ext cx="5838096" cy="436104"/>
            <a:chOff x="0" y="0"/>
            <a:chExt cx="1537605" cy="11485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537605" cy="114859"/>
            </a:xfrm>
            <a:custGeom>
              <a:avLst/>
              <a:gdLst/>
              <a:ahLst/>
              <a:cxnLst/>
              <a:rect l="l" t="t" r="r" b="b"/>
              <a:pathLst>
                <a:path w="1537605" h="114859">
                  <a:moveTo>
                    <a:pt x="0" y="0"/>
                  </a:moveTo>
                  <a:lnTo>
                    <a:pt x="1537605" y="0"/>
                  </a:lnTo>
                  <a:lnTo>
                    <a:pt x="1537605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527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9525"/>
              <a:ext cx="1537605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Post-launch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725674" y="9258300"/>
            <a:ext cx="606051" cy="304800"/>
          </a:xfrm>
          <a:custGeom>
            <a:avLst/>
            <a:gdLst/>
            <a:ahLst/>
            <a:cxnLst/>
            <a:rect l="l" t="t" r="r" b="b"/>
            <a:pathLst>
              <a:path w="606051" h="304800">
                <a:moveTo>
                  <a:pt x="0" y="0"/>
                </a:moveTo>
                <a:lnTo>
                  <a:pt x="606051" y="0"/>
                </a:lnTo>
                <a:lnTo>
                  <a:pt x="606051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24451" y="2745629"/>
            <a:ext cx="1879773" cy="5933693"/>
            <a:chOff x="0" y="0"/>
            <a:chExt cx="495084" cy="15627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084" cy="1562783"/>
            </a:xfrm>
            <a:custGeom>
              <a:avLst/>
              <a:gdLst/>
              <a:ahLst/>
              <a:cxnLst/>
              <a:rect l="l" t="t" r="r" b="b"/>
              <a:pathLst>
                <a:path w="495084" h="1562783">
                  <a:moveTo>
                    <a:pt x="0" y="0"/>
                  </a:moveTo>
                  <a:lnTo>
                    <a:pt x="495084" y="0"/>
                  </a:lnTo>
                  <a:lnTo>
                    <a:pt x="495084" y="1562783"/>
                  </a:lnTo>
                  <a:lnTo>
                    <a:pt x="0" y="1562783"/>
                  </a:lnTo>
                  <a:close/>
                </a:path>
              </a:pathLst>
            </a:custGeom>
            <a:solidFill>
              <a:srgbClr val="D3E9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5084" cy="158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19797" y="2751592"/>
            <a:ext cx="14401780" cy="757445"/>
            <a:chOff x="0" y="0"/>
            <a:chExt cx="3793061" cy="1994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3061" cy="199492"/>
            </a:xfrm>
            <a:custGeom>
              <a:avLst/>
              <a:gdLst/>
              <a:ahLst/>
              <a:cxnLst/>
              <a:rect l="l" t="t" r="r" b="b"/>
              <a:pathLst>
                <a:path w="3793061" h="199492">
                  <a:moveTo>
                    <a:pt x="0" y="0"/>
                  </a:moveTo>
                  <a:lnTo>
                    <a:pt x="3793061" y="0"/>
                  </a:lnTo>
                  <a:lnTo>
                    <a:pt x="3793061" y="199492"/>
                  </a:lnTo>
                  <a:lnTo>
                    <a:pt x="0" y="199492"/>
                  </a:lnTo>
                  <a:close/>
                </a:path>
              </a:pathLst>
            </a:custGeom>
            <a:solidFill>
              <a:srgbClr val="FEE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793061" cy="21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5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3119797" y="5284059"/>
            <a:ext cx="14401780" cy="0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3119797" y="7061462"/>
            <a:ext cx="14401780" cy="0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6065683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8833059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1586148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4295192" y="3661437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6060921" y="543407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V="1">
            <a:off x="8828297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11581385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4290430" y="5374466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6060921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8828297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1581385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4290430" y="7206718"/>
            <a:ext cx="0" cy="1472603"/>
          </a:xfrm>
          <a:prstGeom prst="line">
            <a:avLst/>
          </a:prstGeom>
          <a:ln w="9525" cap="flat">
            <a:solidFill>
              <a:srgbClr val="242C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66423" y="907685"/>
            <a:ext cx="16755155" cy="7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5600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Your launch action-plan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7477" y="2932843"/>
            <a:ext cx="718177" cy="362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  <a:spcBef>
                <a:spcPct val="0"/>
              </a:spcBef>
            </a:pPr>
            <a:r>
              <a:rPr lang="en-US" sz="2400" b="1" spc="-28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Step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7477" y="4235714"/>
            <a:ext cx="1041645" cy="22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Objective: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7477" y="5836509"/>
            <a:ext cx="1207726" cy="6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Action to take as launch lead: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7477" y="7698753"/>
            <a:ext cx="1041645" cy="43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Timing:</a:t>
            </a:r>
          </a:p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b="1" spc="-16">
                <a:solidFill>
                  <a:srgbClr val="394646"/>
                </a:solidFill>
                <a:latin typeface="Enduro Bold"/>
                <a:ea typeface="Enduro Bold"/>
                <a:cs typeface="Enduro Bold"/>
                <a:sym typeface="Enduro Bold"/>
              </a:rPr>
              <a:t>Channel(s):</a:t>
            </a:r>
          </a:p>
        </p:txBody>
      </p:sp>
      <p:sp>
        <p:nvSpPr>
          <p:cNvPr id="28" name="Freeform 28" descr="Megaphone outline"/>
          <p:cNvSpPr/>
          <p:nvPr/>
        </p:nvSpPr>
        <p:spPr>
          <a:xfrm>
            <a:off x="4240176" y="2025515"/>
            <a:ext cx="570176" cy="570176"/>
          </a:xfrm>
          <a:custGeom>
            <a:avLst/>
            <a:gdLst/>
            <a:ahLst/>
            <a:cxnLst/>
            <a:rect l="l" t="t" r="r" b="b"/>
            <a:pathLst>
              <a:path w="570176" h="570176">
                <a:moveTo>
                  <a:pt x="0" y="0"/>
                </a:moveTo>
                <a:lnTo>
                  <a:pt x="570177" y="0"/>
                </a:lnTo>
                <a:lnTo>
                  <a:pt x="570177" y="570176"/>
                </a:lnTo>
                <a:lnTo>
                  <a:pt x="0" y="57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egaphone outline"/>
          <p:cNvSpPr/>
          <p:nvPr/>
        </p:nvSpPr>
        <p:spPr>
          <a:xfrm>
            <a:off x="9924515" y="2025515"/>
            <a:ext cx="570176" cy="570176"/>
          </a:xfrm>
          <a:custGeom>
            <a:avLst/>
            <a:gdLst/>
            <a:ahLst/>
            <a:cxnLst/>
            <a:rect l="l" t="t" r="r" b="b"/>
            <a:pathLst>
              <a:path w="570176" h="570176">
                <a:moveTo>
                  <a:pt x="0" y="0"/>
                </a:moveTo>
                <a:lnTo>
                  <a:pt x="570177" y="0"/>
                </a:lnTo>
                <a:lnTo>
                  <a:pt x="570177" y="570176"/>
                </a:lnTo>
                <a:lnTo>
                  <a:pt x="0" y="57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Bell outline"/>
          <p:cNvSpPr/>
          <p:nvPr/>
        </p:nvSpPr>
        <p:spPr>
          <a:xfrm>
            <a:off x="12703574" y="2057730"/>
            <a:ext cx="471221" cy="471221"/>
          </a:xfrm>
          <a:custGeom>
            <a:avLst/>
            <a:gdLst/>
            <a:ahLst/>
            <a:cxnLst/>
            <a:rect l="l" t="t" r="r" b="b"/>
            <a:pathLst>
              <a:path w="471221" h="471221">
                <a:moveTo>
                  <a:pt x="0" y="0"/>
                </a:moveTo>
                <a:lnTo>
                  <a:pt x="471220" y="0"/>
                </a:lnTo>
                <a:lnTo>
                  <a:pt x="471220" y="471221"/>
                </a:lnTo>
                <a:lnTo>
                  <a:pt x="0" y="471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 descr="Information outline"/>
          <p:cNvSpPr/>
          <p:nvPr/>
        </p:nvSpPr>
        <p:spPr>
          <a:xfrm>
            <a:off x="7194117" y="2057730"/>
            <a:ext cx="505745" cy="505745"/>
          </a:xfrm>
          <a:custGeom>
            <a:avLst/>
            <a:gdLst/>
            <a:ahLst/>
            <a:cxnLst/>
            <a:rect l="l" t="t" r="r" b="b"/>
            <a:pathLst>
              <a:path w="505745" h="505745">
                <a:moveTo>
                  <a:pt x="0" y="0"/>
                </a:moveTo>
                <a:lnTo>
                  <a:pt x="505746" y="0"/>
                </a:lnTo>
                <a:lnTo>
                  <a:pt x="505746" y="505746"/>
                </a:lnTo>
                <a:lnTo>
                  <a:pt x="0" y="50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 descr="Information outline"/>
          <p:cNvSpPr/>
          <p:nvPr/>
        </p:nvSpPr>
        <p:spPr>
          <a:xfrm>
            <a:off x="15426903" y="2057730"/>
            <a:ext cx="505745" cy="505745"/>
          </a:xfrm>
          <a:custGeom>
            <a:avLst/>
            <a:gdLst/>
            <a:ahLst/>
            <a:cxnLst/>
            <a:rect l="l" t="t" r="r" b="b"/>
            <a:pathLst>
              <a:path w="505745" h="505745">
                <a:moveTo>
                  <a:pt x="0" y="0"/>
                </a:moveTo>
                <a:lnTo>
                  <a:pt x="505745" y="0"/>
                </a:lnTo>
                <a:lnTo>
                  <a:pt x="505745" y="505746"/>
                </a:lnTo>
                <a:lnTo>
                  <a:pt x="0" y="50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3008714" y="8974596"/>
            <a:ext cx="5824346" cy="436104"/>
            <a:chOff x="0" y="0"/>
            <a:chExt cx="1533984" cy="11485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33984" cy="114859"/>
            </a:xfrm>
            <a:custGeom>
              <a:avLst/>
              <a:gdLst/>
              <a:ahLst/>
              <a:cxnLst/>
              <a:rect l="l" t="t" r="r" b="b"/>
              <a:pathLst>
                <a:path w="1533984" h="114859">
                  <a:moveTo>
                    <a:pt x="0" y="0"/>
                  </a:moveTo>
                  <a:lnTo>
                    <a:pt x="1533984" y="0"/>
                  </a:lnTo>
                  <a:lnTo>
                    <a:pt x="1533984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9B46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1533984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Pre-launch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890078" y="8965071"/>
            <a:ext cx="2724645" cy="436104"/>
            <a:chOff x="0" y="0"/>
            <a:chExt cx="717602" cy="11485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17602" cy="114859"/>
            </a:xfrm>
            <a:custGeom>
              <a:avLst/>
              <a:gdLst/>
              <a:ahLst/>
              <a:cxnLst/>
              <a:rect l="l" t="t" r="r" b="b"/>
              <a:pathLst>
                <a:path w="717602" h="114859">
                  <a:moveTo>
                    <a:pt x="0" y="0"/>
                  </a:moveTo>
                  <a:lnTo>
                    <a:pt x="717602" y="0"/>
                  </a:lnTo>
                  <a:lnTo>
                    <a:pt x="717602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DAAB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717602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Launch day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683482" y="8965071"/>
            <a:ext cx="5838096" cy="436104"/>
            <a:chOff x="0" y="0"/>
            <a:chExt cx="1537605" cy="11485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37605" cy="114859"/>
            </a:xfrm>
            <a:custGeom>
              <a:avLst/>
              <a:gdLst/>
              <a:ahLst/>
              <a:cxnLst/>
              <a:rect l="l" t="t" r="r" b="b"/>
              <a:pathLst>
                <a:path w="1537605" h="114859">
                  <a:moveTo>
                    <a:pt x="0" y="0"/>
                  </a:moveTo>
                  <a:lnTo>
                    <a:pt x="1537605" y="0"/>
                  </a:lnTo>
                  <a:lnTo>
                    <a:pt x="1537605" y="114859"/>
                  </a:lnTo>
                  <a:lnTo>
                    <a:pt x="0" y="114859"/>
                  </a:lnTo>
                  <a:close/>
                </a:path>
              </a:pathLst>
            </a:custGeom>
            <a:solidFill>
              <a:srgbClr val="527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5"/>
              <a:ext cx="1537605" cy="12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6"/>
                </a:lnSpc>
              </a:pPr>
              <a:r>
                <a:rPr lang="en-US" sz="1599" spc="-19">
                  <a:solidFill>
                    <a:srgbClr val="FFFFFF"/>
                  </a:solidFill>
                  <a:latin typeface="Enduro"/>
                  <a:ea typeface="Enduro"/>
                  <a:cs typeface="Enduro"/>
                  <a:sym typeface="Enduro"/>
                </a:rPr>
                <a:t>Post-launch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507858" y="4279371"/>
            <a:ext cx="2353038" cy="22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  <a:spcBef>
                <a:spcPct val="0"/>
              </a:spcBef>
            </a:pPr>
            <a:r>
              <a:rPr lang="en-US" sz="1400" spc="-16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Insert your text here...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507858" y="2878016"/>
            <a:ext cx="2034814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Announcement &amp; teaser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270471" y="2878016"/>
            <a:ext cx="2331016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Curate content and prep your comms plan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33084" y="2878016"/>
            <a:ext cx="2331016" cy="24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Internal comms go-live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73676" y="2878016"/>
            <a:ext cx="2033167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Send a learner survey or pulse check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514267" y="2878016"/>
            <a:ext cx="2033167" cy="4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6"/>
              </a:lnSpc>
              <a:spcBef>
                <a:spcPct val="0"/>
              </a:spcBef>
            </a:pPr>
            <a:r>
              <a:rPr lang="en-US" sz="1599" spc="-19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Launch a content theme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93959" y="9542602"/>
            <a:ext cx="727138" cy="422491"/>
            <a:chOff x="0" y="0"/>
            <a:chExt cx="727138" cy="422491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72796" cy="295402"/>
            </a:xfrm>
            <a:custGeom>
              <a:avLst/>
              <a:gdLst/>
              <a:ahLst/>
              <a:cxnLst/>
              <a:rect l="l" t="t" r="r" b="b"/>
              <a:pathLst>
                <a:path w="272796" h="295402">
                  <a:moveTo>
                    <a:pt x="220345" y="128397"/>
                  </a:moveTo>
                  <a:cubicBezTo>
                    <a:pt x="183261" y="128397"/>
                    <a:pt x="142621" y="151003"/>
                    <a:pt x="120015" y="164973"/>
                  </a:cubicBezTo>
                  <a:lnTo>
                    <a:pt x="111252" y="171069"/>
                  </a:lnTo>
                  <a:lnTo>
                    <a:pt x="122301" y="189484"/>
                  </a:lnTo>
                  <a:lnTo>
                    <a:pt x="132080" y="184404"/>
                  </a:lnTo>
                  <a:cubicBezTo>
                    <a:pt x="155194" y="172212"/>
                    <a:pt x="179197" y="166497"/>
                    <a:pt x="201549" y="166497"/>
                  </a:cubicBezTo>
                  <a:cubicBezTo>
                    <a:pt x="223901" y="166497"/>
                    <a:pt x="236601" y="176911"/>
                    <a:pt x="236601" y="194437"/>
                  </a:cubicBezTo>
                  <a:cubicBezTo>
                    <a:pt x="236601" y="219329"/>
                    <a:pt x="208026" y="256159"/>
                    <a:pt x="146685" y="256159"/>
                  </a:cubicBezTo>
                  <a:cubicBezTo>
                    <a:pt x="85344" y="256159"/>
                    <a:pt x="41783" y="206502"/>
                    <a:pt x="41783" y="140716"/>
                  </a:cubicBezTo>
                  <a:cubicBezTo>
                    <a:pt x="41783" y="100203"/>
                    <a:pt x="57912" y="74803"/>
                    <a:pt x="71501" y="60452"/>
                  </a:cubicBezTo>
                  <a:cubicBezTo>
                    <a:pt x="88900" y="42164"/>
                    <a:pt x="112522" y="31623"/>
                    <a:pt x="136525" y="31623"/>
                  </a:cubicBezTo>
                  <a:cubicBezTo>
                    <a:pt x="160528" y="31623"/>
                    <a:pt x="184912" y="43180"/>
                    <a:pt x="205613" y="65151"/>
                  </a:cubicBezTo>
                  <a:lnTo>
                    <a:pt x="211328" y="71247"/>
                  </a:lnTo>
                  <a:lnTo>
                    <a:pt x="247650" y="31877"/>
                  </a:lnTo>
                  <a:lnTo>
                    <a:pt x="240411" y="26924"/>
                  </a:lnTo>
                  <a:cubicBezTo>
                    <a:pt x="214249" y="9271"/>
                    <a:pt x="184658" y="0"/>
                    <a:pt x="154940" y="0"/>
                  </a:cubicBezTo>
                  <a:cubicBezTo>
                    <a:pt x="115062" y="0"/>
                    <a:pt x="75819" y="15494"/>
                    <a:pt x="47244" y="42545"/>
                  </a:cubicBezTo>
                  <a:cubicBezTo>
                    <a:pt x="16764" y="71501"/>
                    <a:pt x="0" y="111379"/>
                    <a:pt x="0" y="155194"/>
                  </a:cubicBezTo>
                  <a:cubicBezTo>
                    <a:pt x="0" y="246253"/>
                    <a:pt x="67818" y="295402"/>
                    <a:pt x="131699" y="295402"/>
                  </a:cubicBezTo>
                  <a:cubicBezTo>
                    <a:pt x="170688" y="295402"/>
                    <a:pt x="207137" y="281051"/>
                    <a:pt x="234569" y="254889"/>
                  </a:cubicBezTo>
                  <a:cubicBezTo>
                    <a:pt x="258191" y="232410"/>
                    <a:pt x="272796" y="202565"/>
                    <a:pt x="272796" y="177165"/>
                  </a:cubicBezTo>
                  <a:cubicBezTo>
                    <a:pt x="272796" y="147066"/>
                    <a:pt x="252730" y="128270"/>
                    <a:pt x="220345" y="128270"/>
                  </a:cubicBez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61188" y="151765"/>
              <a:ext cx="200152" cy="207264"/>
            </a:xfrm>
            <a:custGeom>
              <a:avLst/>
              <a:gdLst/>
              <a:ahLst/>
              <a:cxnLst/>
              <a:rect l="l" t="t" r="r" b="b"/>
              <a:pathLst>
                <a:path w="200152" h="207264">
                  <a:moveTo>
                    <a:pt x="104775" y="0"/>
                  </a:moveTo>
                  <a:cubicBezTo>
                    <a:pt x="45085" y="0"/>
                    <a:pt x="0" y="46736"/>
                    <a:pt x="0" y="108585"/>
                  </a:cubicBezTo>
                  <a:cubicBezTo>
                    <a:pt x="0" y="165735"/>
                    <a:pt x="40132" y="207264"/>
                    <a:pt x="95377" y="207264"/>
                  </a:cubicBezTo>
                  <a:cubicBezTo>
                    <a:pt x="155067" y="207264"/>
                    <a:pt x="200152" y="160528"/>
                    <a:pt x="200152" y="98679"/>
                  </a:cubicBezTo>
                  <a:cubicBezTo>
                    <a:pt x="200152" y="41529"/>
                    <a:pt x="160020" y="0"/>
                    <a:pt x="104775" y="0"/>
                  </a:cubicBezTo>
                  <a:close/>
                  <a:moveTo>
                    <a:pt x="41021" y="96901"/>
                  </a:moveTo>
                  <a:cubicBezTo>
                    <a:pt x="41021" y="65278"/>
                    <a:pt x="57912" y="31242"/>
                    <a:pt x="94996" y="31242"/>
                  </a:cubicBezTo>
                  <a:cubicBezTo>
                    <a:pt x="137160" y="31242"/>
                    <a:pt x="159131" y="71120"/>
                    <a:pt x="159131" y="110363"/>
                  </a:cubicBezTo>
                  <a:cubicBezTo>
                    <a:pt x="159131" y="141986"/>
                    <a:pt x="142240" y="176022"/>
                    <a:pt x="105156" y="176022"/>
                  </a:cubicBezTo>
                  <a:cubicBezTo>
                    <a:pt x="62992" y="176022"/>
                    <a:pt x="41021" y="136144"/>
                    <a:pt x="41021" y="96901"/>
                  </a:cubicBez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60451" y="63500"/>
              <a:ext cx="103378" cy="291973"/>
            </a:xfrm>
            <a:custGeom>
              <a:avLst/>
              <a:gdLst/>
              <a:ahLst/>
              <a:cxnLst/>
              <a:rect l="l" t="t" r="r" b="b"/>
              <a:pathLst>
                <a:path w="103378" h="291973">
                  <a:moveTo>
                    <a:pt x="89154" y="0"/>
                  </a:moveTo>
                  <a:lnTo>
                    <a:pt x="86995" y="2032"/>
                  </a:lnTo>
                  <a:cubicBezTo>
                    <a:pt x="58039" y="28067"/>
                    <a:pt x="30480" y="50038"/>
                    <a:pt x="5334" y="67564"/>
                  </a:cubicBezTo>
                  <a:lnTo>
                    <a:pt x="0" y="71247"/>
                  </a:lnTo>
                  <a:lnTo>
                    <a:pt x="8636" y="89408"/>
                  </a:lnTo>
                  <a:lnTo>
                    <a:pt x="60579" y="64643"/>
                  </a:lnTo>
                  <a:lnTo>
                    <a:pt x="60579" y="291973"/>
                  </a:lnTo>
                  <a:lnTo>
                    <a:pt x="103378" y="291973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952500" y="96012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0"/>
                </a:moveTo>
                <a:lnTo>
                  <a:pt x="609600" y="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43940" y="1474470"/>
            <a:ext cx="15408492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-175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Ideas to drive engagement and a learning culture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89679"/>
            <a:ext cx="4989195" cy="238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Have your Go1 CSM and key internal stakeholders host a session exploring Go1 and tips for getting the most out of it.</a:t>
            </a:r>
          </a:p>
          <a:p>
            <a:pPr algn="l">
              <a:lnSpc>
                <a:spcPts val="3150"/>
              </a:lnSpc>
            </a:pPr>
            <a:endParaRPr lang="en-US" sz="2100" spc="-73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3150"/>
              </a:lnSpc>
            </a:pPr>
            <a:r>
              <a:rPr lang="en-US" sz="2100" spc="-7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Record and share the video on your intranet or other channels.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38925" y="5389679"/>
            <a:ext cx="4998720" cy="238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Spotlight the top 10 learners with the most time spent learning with Go1.</a:t>
            </a:r>
          </a:p>
          <a:p>
            <a:pPr algn="l">
              <a:lnSpc>
                <a:spcPts val="3150"/>
              </a:lnSpc>
            </a:pPr>
            <a:endParaRPr lang="en-US" sz="2100" spc="-73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3150"/>
              </a:lnSpc>
            </a:pPr>
            <a:r>
              <a:rPr lang="en-US" sz="2100" spc="-7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Create a simple spotlight graphic and share it on your in-office video boards, internal newsletters, or intranet.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58675" y="5389680"/>
            <a:ext cx="5325966" cy="318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Whether it’s a monthly message with recommended content around a learning theme, a new Go1 playlist, or an exec sharing their favorite course, the more you highlight learning possibilities the more likely learners are to engage.</a:t>
            </a:r>
          </a:p>
          <a:p>
            <a:pPr algn="l">
              <a:lnSpc>
                <a:spcPts val="3150"/>
              </a:lnSpc>
            </a:pPr>
            <a:endParaRPr lang="en-US" sz="2100" spc="-73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3150"/>
              </a:lnSpc>
            </a:pPr>
            <a:endParaRPr lang="en-US" sz="2100" spc="-73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684829"/>
            <a:ext cx="4932045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Host a demo or office hours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8925" y="4684830"/>
            <a:ext cx="5528310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Celebrate “Learners of the month”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58675" y="4684830"/>
            <a:ext cx="4989195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Reinforce the message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940" y="2536507"/>
            <a:ext cx="10229306" cy="53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Getting people to engage with learning can be tough. That’s why we’re sharing what’s worked well for Go1 customers — and what we do ourselves.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99872" y="3664619"/>
            <a:ext cx="657225" cy="657225"/>
            <a:chOff x="0" y="0"/>
            <a:chExt cx="876300" cy="876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8004" y="3744532"/>
            <a:ext cx="657225" cy="657225"/>
            <a:chOff x="0" y="0"/>
            <a:chExt cx="876300" cy="876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67235" y="3664619"/>
            <a:ext cx="657225" cy="657225"/>
            <a:chOff x="0" y="0"/>
            <a:chExt cx="876300" cy="876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202343" y="3904575"/>
            <a:ext cx="358297" cy="358297"/>
            <a:chOff x="0" y="0"/>
            <a:chExt cx="477729" cy="477729"/>
          </a:xfrm>
        </p:grpSpPr>
        <p:sp>
          <p:nvSpPr>
            <p:cNvPr id="22" name="Freeform 22" descr="A black and grey rocket  AI-generated content may be incorrect."/>
            <p:cNvSpPr/>
            <p:nvPr/>
          </p:nvSpPr>
          <p:spPr>
            <a:xfrm>
              <a:off x="0" y="0"/>
              <a:ext cx="477774" cy="477774"/>
            </a:xfrm>
            <a:custGeom>
              <a:avLst/>
              <a:gdLst/>
              <a:ahLst/>
              <a:cxnLst/>
              <a:rect l="l" t="t" r="r" b="b"/>
              <a:pathLst>
                <a:path w="477774" h="477774">
                  <a:moveTo>
                    <a:pt x="0" y="0"/>
                  </a:moveTo>
                  <a:lnTo>
                    <a:pt x="477774" y="0"/>
                  </a:lnTo>
                  <a:lnTo>
                    <a:pt x="477774" y="477774"/>
                  </a:lnTo>
                  <a:lnTo>
                    <a:pt x="0" y="477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9" b="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2324167" y="3789926"/>
            <a:ext cx="343361" cy="406612"/>
            <a:chOff x="0" y="0"/>
            <a:chExt cx="483268" cy="5722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235" cy="572262"/>
            </a:xfrm>
            <a:custGeom>
              <a:avLst/>
              <a:gdLst/>
              <a:ahLst/>
              <a:cxnLst/>
              <a:rect l="l" t="t" r="r" b="b"/>
              <a:pathLst>
                <a:path w="483235" h="572262">
                  <a:moveTo>
                    <a:pt x="0" y="0"/>
                  </a:moveTo>
                  <a:lnTo>
                    <a:pt x="483235" y="0"/>
                  </a:lnTo>
                  <a:lnTo>
                    <a:pt x="483235" y="572262"/>
                  </a:lnTo>
                  <a:lnTo>
                    <a:pt x="0" y="572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6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6763911" y="3801229"/>
            <a:ext cx="329148" cy="384006"/>
            <a:chOff x="0" y="0"/>
            <a:chExt cx="496331" cy="579052"/>
          </a:xfrm>
        </p:grpSpPr>
        <p:sp>
          <p:nvSpPr>
            <p:cNvPr id="26" name="Freeform 26" descr="A black background with circles and a black background  AI-generated content may be incorrect."/>
            <p:cNvSpPr/>
            <p:nvPr/>
          </p:nvSpPr>
          <p:spPr>
            <a:xfrm>
              <a:off x="0" y="0"/>
              <a:ext cx="496316" cy="578993"/>
            </a:xfrm>
            <a:custGeom>
              <a:avLst/>
              <a:gdLst/>
              <a:ahLst/>
              <a:cxnLst/>
              <a:rect l="l" t="t" r="r" b="b"/>
              <a:pathLst>
                <a:path w="496316" h="578993">
                  <a:moveTo>
                    <a:pt x="0" y="0"/>
                  </a:moveTo>
                  <a:lnTo>
                    <a:pt x="496316" y="0"/>
                  </a:lnTo>
                  <a:lnTo>
                    <a:pt x="496316" y="578993"/>
                  </a:lnTo>
                  <a:lnTo>
                    <a:pt x="0" y="578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93959" y="9542602"/>
            <a:ext cx="727138" cy="422491"/>
            <a:chOff x="0" y="0"/>
            <a:chExt cx="727138" cy="422491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72796" cy="295402"/>
            </a:xfrm>
            <a:custGeom>
              <a:avLst/>
              <a:gdLst/>
              <a:ahLst/>
              <a:cxnLst/>
              <a:rect l="l" t="t" r="r" b="b"/>
              <a:pathLst>
                <a:path w="272796" h="295402">
                  <a:moveTo>
                    <a:pt x="220345" y="128397"/>
                  </a:moveTo>
                  <a:cubicBezTo>
                    <a:pt x="183261" y="128397"/>
                    <a:pt x="142621" y="151003"/>
                    <a:pt x="120015" y="164973"/>
                  </a:cubicBezTo>
                  <a:lnTo>
                    <a:pt x="111252" y="171069"/>
                  </a:lnTo>
                  <a:lnTo>
                    <a:pt x="122301" y="189484"/>
                  </a:lnTo>
                  <a:lnTo>
                    <a:pt x="132080" y="184404"/>
                  </a:lnTo>
                  <a:cubicBezTo>
                    <a:pt x="155194" y="172212"/>
                    <a:pt x="179197" y="166497"/>
                    <a:pt x="201549" y="166497"/>
                  </a:cubicBezTo>
                  <a:cubicBezTo>
                    <a:pt x="223901" y="166497"/>
                    <a:pt x="236601" y="176911"/>
                    <a:pt x="236601" y="194437"/>
                  </a:cubicBezTo>
                  <a:cubicBezTo>
                    <a:pt x="236601" y="219329"/>
                    <a:pt x="208026" y="256159"/>
                    <a:pt x="146685" y="256159"/>
                  </a:cubicBezTo>
                  <a:cubicBezTo>
                    <a:pt x="85344" y="256159"/>
                    <a:pt x="41783" y="206502"/>
                    <a:pt x="41783" y="140716"/>
                  </a:cubicBezTo>
                  <a:cubicBezTo>
                    <a:pt x="41783" y="100203"/>
                    <a:pt x="57912" y="74803"/>
                    <a:pt x="71501" y="60452"/>
                  </a:cubicBezTo>
                  <a:cubicBezTo>
                    <a:pt x="88900" y="42164"/>
                    <a:pt x="112522" y="31623"/>
                    <a:pt x="136525" y="31623"/>
                  </a:cubicBezTo>
                  <a:cubicBezTo>
                    <a:pt x="160528" y="31623"/>
                    <a:pt x="184912" y="43180"/>
                    <a:pt x="205613" y="65151"/>
                  </a:cubicBezTo>
                  <a:lnTo>
                    <a:pt x="211328" y="71247"/>
                  </a:lnTo>
                  <a:lnTo>
                    <a:pt x="247650" y="31877"/>
                  </a:lnTo>
                  <a:lnTo>
                    <a:pt x="240411" y="26924"/>
                  </a:lnTo>
                  <a:cubicBezTo>
                    <a:pt x="214249" y="9271"/>
                    <a:pt x="184658" y="0"/>
                    <a:pt x="154940" y="0"/>
                  </a:cubicBezTo>
                  <a:cubicBezTo>
                    <a:pt x="115062" y="0"/>
                    <a:pt x="75819" y="15494"/>
                    <a:pt x="47244" y="42545"/>
                  </a:cubicBezTo>
                  <a:cubicBezTo>
                    <a:pt x="16764" y="71501"/>
                    <a:pt x="0" y="111379"/>
                    <a:pt x="0" y="155194"/>
                  </a:cubicBezTo>
                  <a:cubicBezTo>
                    <a:pt x="0" y="246253"/>
                    <a:pt x="67818" y="295402"/>
                    <a:pt x="131699" y="295402"/>
                  </a:cubicBezTo>
                  <a:cubicBezTo>
                    <a:pt x="170688" y="295402"/>
                    <a:pt x="207137" y="281051"/>
                    <a:pt x="234569" y="254889"/>
                  </a:cubicBezTo>
                  <a:cubicBezTo>
                    <a:pt x="258191" y="232410"/>
                    <a:pt x="272796" y="202565"/>
                    <a:pt x="272796" y="177165"/>
                  </a:cubicBezTo>
                  <a:cubicBezTo>
                    <a:pt x="272796" y="147066"/>
                    <a:pt x="252730" y="128270"/>
                    <a:pt x="220345" y="128270"/>
                  </a:cubicBez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61188" y="151765"/>
              <a:ext cx="200152" cy="207264"/>
            </a:xfrm>
            <a:custGeom>
              <a:avLst/>
              <a:gdLst/>
              <a:ahLst/>
              <a:cxnLst/>
              <a:rect l="l" t="t" r="r" b="b"/>
              <a:pathLst>
                <a:path w="200152" h="207264">
                  <a:moveTo>
                    <a:pt x="104775" y="0"/>
                  </a:moveTo>
                  <a:cubicBezTo>
                    <a:pt x="45085" y="0"/>
                    <a:pt x="0" y="46736"/>
                    <a:pt x="0" y="108585"/>
                  </a:cubicBezTo>
                  <a:cubicBezTo>
                    <a:pt x="0" y="165735"/>
                    <a:pt x="40132" y="207264"/>
                    <a:pt x="95377" y="207264"/>
                  </a:cubicBezTo>
                  <a:cubicBezTo>
                    <a:pt x="155067" y="207264"/>
                    <a:pt x="200152" y="160528"/>
                    <a:pt x="200152" y="98679"/>
                  </a:cubicBezTo>
                  <a:cubicBezTo>
                    <a:pt x="200152" y="41529"/>
                    <a:pt x="160020" y="0"/>
                    <a:pt x="104775" y="0"/>
                  </a:cubicBezTo>
                  <a:close/>
                  <a:moveTo>
                    <a:pt x="41021" y="96901"/>
                  </a:moveTo>
                  <a:cubicBezTo>
                    <a:pt x="41021" y="65278"/>
                    <a:pt x="57912" y="31242"/>
                    <a:pt x="94996" y="31242"/>
                  </a:cubicBezTo>
                  <a:cubicBezTo>
                    <a:pt x="137160" y="31242"/>
                    <a:pt x="159131" y="71120"/>
                    <a:pt x="159131" y="110363"/>
                  </a:cubicBezTo>
                  <a:cubicBezTo>
                    <a:pt x="159131" y="141986"/>
                    <a:pt x="142240" y="176022"/>
                    <a:pt x="105156" y="176022"/>
                  </a:cubicBezTo>
                  <a:cubicBezTo>
                    <a:pt x="62992" y="176022"/>
                    <a:pt x="41021" y="136144"/>
                    <a:pt x="41021" y="96901"/>
                  </a:cubicBez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60451" y="63500"/>
              <a:ext cx="103378" cy="291973"/>
            </a:xfrm>
            <a:custGeom>
              <a:avLst/>
              <a:gdLst/>
              <a:ahLst/>
              <a:cxnLst/>
              <a:rect l="l" t="t" r="r" b="b"/>
              <a:pathLst>
                <a:path w="103378" h="291973">
                  <a:moveTo>
                    <a:pt x="89154" y="0"/>
                  </a:moveTo>
                  <a:lnTo>
                    <a:pt x="86995" y="2032"/>
                  </a:lnTo>
                  <a:cubicBezTo>
                    <a:pt x="58039" y="28067"/>
                    <a:pt x="30480" y="50038"/>
                    <a:pt x="5334" y="67564"/>
                  </a:cubicBezTo>
                  <a:lnTo>
                    <a:pt x="0" y="71247"/>
                  </a:lnTo>
                  <a:lnTo>
                    <a:pt x="8636" y="89408"/>
                  </a:lnTo>
                  <a:lnTo>
                    <a:pt x="60579" y="64643"/>
                  </a:lnTo>
                  <a:lnTo>
                    <a:pt x="60579" y="291973"/>
                  </a:lnTo>
                  <a:lnTo>
                    <a:pt x="103378" y="291973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FAF9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952500" y="96012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0"/>
                </a:moveTo>
                <a:lnTo>
                  <a:pt x="609600" y="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599872" y="3664619"/>
            <a:ext cx="657225" cy="657225"/>
            <a:chOff x="0" y="0"/>
            <a:chExt cx="876300" cy="876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8004" y="3744532"/>
            <a:ext cx="657225" cy="657225"/>
            <a:chOff x="0" y="0"/>
            <a:chExt cx="876300" cy="876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67235" y="3664619"/>
            <a:ext cx="657225" cy="657225"/>
            <a:chOff x="0" y="0"/>
            <a:chExt cx="876300" cy="876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0" y="146050"/>
                  </a:moveTo>
                  <a:cubicBezTo>
                    <a:pt x="0" y="65405"/>
                    <a:pt x="65405" y="0"/>
                    <a:pt x="146050" y="0"/>
                  </a:cubicBezTo>
                  <a:lnTo>
                    <a:pt x="730250" y="0"/>
                  </a:lnTo>
                  <a:cubicBezTo>
                    <a:pt x="810895" y="0"/>
                    <a:pt x="876300" y="65405"/>
                    <a:pt x="876300" y="146050"/>
                  </a:cubicBezTo>
                  <a:lnTo>
                    <a:pt x="876300" y="730250"/>
                  </a:lnTo>
                  <a:cubicBezTo>
                    <a:pt x="876300" y="810895"/>
                    <a:pt x="810895" y="876300"/>
                    <a:pt x="730250" y="876300"/>
                  </a:cubicBezTo>
                  <a:lnTo>
                    <a:pt x="146050" y="876300"/>
                  </a:lnTo>
                  <a:cubicBezTo>
                    <a:pt x="65405" y="876300"/>
                    <a:pt x="0" y="810895"/>
                    <a:pt x="0" y="730250"/>
                  </a:cubicBezTo>
                  <a:close/>
                </a:path>
              </a:pathLst>
            </a:custGeom>
            <a:solidFill>
              <a:srgbClr val="D3EA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02343" y="3904575"/>
            <a:ext cx="358297" cy="358297"/>
            <a:chOff x="0" y="0"/>
            <a:chExt cx="477729" cy="477729"/>
          </a:xfrm>
        </p:grpSpPr>
        <p:sp>
          <p:nvSpPr>
            <p:cNvPr id="14" name="Freeform 14" descr="A black and grey rocket  AI-generated content may be incorrect."/>
            <p:cNvSpPr/>
            <p:nvPr/>
          </p:nvSpPr>
          <p:spPr>
            <a:xfrm>
              <a:off x="0" y="0"/>
              <a:ext cx="477774" cy="477774"/>
            </a:xfrm>
            <a:custGeom>
              <a:avLst/>
              <a:gdLst/>
              <a:ahLst/>
              <a:cxnLst/>
              <a:rect l="l" t="t" r="r" b="b"/>
              <a:pathLst>
                <a:path w="477774" h="477774">
                  <a:moveTo>
                    <a:pt x="0" y="0"/>
                  </a:moveTo>
                  <a:lnTo>
                    <a:pt x="477774" y="0"/>
                  </a:lnTo>
                  <a:lnTo>
                    <a:pt x="477774" y="477774"/>
                  </a:lnTo>
                  <a:lnTo>
                    <a:pt x="0" y="477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9" b="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324167" y="3789926"/>
            <a:ext cx="343361" cy="406612"/>
            <a:chOff x="0" y="0"/>
            <a:chExt cx="483268" cy="5722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3235" cy="572262"/>
            </a:xfrm>
            <a:custGeom>
              <a:avLst/>
              <a:gdLst/>
              <a:ahLst/>
              <a:cxnLst/>
              <a:rect l="l" t="t" r="r" b="b"/>
              <a:pathLst>
                <a:path w="483235" h="572262">
                  <a:moveTo>
                    <a:pt x="0" y="0"/>
                  </a:moveTo>
                  <a:lnTo>
                    <a:pt x="483235" y="0"/>
                  </a:lnTo>
                  <a:lnTo>
                    <a:pt x="483235" y="572262"/>
                  </a:lnTo>
                  <a:lnTo>
                    <a:pt x="0" y="572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6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6763911" y="3801229"/>
            <a:ext cx="329148" cy="384006"/>
            <a:chOff x="0" y="0"/>
            <a:chExt cx="496331" cy="579052"/>
          </a:xfrm>
        </p:grpSpPr>
        <p:sp>
          <p:nvSpPr>
            <p:cNvPr id="18" name="Freeform 18" descr="A black background with circles and a black background  AI-generated content may be incorrect."/>
            <p:cNvSpPr/>
            <p:nvPr/>
          </p:nvSpPr>
          <p:spPr>
            <a:xfrm>
              <a:off x="0" y="0"/>
              <a:ext cx="496316" cy="578993"/>
            </a:xfrm>
            <a:custGeom>
              <a:avLst/>
              <a:gdLst/>
              <a:ahLst/>
              <a:cxnLst/>
              <a:rect l="l" t="t" r="r" b="b"/>
              <a:pathLst>
                <a:path w="496316" h="578993">
                  <a:moveTo>
                    <a:pt x="0" y="0"/>
                  </a:moveTo>
                  <a:lnTo>
                    <a:pt x="496316" y="0"/>
                  </a:lnTo>
                  <a:lnTo>
                    <a:pt x="496316" y="578993"/>
                  </a:lnTo>
                  <a:lnTo>
                    <a:pt x="0" y="578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43940" y="1474470"/>
            <a:ext cx="15408492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-175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Ideas to drive engagement and a learning culture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389679"/>
            <a:ext cx="4989195" cy="198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 Allocate one hour per week for employees to focus on professional development. </a:t>
            </a:r>
          </a:p>
          <a:p>
            <a:pPr algn="l">
              <a:lnSpc>
                <a:spcPts val="3150"/>
              </a:lnSpc>
            </a:pPr>
            <a:endParaRPr lang="en-US" sz="2100" spc="-75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Either send out a calendar invite to block time or have managers remind their teams.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38925" y="5389679"/>
            <a:ext cx="4998720" cy="278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5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Digital Skills Week – Focus on technology skills, including AI, cybersecurity, and digital literacy.</a:t>
            </a:r>
          </a:p>
          <a:p>
            <a:pPr algn="l">
              <a:lnSpc>
                <a:spcPts val="3150"/>
              </a:lnSpc>
            </a:pPr>
            <a:endParaRPr lang="en-US" sz="2100" spc="-75">
              <a:solidFill>
                <a:srgbClr val="394646"/>
              </a:solidFill>
              <a:latin typeface="Enduro"/>
              <a:ea typeface="Enduro"/>
              <a:cs typeface="Enduro"/>
              <a:sym typeface="Enduro"/>
            </a:endParaRPr>
          </a:p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Leadership Development Month – Courses, guest speakers, and mentorship on leading teams effectively.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58675" y="5389680"/>
            <a:ext cx="5325966" cy="118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73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Employees who complete a learning milestone get lunch with leadership or access to a networking event.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4684829"/>
            <a:ext cx="5167150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Set aside dedicated learning time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38925" y="4684830"/>
            <a:ext cx="5528310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Host a themed learning week/month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58675" y="4684830"/>
            <a:ext cx="4989195" cy="3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spc="-75">
                <a:solidFill>
                  <a:srgbClr val="242C2C"/>
                </a:solidFill>
                <a:latin typeface="Enduro"/>
                <a:ea typeface="Enduro"/>
                <a:cs typeface="Enduro"/>
                <a:sym typeface="Enduro"/>
              </a:rPr>
              <a:t>Offer experience-based rewards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8004" y="812767"/>
            <a:ext cx="15408492" cy="3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600" spc="-81">
                <a:solidFill>
                  <a:srgbClr val="394646"/>
                </a:solidFill>
                <a:latin typeface="Enduro Narrow"/>
                <a:ea typeface="Enduro Narrow"/>
                <a:cs typeface="Enduro Narrow"/>
                <a:sym typeface="Enduro Narrow"/>
              </a:rPr>
              <a:t>continued....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3940" y="2536507"/>
            <a:ext cx="10229306" cy="53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394646"/>
                </a:solidFill>
                <a:latin typeface="Enduro"/>
                <a:ea typeface="Enduro"/>
                <a:cs typeface="Enduro"/>
                <a:sym typeface="Enduro"/>
              </a:rPr>
              <a:t>Getting people to engage with learning can be tough. That’s why we’re sharing what’s worked well for Go1 customers — and what we do ourselves.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ernalClient xmlns="8dd04453-5d86-49ae-a1fb-6a969702f4b8">
      <Value>Global</Value>
    </InternalClient>
    <_ip_UnifiedCompliancePolicyUIAction xmlns="http://schemas.microsoft.com/sharepoint/v3" xsi:nil="true"/>
    <SelectedforROIcampaign xmlns="8dd04453-5d86-49ae-a1fb-6a969702f4b8" xsi:nil="true"/>
    <Notes xmlns="8dd04453-5d86-49ae-a1fb-6a969702f4b8" xsi:nil="true"/>
    <Contents xmlns="8dd04453-5d86-49ae-a1fb-6a969702f4b8" xsi:nil="true"/>
    <lcf76f155ced4ddcb4097134ff3c332f xmlns="8dd04453-5d86-49ae-a1fb-6a969702f4b8">
      <Terms xmlns="http://schemas.microsoft.com/office/infopath/2007/PartnerControls"/>
    </lcf76f155ced4ddcb4097134ff3c332f>
    <_ip_UnifiedCompliancePolicyProperties xmlns="http://schemas.microsoft.com/sharepoint/v3" xsi:nil="true"/>
    <date0 xmlns="8dd04453-5d86-49ae-a1fb-6a969702f4b8" xsi:nil="true"/>
    <TaxCatchAll xmlns="5a2caa2f-2a29-4f16-9f14-08171f49be17" xsi:nil="true"/>
    <Date xmlns="8dd04453-5d86-49ae-a1fb-6a969702f4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AC4DEE57CB9448DACEC08BB0FA076" ma:contentTypeVersion="28" ma:contentTypeDescription="Create a new document." ma:contentTypeScope="" ma:versionID="573715201cf08ad7b33e4eed5888a20f">
  <xsd:schema xmlns:xsd="http://www.w3.org/2001/XMLSchema" xmlns:xs="http://www.w3.org/2001/XMLSchema" xmlns:p="http://schemas.microsoft.com/office/2006/metadata/properties" xmlns:ns1="http://schemas.microsoft.com/sharepoint/v3" xmlns:ns2="8dd04453-5d86-49ae-a1fb-6a969702f4b8" xmlns:ns3="5a2caa2f-2a29-4f16-9f14-08171f49be17" targetNamespace="http://schemas.microsoft.com/office/2006/metadata/properties" ma:root="true" ma:fieldsID="0aca10cb9004161ee06d681ba2684b09" ns1:_="" ns2:_="" ns3:_="">
    <xsd:import namespace="http://schemas.microsoft.com/sharepoint/v3"/>
    <xsd:import namespace="8dd04453-5d86-49ae-a1fb-6a969702f4b8"/>
    <xsd:import namespace="5a2caa2f-2a29-4f16-9f14-08171f49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InternalClient" minOccurs="0"/>
                <xsd:element ref="ns2:Notes" minOccurs="0"/>
                <xsd:element ref="ns2:Date" minOccurs="0"/>
                <xsd:element ref="ns2:MediaLengthInSeconds" minOccurs="0"/>
                <xsd:element ref="ns2:date0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Contents" minOccurs="0"/>
                <xsd:element ref="ns1:_ip_UnifiedCompliancePolicyProperties" minOccurs="0"/>
                <xsd:element ref="ns1:_ip_UnifiedCompliancePolicyUIAction" minOccurs="0"/>
                <xsd:element ref="ns2:SelectedforROIcampaign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4453-5d86-49ae-a1fb-6a969702f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nternalClient" ma:index="19" nillable="true" ma:displayName="Internal Client" ma:default="Global" ma:format="Dropdown" ma:internalName="InternalCli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Global"/>
                        <xsd:enumeration value="APAC"/>
                        <xsd:enumeration value="EMEA"/>
                        <xsd:enumeration value="Americas"/>
                        <xsd:enumeration value="Hays"/>
                        <xsd:enumeration value="APAC-Gov"/>
                        <xsd:enumeration value="APAC-Edu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0" ma:index="23" nillable="true" ma:displayName="date" ma:format="DateOnly" ma:internalName="date0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f0024c-0945-4f39-bb7a-6faf965f2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8" nillable="true" ma:displayName="Contents" ma:description="Summary of doc" ma:format="Dropdown" ma:internalName="Contents">
      <xsd:simpleType>
        <xsd:restriction base="dms:Note">
          <xsd:maxLength value="255"/>
        </xsd:restriction>
      </xsd:simpleType>
    </xsd:element>
    <xsd:element name="SelectedforROIcampaign" ma:index="31" nillable="true" ma:displayName="Selected for ROI campaign" ma:description="Images for ROI campaign assets" ma:format="Dropdown" ma:internalName="SelectedforROIcampaign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</xsd:restriction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aa2f-2a29-4f16-9f14-08171f49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ec5ccb9-eb68-4ed1-a982-ef13267632b8}" ma:internalName="TaxCatchAll" ma:showField="CatchAllData" ma:web="5a2caa2f-2a29-4f16-9f14-08171f49b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773C75-3F0C-41DA-961F-7E77B05FA520}">
  <ds:schemaRefs>
    <ds:schemaRef ds:uri="5a2caa2f-2a29-4f16-9f14-08171f49be17"/>
    <ds:schemaRef ds:uri="8dd04453-5d86-49ae-a1fb-6a969702f4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49E36C-671D-405D-AF43-0FFAF3792145}">
  <ds:schemaRefs>
    <ds:schemaRef ds:uri="5a2caa2f-2a29-4f16-9f14-08171f49be17"/>
    <ds:schemaRef ds:uri="8dd04453-5d86-49ae-a1fb-6a969702f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3FD67F-3E66-43E9-9262-9AFC487D4F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Macintosh PowerPoint</Application>
  <PresentationFormat>Custom</PresentationFormat>
  <Paragraphs>171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Enduro</vt:lpstr>
      <vt:lpstr>Enduro Bold</vt:lpstr>
      <vt:lpstr>Enduro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- (WIP outline) Go1 customer launch guide/kit</dc:title>
  <cp:lastModifiedBy>Josh Trach</cp:lastModifiedBy>
  <cp:revision>1</cp:revision>
  <dcterms:created xsi:type="dcterms:W3CDTF">2006-08-16T00:00:00Z</dcterms:created>
  <dcterms:modified xsi:type="dcterms:W3CDTF">2025-08-29T15:48:49Z</dcterms:modified>
  <dc:identifier>DAGqgDkTS4Q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0x0101002C4AC4DEE57CB9448DACEC08BB0FA076</vt:lpwstr>
  </property>
  <property fmtid="{D5CDD505-2E9C-101B-9397-08002B2CF9AE}" pid="3" name="MediaServiceImageTags">
    <vt:lpwstr/>
  </property>
</Properties>
</file>